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CE75D6-4DCE-4879-9CE8-AD828A485B05}">
  <a:tblStyle styleId="{87CE75D6-4DCE-4879-9CE8-AD828A485B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ce1c7cc31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ce1c7cc31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e1c7cc31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e1c7cc31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ce1c7cc31_2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ce1c7cc31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e1c7cc31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e1c7cc31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ce1c7cc31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ce1c7cc31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ce1c7cc31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ce1c7cc31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ce1c7cc31_3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ce1c7cc31_3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ce1c7cc31_3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ce1c7cc31_3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ce1c7cc31_3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ce1c7cc31_3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0ce1c7cc31_3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0ce1c7cc31_3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e1c7cc3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e1c7cc3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ce1c7cc31_3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ce1c7cc31_3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ce1c7cc31_3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ce1c7cc31_3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0ce1c7cc31_3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0ce1c7cc31_3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ce1c7cc31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ce1c7cc31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ce1c7cc31_3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ce1c7cc31_3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0ce1c7cc31_3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0ce1c7cc31_3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ce1c7cc31_3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ce1c7cc31_3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ce1c7cc3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ce1c7cc3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ce1c7cc3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ce1c7cc3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ce1c7cc31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ce1c7cc31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ce1c7cc3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ce1c7cc3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ce1c7cc3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ce1c7cc3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ce1c7cc3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0ce1c7cc3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ce1c7cc31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ce1c7cc3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Anime Planet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Abdallah Mustafa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546500" y="1658325"/>
            <a:ext cx="37872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Data Cleaning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Filling the missing   data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 ProdYear</a:t>
            </a:r>
            <a:endParaRPr/>
          </a:p>
        </p:txBody>
      </p:sp>
      <p:sp>
        <p:nvSpPr>
          <p:cNvPr id="194" name="Google Shape;194;p22"/>
          <p:cNvSpPr txBox="1"/>
          <p:nvPr>
            <p:ph idx="1" type="subTitle"/>
          </p:nvPr>
        </p:nvSpPr>
        <p:spPr>
          <a:xfrm>
            <a:off x="921950" y="3023650"/>
            <a:ext cx="3036300" cy="5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95">
                <a:highlight>
                  <a:schemeClr val="dk1"/>
                </a:highlight>
              </a:rPr>
              <a:t>df.sort_values(by='ProdYear', inplace=True)</a:t>
            </a:r>
            <a:endParaRPr sz="1502"/>
          </a:p>
        </p:txBody>
      </p:sp>
      <p:sp>
        <p:nvSpPr>
          <p:cNvPr id="195" name="Google Shape;195;p22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Sorting values then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Changing the non values to the next nearest values 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Since it  is unknown year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To production year.</a:t>
            </a:r>
            <a:endParaRPr sz="2200"/>
          </a:p>
        </p:txBody>
      </p:sp>
      <p:sp>
        <p:nvSpPr>
          <p:cNvPr id="196" name="Google Shape;196;p22"/>
          <p:cNvSpPr txBox="1"/>
          <p:nvPr/>
        </p:nvSpPr>
        <p:spPr>
          <a:xfrm>
            <a:off x="900125" y="3809400"/>
            <a:ext cx="315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df.ProdYear.fillna(method='ffill', inplace=True) 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546500" y="1658325"/>
            <a:ext cx="37872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Data Cleaning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	Turning column year into 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	float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921950" y="3023650"/>
            <a:ext cx="6257400" cy="3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95">
                <a:highlight>
                  <a:schemeClr val="dk1"/>
                </a:highlight>
              </a:rPr>
              <a:t>df.ProdYear=df.ProdYear.apply(lambda x: str(x).split('-')[0]) </a:t>
            </a:r>
            <a:endParaRPr sz="1502"/>
          </a:p>
        </p:txBody>
      </p:sp>
      <p:sp>
        <p:nvSpPr>
          <p:cNvPr id="203" name="Google Shape;203;p23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</a:pPr>
            <a:r>
              <a:rPr lang="en" sz="1995">
                <a:highlight>
                  <a:schemeClr val="dk1"/>
                </a:highlight>
              </a:rPr>
              <a:t>R</a:t>
            </a:r>
            <a:r>
              <a:rPr lang="en" sz="1995">
                <a:highlight>
                  <a:schemeClr val="dk1"/>
                </a:highlight>
              </a:rPr>
              <a:t>emoving the question mark</a:t>
            </a:r>
            <a:endParaRPr sz="1902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Analyzing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What are the best rating animes?</a:t>
            </a:r>
            <a:endParaRPr/>
          </a:p>
        </p:txBody>
      </p:sp>
      <p:graphicFrame>
        <p:nvGraphicFramePr>
          <p:cNvPr id="209" name="Google Shape;209;p24"/>
          <p:cNvGraphicFramePr/>
          <p:nvPr/>
        </p:nvGraphicFramePr>
        <p:xfrm>
          <a:off x="768550" y="14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{87CE75D6-4DCE-4879-9CE8-AD828A485B05}</a:tableStyleId>
              </a:tblPr>
              <a:tblGrid>
                <a:gridCol w="3452200"/>
                <a:gridCol w="1273875"/>
                <a:gridCol w="1273875"/>
                <a:gridCol w="1273875"/>
              </a:tblGrid>
              <a:tr h="4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TotalEpisodes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Rating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ProdYear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Attack on Titan 3rd Season: Part II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4.6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2019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Attack on Titan The Final Season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4.6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2020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2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Demon Slayer: Kimetsu no Yaiba - Entertainment District Arc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4.6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2021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Fruits Basket the Final Season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4.6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2021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Fullmetal Alchemist: Brotherhood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64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4.6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2009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5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Jujutsu Kaisen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4.6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2020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ctrTitle"/>
          </p:nvPr>
        </p:nvSpPr>
        <p:spPr>
          <a:xfrm>
            <a:off x="3080750" y="1578400"/>
            <a:ext cx="5746200" cy="22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 sz="3733"/>
              <a:t>Analyzing</a:t>
            </a:r>
            <a:endParaRPr sz="53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year anime starts being published?</a:t>
            </a:r>
            <a:endParaRPr/>
          </a:p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1907</a:t>
            </a:r>
            <a:endParaRPr sz="2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many anime types in the data?</a:t>
            </a:r>
            <a:endParaRPr sz="2500"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25" y="238500"/>
            <a:ext cx="6577149" cy="4066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which source has more Anime in the data?</a:t>
            </a:r>
            <a:endParaRPr sz="2300"/>
          </a:p>
        </p:txBody>
      </p:sp>
      <p:sp>
        <p:nvSpPr>
          <p:cNvPr id="227" name="Google Shape;227;p27"/>
          <p:cNvSpPr txBox="1"/>
          <p:nvPr/>
        </p:nvSpPr>
        <p:spPr>
          <a:xfrm>
            <a:off x="696525" y="817075"/>
            <a:ext cx="613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pd.DataFrame(df['Src'].value_counts()).head(10)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75" y="1394488"/>
            <a:ext cx="19907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/>
        </p:nvSpPr>
        <p:spPr>
          <a:xfrm>
            <a:off x="4473775" y="1513575"/>
            <a:ext cx="365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larifies the best sources for anime in the data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3439725" y="1636275"/>
            <a:ext cx="659100" cy="40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what are the animes with the most episodes?</a:t>
            </a:r>
            <a:endParaRPr sz="2200"/>
          </a:p>
        </p:txBody>
      </p:sp>
      <p:graphicFrame>
        <p:nvGraphicFramePr>
          <p:cNvPr id="236" name="Google Shape;236;p28"/>
          <p:cNvGraphicFramePr/>
          <p:nvPr/>
        </p:nvGraphicFramePr>
        <p:xfrm>
          <a:off x="942700" y="107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{87CE75D6-4DCE-4879-9CE8-AD828A485B05}</a:tableStyleId>
              </a:tblPr>
              <a:tblGrid>
                <a:gridCol w="2581275"/>
                <a:gridCol w="952500"/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TotalEpisodes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Rating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ProdYear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AnimeType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Sazae-san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2633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3.2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1969 - ?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TV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Nintama Rantarou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2204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3.6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1993 - ?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TV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Oyako Club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1818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3.2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1994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TV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Doraemon (1979)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1787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3.5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1979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TV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Ojarumaru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1738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3.4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1998 - ?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TV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Kirin no Monoshiri Yakata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1565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3.4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1975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TV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Sore Ike! Anpanman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1527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3.4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1988 - ?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TV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Kirin Ashita no Calendar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1498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3.3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1980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</a:rPr>
                        <a:t>TV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which year that has animes with highest rates?</a:t>
            </a:r>
            <a:endParaRPr sz="1900"/>
          </a:p>
        </p:txBody>
      </p:sp>
      <p:sp>
        <p:nvSpPr>
          <p:cNvPr id="242" name="Google Shape;242;p29"/>
          <p:cNvSpPr txBox="1"/>
          <p:nvPr/>
        </p:nvSpPr>
        <p:spPr>
          <a:xfrm>
            <a:off x="843850" y="388450"/>
            <a:ext cx="758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pd.DataFrame(df.groupby('ProdYear')["Rating"].mean()).sort_values(by='Rating', ascending=False).head(10)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025" y="1097675"/>
            <a:ext cx="120015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 txBox="1"/>
          <p:nvPr/>
        </p:nvSpPr>
        <p:spPr>
          <a:xfrm>
            <a:off x="3857625" y="1553775"/>
            <a:ext cx="446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5" name="Google Shape;24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5400" y="1235013"/>
            <a:ext cx="5470089" cy="20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is the relationship between number of episodes and rating?</a:t>
            </a:r>
            <a:endParaRPr sz="1600"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95325"/>
            <a:ext cx="8839200" cy="3232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Relationship between rating and year in contrast with anime type</a:t>
            </a:r>
            <a:endParaRPr sz="1800"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96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bjectives :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553775" y="1125150"/>
            <a:ext cx="6782700" cy="1674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arenR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Data collection 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arenR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Data Cleaning 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arenR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Analyzing Data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AutoNum type="arabicParenR"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Interpreting Results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Year with </a:t>
            </a:r>
            <a:r>
              <a:rPr lang="en" sz="1700"/>
              <a:t>highest</a:t>
            </a:r>
            <a:r>
              <a:rPr lang="en" sz="1700"/>
              <a:t> production to anime</a:t>
            </a:r>
            <a:endParaRPr sz="1700"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1050"/>
            <a:ext cx="8839198" cy="324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if you want to know specific anime based on name</a:t>
            </a:r>
            <a:endParaRPr sz="1900"/>
          </a:p>
        </p:txBody>
      </p:sp>
      <p:sp>
        <p:nvSpPr>
          <p:cNvPr id="269" name="Google Shape;269;p33"/>
          <p:cNvSpPr txBox="1"/>
          <p:nvPr/>
        </p:nvSpPr>
        <p:spPr>
          <a:xfrm>
            <a:off x="771525" y="144650"/>
            <a:ext cx="81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df.loc[df.Name.str.contains("bleach", case=False)].sort_values(by='Rating',ascending=False)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4850"/>
            <a:ext cx="8784524" cy="376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Relation between anime type and average rating</a:t>
            </a:r>
            <a:endParaRPr sz="2100"/>
          </a:p>
        </p:txBody>
      </p:sp>
      <p:pic>
        <p:nvPicPr>
          <p:cNvPr id="276" name="Google Shape;2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1000"/>
            <a:ext cx="8839196" cy="3859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what are the 10 best rating resources?</a:t>
            </a:r>
            <a:endParaRPr sz="2000"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850" y="1004588"/>
            <a:ext cx="1808875" cy="3134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/>
        </p:nvSpPr>
        <p:spPr>
          <a:xfrm>
            <a:off x="1318025" y="192875"/>
            <a:ext cx="673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src = pd.DataFrame(df.groupby('Src')["Rating"].mean()).sort_values(by='Rating', ascending=False).head(15)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src = src.reset_index()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src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1301950" y="2073475"/>
            <a:ext cx="388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Group by the source then sorting it based on rating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35"/>
          <p:cNvSpPr/>
          <p:nvPr/>
        </p:nvSpPr>
        <p:spPr>
          <a:xfrm>
            <a:off x="5561400" y="2250275"/>
            <a:ext cx="305400" cy="16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what are the types that mostly comes with each other??</a:t>
            </a:r>
            <a:endParaRPr sz="1800"/>
          </a:p>
        </p:txBody>
      </p:sp>
      <p:sp>
        <p:nvSpPr>
          <p:cNvPr id="291" name="Google Shape;291;p36"/>
          <p:cNvSpPr txBox="1"/>
          <p:nvPr/>
        </p:nvSpPr>
        <p:spPr>
          <a:xfrm>
            <a:off x="2698500" y="357075"/>
            <a:ext cx="64455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('Animal Protagonists', 'Anthropomorphic', 'Family Friendly', 'Non-Human Protagonists') 345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('Comedy', 'Shounen', 'School Life', 'Based on a Manga') 208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('Animal Protagonists', 'Family Friendly', 'Non-Human Protagonists', 'Short Episodes') 201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('Comedy', 'Seinen', 'Slice of Life', 'Based on a Manga') 197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('Adventure', 'Animal Protagonists', 'Family Friendly', 'Non-Human Protagonists') 196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('Action', 'Mecha', 'Sci Fi', 'Original Work') 193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('Comedy', 'Animal Protagonists', 'Non-Human Protagonists', 'Short Episodes') 189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('Action', 'Comedy', 'Shounen', 'Based on a Manga') 178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('Comedy', 'Animal Protagonists', 'Anthropomorphic', 'Non-Human Protagonists') 170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('Action', 'Fantasy', 'Shounen', 'Based on a Manga') 164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('Fantasy', 'Magical Girl', 'Henshin Heroes', 'Magic') 160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('Action', 'Adventure', 'Shounen', 'Based on a Manga') 160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('Animal Protagonists', 'Anthropomorphic', 'Chinese Animation', 'Non-Human Protagonists') 156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('Action', 'Shounen', 'Superpowers', 'Based on a Manga') 154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('Animal Protagonists', 'Anthropomorphic', 'Non-Human Protagonists', 'Short Episodes') 152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96300" y="280275"/>
            <a:ext cx="2602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itertools import combinations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from collections import Counter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count = Counter()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row in df['tag']: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if isinstance(row, list):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count.update(Counter(combinations(row, 4)))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else: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continue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key,value in count.most_common(15):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print(key, value)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Rating and its relations with genres</a:t>
            </a:r>
            <a:endParaRPr sz="1900"/>
          </a:p>
        </p:txBody>
      </p:sp>
      <p:sp>
        <p:nvSpPr>
          <p:cNvPr id="298" name="Google Shape;298;p37"/>
          <p:cNvSpPr txBox="1"/>
          <p:nvPr/>
        </p:nvSpPr>
        <p:spPr>
          <a:xfrm>
            <a:off x="594725" y="337550"/>
            <a:ext cx="7554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dfQuary.loc[dfQuary["Rating"] &gt; 3].groupby(by="Rating").sum().transpose().iloc[2:]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725" y="856850"/>
            <a:ext cx="3496275" cy="34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7"/>
          <p:cNvSpPr txBox="1"/>
          <p:nvPr/>
        </p:nvSpPr>
        <p:spPr>
          <a:xfrm>
            <a:off x="5272100" y="1269800"/>
            <a:ext cx="368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Explains the relationship between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Rating of anime and its genres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Heatmap for the rating and relationship with  genres</a:t>
            </a:r>
            <a:endParaRPr sz="1900"/>
          </a:p>
        </p:txBody>
      </p:sp>
      <p:pic>
        <p:nvPicPr>
          <p:cNvPr id="306" name="Google Shape;3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350" y="72050"/>
            <a:ext cx="5911297" cy="40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 is collected from Anime Planet site.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Done by beautifulSoup library; Python.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this data will show us name , number of episodes, rating, production year and description for all animes.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Data Futures </a:t>
            </a:r>
            <a:endParaRPr sz="26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592200" y="1013175"/>
            <a:ext cx="7038900" cy="36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65"/>
              <a:t>Name: the name of each anime .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5"/>
              <a:t>TotalEpisodes:  How many episodes on each anime.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5"/>
              <a:t>Rating: Anime Rating 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5"/>
              <a:t>ProdYear: Production year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5"/>
              <a:t>AnimeType: different type of anime whether TV, OVA, Movie, Or music.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5"/>
              <a:t>DataID: Unique ID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5"/>
              <a:t>DataType: Whether Anime or Manga (Currently All Data are Anime)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5"/>
              <a:t>HtmlREF: </a:t>
            </a:r>
            <a:r>
              <a:rPr lang="en" sz="4165"/>
              <a:t>reference</a:t>
            </a:r>
            <a:r>
              <a:rPr lang="en" sz="4165"/>
              <a:t> for anime in Anime </a:t>
            </a:r>
            <a:r>
              <a:rPr lang="en" sz="4165"/>
              <a:t>Planet</a:t>
            </a:r>
            <a:r>
              <a:rPr lang="en" sz="4165"/>
              <a:t> Website.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5"/>
              <a:t>Tag: Types of Genres that anime falls into.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65"/>
              <a:t>Description: short notes of the incidents for every story.</a:t>
            </a:r>
            <a:endParaRPr sz="416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165"/>
              <a:t>Src: defines where exactly the data gotten and its </a:t>
            </a:r>
            <a:r>
              <a:rPr lang="en" sz="4165"/>
              <a:t>production</a:t>
            </a:r>
            <a:r>
              <a:rPr lang="en" sz="4165"/>
              <a:t> studio.</a:t>
            </a:r>
            <a:endParaRPr sz="41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Turn string to list.</a:t>
            </a:r>
            <a:endParaRPr sz="1700"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StrToList(x):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try: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return eval(x)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except: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return 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df.tag = df['tag'].apply(StrToList)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Get the main Genre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618500" y="1446600"/>
            <a:ext cx="5907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r =requests.get('https://www.anime-planet.com/anime/all')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 = BeautifulSoup(r.text, 'html.parser')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MG =[]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for g in s.find('div', {'id':'multipletags'}).ul.find_all('li', attrs={'data-class': 'filter-tooltip'}):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MG.append(g.find('a').get_text())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MG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Create Dataset  for  main Genre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1618500" y="1307850"/>
            <a:ext cx="5907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d1 = pd.DataFrame(columns=MG)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for name, i  in zip(df.Name,df.tag):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if isinstance(i, list):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dic = dict(zip(MG,zeros))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dic['Name'] = name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for genre in i: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    if genre in dic.keys():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        dic[genre] = 1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d1 = d1.append(pd.DataFrame(pd.Series(dic)).transpose())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elif isinstance(i, float):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dic = dict(zip(MG,zeros))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dic['Name'] = name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       d1 = d1.append(pd.DataFrame(pd.Series(dic)).transpose())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6349000" y="1559125"/>
            <a:ext cx="25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9"/>
          <p:cNvSpPr txBox="1"/>
          <p:nvPr/>
        </p:nvSpPr>
        <p:spPr>
          <a:xfrm>
            <a:off x="5459250" y="1648350"/>
            <a:ext cx="360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Creating new dataset 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to obtain the values in 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numerical</a:t>
            </a:r>
            <a:r>
              <a:rPr lang="en" sz="1600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 data</a:t>
            </a:r>
            <a:endParaRPr sz="1600"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/>
          <p:nvPr>
            <p:ph type="title"/>
          </p:nvPr>
        </p:nvSpPr>
        <p:spPr>
          <a:xfrm>
            <a:off x="546500" y="1658325"/>
            <a:ext cx="37872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Data Cleaning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Filling the missing   data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 SRC</a:t>
            </a:r>
            <a:endParaRPr/>
          </a:p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921950" y="302365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495">
                <a:highlight>
                  <a:schemeClr val="dk1"/>
                </a:highlight>
              </a:rPr>
              <a:t>df.Src.loc[df.Src.isnull()] = "Other"</a:t>
            </a:r>
            <a:endParaRPr sz="1495"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402"/>
          </a:p>
        </p:txBody>
      </p:sp>
      <p:sp>
        <p:nvSpPr>
          <p:cNvPr id="181" name="Google Shape;181;p2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Changing the non values to “other” 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since it  is </a:t>
            </a:r>
            <a:r>
              <a:rPr lang="en" sz="2200"/>
              <a:t>unknown</a:t>
            </a:r>
            <a:r>
              <a:rPr lang="en" sz="2200"/>
              <a:t> source.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546500" y="1658325"/>
            <a:ext cx="3787200" cy="12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Data Cleaning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"/>
                <a:ea typeface="Lato"/>
                <a:cs typeface="Lato"/>
                <a:sym typeface="Lato"/>
              </a:rPr>
              <a:t>Filling the missing   data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IN Rating</a:t>
            </a:r>
            <a:endParaRPr/>
          </a:p>
        </p:txBody>
      </p:sp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921950" y="302365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95">
                <a:highlight>
                  <a:schemeClr val="dk1"/>
                </a:highlight>
              </a:rPr>
              <a:t>df.Rating.fillna(0, inplace=True)</a:t>
            </a:r>
            <a:endParaRPr sz="1502"/>
          </a:p>
        </p:txBody>
      </p:sp>
      <p:sp>
        <p:nvSpPr>
          <p:cNvPr id="188" name="Google Shape;188;p21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Changing the non values to “0”  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Since it  is unknown Rating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to Anime.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