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81" d="100"/>
          <a:sy n="81" d="100"/>
        </p:scale>
        <p:origin x="566" y="53"/>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7/22/2023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7/22/2023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a:xfrm>
            <a:off x="162752" y="2547513"/>
            <a:ext cx="3236258" cy="1762973"/>
          </a:xfrm>
        </p:spPr>
        <p:txBody>
          <a:bodyPr vert="horz"/>
          <a:lstStyle/>
          <a:p>
            <a:pPr algn="ctr"/>
            <a:r>
              <a:rPr lang="en-US" sz="2800" dirty="0">
                <a:solidFill>
                  <a:srgbClr val="D4DF33"/>
                </a:solidFill>
              </a:rPr>
              <a:t>Executive summary PowerCo </a:t>
            </a:r>
            <a:br>
              <a:rPr lang="en-US" sz="2800" dirty="0">
                <a:solidFill>
                  <a:srgbClr val="D4DF33"/>
                </a:solidFill>
              </a:rPr>
            </a:br>
            <a:r>
              <a:rPr lang="en-US" sz="1600" dirty="0"/>
              <a:t>Customer Churn Prediction: Insights and Recommendations</a:t>
            </a:r>
            <a:endParaRPr lang="en-US" sz="2800" dirty="0">
              <a:solidFill>
                <a:srgbClr val="D4DF33"/>
              </a:solidFill>
            </a:endParaRPr>
          </a:p>
        </p:txBody>
      </p:sp>
      <p:sp>
        <p:nvSpPr>
          <p:cNvPr id="7" name="Google Shape;512;p1">
            <a:extLst>
              <a:ext uri="{FF2B5EF4-FFF2-40B4-BE49-F238E27FC236}">
                <a16:creationId xmlns:a16="http://schemas.microsoft.com/office/drawing/2014/main" id="{9509E94F-F1A6-1246-5964-13A432C7948C}"/>
              </a:ext>
            </a:extLst>
          </p:cNvPr>
          <p:cNvSpPr txBox="1"/>
          <p:nvPr/>
        </p:nvSpPr>
        <p:spPr>
          <a:xfrm>
            <a:off x="4242062" y="841341"/>
            <a:ext cx="7230359" cy="5175316"/>
          </a:xfrm>
          <a:prstGeom prst="rect">
            <a:avLst/>
          </a:prstGeom>
          <a:noFill/>
          <a:ln>
            <a:noFill/>
          </a:ln>
        </p:spPr>
        <p:txBody>
          <a:bodyPr spcFirstLastPara="1" wrap="square" lIns="91425" tIns="45700" rIns="91425" bIns="45700" anchor="t" anchorCtr="0">
            <a:noAutofit/>
          </a:bodyPr>
          <a:lstStyle/>
          <a:p>
            <a:pPr marL="108000" marR="0" lvl="1" indent="0">
              <a:spcBef>
                <a:spcPts val="0"/>
              </a:spcBef>
              <a:spcAft>
                <a:spcPts val="0"/>
              </a:spcAft>
              <a:buClr>
                <a:srgbClr val="28BA73"/>
              </a:buClr>
              <a:buSzPts val="1600"/>
              <a:buFont typeface="Arial"/>
              <a:buNone/>
            </a:pPr>
            <a:endParaRPr lang="en-US" sz="1600" b="1" u="sng" dirty="0">
              <a:solidFill>
                <a:srgbClr val="37373A"/>
              </a:solidFill>
              <a:latin typeface="Trebuchet MS"/>
              <a:sym typeface="Trebuchet MS"/>
            </a:endParaRPr>
          </a:p>
          <a:p>
            <a:pPr marL="108000" marR="0" lvl="1" indent="0">
              <a:spcBef>
                <a:spcPts val="0"/>
              </a:spcBef>
              <a:spcAft>
                <a:spcPts val="0"/>
              </a:spcAft>
              <a:buClr>
                <a:srgbClr val="28BA73"/>
              </a:buClr>
              <a:buSzPts val="1600"/>
              <a:buFont typeface="Arial"/>
              <a:buNone/>
            </a:pPr>
            <a:endParaRPr lang="en-US" sz="1600" b="1" u="sng" dirty="0">
              <a:solidFill>
                <a:srgbClr val="37373A"/>
              </a:solidFill>
              <a:latin typeface="Trebuchet MS"/>
              <a:sym typeface="Trebuchet MS"/>
            </a:endParaRPr>
          </a:p>
          <a:p>
            <a:pPr marL="108000" marR="0" lvl="1" indent="0">
              <a:spcBef>
                <a:spcPts val="0"/>
              </a:spcBef>
              <a:spcAft>
                <a:spcPts val="0"/>
              </a:spcAft>
              <a:buClr>
                <a:srgbClr val="28BA73"/>
              </a:buClr>
              <a:buSzPts val="1600"/>
              <a:buFont typeface="Arial"/>
              <a:buNone/>
            </a:pPr>
            <a:r>
              <a:rPr lang="en-US" sz="1600" b="1" u="sng" dirty="0">
                <a:solidFill>
                  <a:srgbClr val="37373A"/>
                </a:solidFill>
                <a:latin typeface="Trebuchet MS"/>
                <a:sym typeface="Trebuchet MS"/>
              </a:rPr>
              <a:t>Situation:</a:t>
            </a:r>
            <a:endParaRPr sz="1600" b="1" u="sng" dirty="0">
              <a:solidFill>
                <a:srgbClr val="37373A"/>
              </a:solidFill>
              <a:latin typeface="Trebuchet MS"/>
            </a:endParaRPr>
          </a:p>
          <a:p>
            <a:pPr marL="324000" marR="0" lvl="1" indent="-216000" algn="l" rtl="0">
              <a:spcBef>
                <a:spcPts val="300"/>
              </a:spcBef>
              <a:spcAft>
                <a:spcPts val="0"/>
              </a:spcAft>
              <a:buClr>
                <a:srgbClr val="28BA73"/>
              </a:buClr>
              <a:buSzPts val="1600"/>
              <a:buFont typeface="Trebuchet MS"/>
              <a:buChar char="•"/>
            </a:pPr>
            <a:r>
              <a:rPr lang="en-US" sz="1600" dirty="0">
                <a:solidFill>
                  <a:schemeClr val="tx1">
                    <a:lumMod val="100000"/>
                  </a:schemeClr>
                </a:solidFill>
                <a:latin typeface="Trebuchet MS" panose="020B0703020202090204" pitchFamily="34" charset="0"/>
              </a:rPr>
              <a:t>PowerCo is a major gas and electricity utility that supplies to corporate, SME (Small &amp; Medium Enterprise), and residential customers.</a:t>
            </a:r>
            <a:endParaRPr sz="1600" b="1" u="sng" dirty="0">
              <a:solidFill>
                <a:schemeClr val="dk1"/>
              </a:solidFill>
              <a:latin typeface="Trebuchet MS"/>
              <a:sym typeface="Trebuchet MS"/>
            </a:endParaRPr>
          </a:p>
          <a:p>
            <a:pPr marL="108000" lvl="1">
              <a:buClr>
                <a:srgbClr val="28BA73"/>
              </a:buClr>
              <a:buSzPts val="1600"/>
            </a:pPr>
            <a:r>
              <a:rPr lang="en-US" sz="1600" b="1" u="sng" dirty="0">
                <a:solidFill>
                  <a:srgbClr val="37373A"/>
                </a:solidFill>
                <a:latin typeface="Trebuchet MS"/>
              </a:rPr>
              <a:t>Problem statement</a:t>
            </a:r>
            <a:r>
              <a:rPr lang="en-US" sz="1600" b="1" u="sng" dirty="0">
                <a:solidFill>
                  <a:srgbClr val="37373A"/>
                </a:solidFill>
                <a:latin typeface="Trebuchet MS"/>
                <a:sym typeface="Trebuchet MS"/>
              </a:rPr>
              <a:t>:</a:t>
            </a:r>
            <a:endParaRPr sz="1600" b="1" u="sng" dirty="0">
              <a:solidFill>
                <a:srgbClr val="37373A"/>
              </a:solidFill>
              <a:latin typeface="Trebuchet MS"/>
            </a:endParaRPr>
          </a:p>
          <a:p>
            <a:pPr marL="324000" marR="0" lvl="1" indent="-216000" algn="l" rtl="0">
              <a:spcBef>
                <a:spcPts val="300"/>
              </a:spcBef>
              <a:spcAft>
                <a:spcPts val="0"/>
              </a:spcAft>
              <a:buClr>
                <a:srgbClr val="28BA73"/>
              </a:buClr>
              <a:buSzPts val="1600"/>
              <a:buFont typeface="Trebuchet MS"/>
              <a:buChar char="•"/>
            </a:pPr>
            <a:r>
              <a:rPr lang="en-US" sz="1600" dirty="0">
                <a:solidFill>
                  <a:schemeClr val="tx1">
                    <a:lumMod val="100000"/>
                  </a:schemeClr>
                </a:solidFill>
                <a:latin typeface="Trebuchet MS" panose="020B0703020202090204" pitchFamily="34" charset="0"/>
              </a:rPr>
              <a:t>The power-liberalization of the energy market in Europe has led to significant customer churn, especially in the SME segment.</a:t>
            </a:r>
          </a:p>
          <a:p>
            <a:pPr marL="324000" marR="0" lvl="1" indent="-216000" algn="l" rtl="0">
              <a:spcBef>
                <a:spcPts val="300"/>
              </a:spcBef>
              <a:spcAft>
                <a:spcPts val="0"/>
              </a:spcAft>
              <a:buClr>
                <a:srgbClr val="28BA73"/>
              </a:buClr>
              <a:buSzPts val="1600"/>
              <a:buFont typeface="Trebuchet MS"/>
              <a:buChar char="•"/>
            </a:pPr>
            <a:r>
              <a:rPr lang="en-US" sz="1600" dirty="0">
                <a:solidFill>
                  <a:schemeClr val="tx1">
                    <a:lumMod val="100000"/>
                  </a:schemeClr>
                </a:solidFill>
                <a:latin typeface="Trebuchet MS" panose="020B0703020202090204" pitchFamily="34" charset="0"/>
              </a:rPr>
              <a:t>Around 10% of company’s clients churn.</a:t>
            </a:r>
          </a:p>
          <a:p>
            <a:pPr marL="324000" marR="0" lvl="1" indent="-216000" algn="l" rtl="0">
              <a:spcBef>
                <a:spcPts val="300"/>
              </a:spcBef>
              <a:spcAft>
                <a:spcPts val="0"/>
              </a:spcAft>
              <a:buClr>
                <a:srgbClr val="28BA73"/>
              </a:buClr>
              <a:buSzPts val="1600"/>
              <a:buFont typeface="Trebuchet MS"/>
              <a:buChar char="•"/>
            </a:pPr>
            <a:r>
              <a:rPr lang="en-US" sz="1600" b="0" i="0" u="none" strike="noStrike" cap="none" dirty="0">
                <a:solidFill>
                  <a:schemeClr val="tx1">
                    <a:lumMod val="100000"/>
                  </a:schemeClr>
                </a:solidFill>
                <a:latin typeface="Trebuchet MS" panose="020B0703020202090204" pitchFamily="34" charset="0"/>
                <a:ea typeface="Trebuchet MS"/>
                <a:cs typeface="Trebuchet MS"/>
                <a:sym typeface="Trebuchet MS"/>
              </a:rPr>
              <a:t>The company </a:t>
            </a:r>
            <a:r>
              <a:rPr lang="en-US" sz="1600" dirty="0"/>
              <a:t>hypothesize</a:t>
            </a:r>
            <a:r>
              <a:rPr lang="en-US" sz="1600" dirty="0">
                <a:solidFill>
                  <a:schemeClr val="tx1">
                    <a:lumMod val="100000"/>
                  </a:schemeClr>
                </a:solidFill>
                <a:latin typeface="Trebuchet MS" panose="020B0703020202090204" pitchFamily="34" charset="0"/>
              </a:rPr>
              <a:t> that the clients are churning is price sensitive trend. </a:t>
            </a:r>
          </a:p>
          <a:p>
            <a:pPr marL="108000" marR="0" lvl="1" algn="l" rtl="0">
              <a:spcBef>
                <a:spcPts val="300"/>
              </a:spcBef>
              <a:spcAft>
                <a:spcPts val="0"/>
              </a:spcAft>
              <a:buClr>
                <a:srgbClr val="28BA73"/>
              </a:buClr>
              <a:buSzPts val="1600"/>
            </a:pPr>
            <a:r>
              <a:rPr lang="en-US" sz="1600" b="1" u="sng" dirty="0">
                <a:solidFill>
                  <a:srgbClr val="37373A"/>
                </a:solidFill>
                <a:latin typeface="Trebuchet MS"/>
                <a:sym typeface="Trebuchet MS"/>
              </a:rPr>
              <a:t>Solution:</a:t>
            </a:r>
            <a:endParaRPr lang="en-US" sz="1600" dirty="0">
              <a:solidFill>
                <a:schemeClr val="tx1">
                  <a:lumMod val="100000"/>
                </a:schemeClr>
              </a:solidFill>
              <a:latin typeface="Trebuchet MS" panose="020B0703020202090204" pitchFamily="34" charset="0"/>
            </a:endParaRPr>
          </a:p>
          <a:p>
            <a:pPr marL="324000" marR="0" lvl="1" indent="-216000" algn="l" rtl="0">
              <a:spcBef>
                <a:spcPts val="300"/>
              </a:spcBef>
              <a:spcAft>
                <a:spcPts val="0"/>
              </a:spcAft>
              <a:buClr>
                <a:srgbClr val="28BA73"/>
              </a:buClr>
              <a:buSzPts val="1600"/>
              <a:buFont typeface="Trebuchet MS"/>
              <a:buChar char="•"/>
            </a:pPr>
            <a:r>
              <a:rPr lang="en-US" sz="1600" dirty="0">
                <a:solidFill>
                  <a:schemeClr val="tx1">
                    <a:lumMod val="100000"/>
                  </a:schemeClr>
                </a:solidFill>
                <a:latin typeface="Trebuchet MS" panose="020B0703020202090204" pitchFamily="34" charset="0"/>
              </a:rPr>
              <a:t> SME division wants to develop a predictive model to predict which   customer is likely to offer them a 20% discount to retain them.</a:t>
            </a:r>
          </a:p>
          <a:p>
            <a:pPr marL="324000" marR="0"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The Model is based on Random Forest algorithm with accuracy 90.7%, precision 80%, and recall 5.6%.</a:t>
            </a:r>
          </a:p>
          <a:p>
            <a:pPr marL="108000" marR="0" lvl="1" indent="0">
              <a:spcBef>
                <a:spcPts val="300"/>
              </a:spcBef>
              <a:spcAft>
                <a:spcPts val="0"/>
              </a:spcAft>
              <a:buClr>
                <a:srgbClr val="28BA73"/>
              </a:buClr>
              <a:buSzPts val="1600"/>
              <a:buNone/>
            </a:pPr>
            <a:r>
              <a:rPr lang="en-US" sz="1600" b="1" u="sng" dirty="0">
                <a:solidFill>
                  <a:srgbClr val="37373A"/>
                </a:solidFill>
                <a:latin typeface="Trebuchet MS"/>
                <a:sym typeface="Trebuchet MS"/>
              </a:rPr>
              <a:t>Benefits:</a:t>
            </a:r>
            <a:endParaRPr sz="1600" b="1" u="sng" dirty="0">
              <a:solidFill>
                <a:srgbClr val="37373A"/>
              </a:solidFill>
              <a:latin typeface="Trebuchet MS"/>
              <a:sym typeface="Trebuchet MS"/>
            </a:endParaRP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This model will allow the company to predict around 5% of customers who are likely to churn to offer them a discount.</a:t>
            </a:r>
            <a:endParaRPr sz="1600" dirty="0">
              <a:solidFill>
                <a:schemeClr val="dk1"/>
              </a:solidFill>
              <a:latin typeface="Trebuchet MS"/>
              <a:ea typeface="Trebuchet MS"/>
              <a:cs typeface="Trebuchet MS"/>
              <a:sym typeface="Trebuchet MS"/>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TotalTime>
  <Words>159</Words>
  <Application>Microsoft Office PowerPoint</Application>
  <PresentationFormat>Widescreen</PresentationFormat>
  <Paragraphs>15</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 PowerCo  Customer Churn Prediction: Insights and Recommendations</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Abdelrahman Akmal Taha Mohamed 1600735</cp:lastModifiedBy>
  <cp:revision>448</cp:revision>
  <cp:lastPrinted>2016-04-06T18:59:25Z</cp:lastPrinted>
  <dcterms:created xsi:type="dcterms:W3CDTF">2016-11-04T11:46:04Z</dcterms:created>
  <dcterms:modified xsi:type="dcterms:W3CDTF">2023-07-22T11:28:29Z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