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9" r:id="rId4"/>
    <p:sldId id="270" r:id="rId5"/>
    <p:sldId id="271" r:id="rId6"/>
    <p:sldId id="277" r:id="rId7"/>
    <p:sldId id="278" r:id="rId8"/>
    <p:sldId id="279" r:id="rId9"/>
    <p:sldId id="273" r:id="rId10"/>
    <p:sldId id="276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 autoAdjust="0"/>
    <p:restoredTop sz="94660"/>
  </p:normalViewPr>
  <p:slideViewPr>
    <p:cSldViewPr>
      <p:cViewPr varScale="1">
        <p:scale>
          <a:sx n="87" d="100"/>
          <a:sy n="87" d="100"/>
        </p:scale>
        <p:origin x="-1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Disease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1676400"/>
          </a:xfrm>
        </p:spPr>
        <p:txBody>
          <a:bodyPr>
            <a:normAutofit/>
          </a:bodyPr>
          <a:lstStyle/>
          <a:p>
            <a:r>
              <a:rPr lang="en-US" dirty="0"/>
              <a:t>machine learning classification </a:t>
            </a:r>
            <a:r>
              <a:rPr lang="en-US" dirty="0" smtClean="0"/>
              <a:t>projects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Team members:</a:t>
            </a:r>
            <a:br>
              <a:rPr lang="en-US" sz="1400" dirty="0" smtClean="0"/>
            </a:br>
            <a:r>
              <a:rPr lang="en-US" sz="1400" dirty="0" smtClean="0"/>
              <a:t>Abdelrahman </a:t>
            </a:r>
            <a:r>
              <a:rPr lang="en-US" sz="1400" dirty="0" err="1" smtClean="0"/>
              <a:t>alaa</a:t>
            </a:r>
            <a:r>
              <a:rPr lang="en-US" sz="1400" dirty="0" smtClean="0"/>
              <a:t>, </a:t>
            </a:r>
            <a:r>
              <a:rPr lang="en-US" sz="1400" dirty="0" err="1" smtClean="0"/>
              <a:t>Tawfik</a:t>
            </a:r>
            <a:r>
              <a:rPr lang="en-US" sz="1400" dirty="0" smtClean="0"/>
              <a:t> </a:t>
            </a:r>
            <a:r>
              <a:rPr lang="en-US" sz="1400" dirty="0" err="1" smtClean="0"/>
              <a:t>Melad</a:t>
            </a:r>
            <a:endParaRPr lang="en-US" sz="14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1828800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öhne"/>
              </a:rPr>
              <a:t>Result</a:t>
            </a:r>
            <a:endParaRPr lang="en-US" sz="44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" y="2362199"/>
            <a:ext cx="98028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0" y="1828800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No Heart Disease 👌</a:t>
            </a:r>
            <a:endParaRPr lang="en-GB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445500" y="5410200"/>
            <a:ext cx="1384300" cy="61079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39000" y="5906099"/>
            <a:ext cx="1143000" cy="342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2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öhne"/>
              </a:rPr>
              <a:t>Conclusion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9144000" cy="4572001"/>
          </a:xfrm>
        </p:spPr>
        <p:txBody>
          <a:bodyPr>
            <a:normAutofit/>
          </a:bodyPr>
          <a:lstStyle/>
          <a:p>
            <a:pPr algn="l"/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The project aims to predict heart disease in patients using </a:t>
            </a:r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ML.</a:t>
            </a:r>
          </a:p>
          <a:p>
            <a:pPr algn="l"/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After obtaining and cleaning the dataset by removing null and duplicate values, categorical and numerical columns were separated</a:t>
            </a:r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K-Nearest Neighbors (KNN) algorithm was chosen to train the </a:t>
            </a:r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model and achieved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good performance with an accuracy of </a:t>
            </a:r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80%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Finally, the model was saved using the joblib library, which allows it to be loaded and used in other </a:t>
            </a:r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applications</a:t>
            </a:r>
            <a:r>
              <a:rPr lang="en-US" sz="2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200" dirty="0" smtClean="0">
                <a:solidFill>
                  <a:srgbClr val="374151"/>
                </a:solidFill>
                <a:latin typeface="Söhne"/>
              </a:rPr>
              <a:t>and tested using GUI.</a:t>
            </a:r>
            <a:endParaRPr lang="en-US" sz="2200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The project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demonstrates how </a:t>
            </a:r>
            <a:r>
              <a:rPr lang="en-US" sz="2200" b="0" i="0" dirty="0" smtClean="0">
                <a:solidFill>
                  <a:srgbClr val="374151"/>
                </a:solidFill>
                <a:effectLst/>
                <a:latin typeface="Söhne"/>
              </a:rPr>
              <a:t>ML algorithms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can be used to predict heart disease in patients with good accuracy, which can aid in early detection and treatment of the disease.</a:t>
            </a:r>
          </a:p>
          <a:p>
            <a:endParaRPr lang="en-US" sz="22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304800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THANKS</a:t>
            </a:r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2800" dirty="0"/>
              <a:t>Any Questions?</a:t>
            </a:r>
            <a:r>
              <a:rPr lang="en-GB" sz="6000" dirty="0"/>
              <a:t/>
            </a:r>
            <a:br>
              <a:rPr lang="en-GB" sz="6000" dirty="0"/>
            </a:br>
            <a:r>
              <a:rPr lang="en-GB" sz="6000" dirty="0" smtClean="0"/>
              <a:t>		</a:t>
            </a:r>
            <a:endParaRPr lang="en-GB" sz="6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7" r="15957"/>
          <a:stretch>
            <a:fillRect/>
          </a:stretch>
        </p:blipFill>
        <p:spPr/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dirty="0" smtClean="0">
                <a:effectLst/>
                <a:latin typeface="Söhne"/>
              </a:rPr>
              <a:t>Problem Definition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848600" cy="457200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Heart disease is a major health concern worldwide 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lead to serious health complications and 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even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death. </a:t>
            </a:r>
            <a:endParaRPr lang="en-U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There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are </a:t>
            </a:r>
            <a:r>
              <a:rPr lang="en-US" b="0" i="0" dirty="0" smtClean="0">
                <a:solidFill>
                  <a:srgbClr val="0070C0"/>
                </a:solidFill>
                <a:effectLst/>
                <a:latin typeface="Söhne"/>
              </a:rPr>
              <a:t>several factors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associated with heart 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disease as high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blood pressure, 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cholesterol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smoking, 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and family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history of heart disease.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Machine learning can be used to </a:t>
            </a:r>
            <a:r>
              <a:rPr lang="en-US" b="0" i="0" dirty="0">
                <a:solidFill>
                  <a:srgbClr val="0070C0"/>
                </a:solidFill>
                <a:effectLst/>
                <a:latin typeface="Söhne"/>
              </a:rPr>
              <a:t>predict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likelihood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 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heart disease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based on various risk factors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pic>
        <p:nvPicPr>
          <p:cNvPr id="1026" name="Picture 2" descr="Cov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590800"/>
            <a:ext cx="3494340" cy="175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Söhne"/>
              </a:rPr>
              <a:t>Used Dataset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534400" cy="457200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Features </a:t>
            </a:r>
            <a:r>
              <a:rPr lang="en-US" sz="1800" dirty="0" smtClean="0">
                <a:solidFill>
                  <a:srgbClr val="0070C0"/>
                </a:solidFill>
              </a:rPr>
              <a:t>(13 columns)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age, sex, chest pain type, resting blood pressure, cholesterol,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fasting blood sugar, resting electrocardiogram (ECG), ….etc.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Labels: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normal,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= fixed defect </a:t>
            </a:r>
          </a:p>
          <a:p>
            <a:r>
              <a:rPr lang="en-US" dirty="0"/>
              <a:t>The dataset contains </a:t>
            </a:r>
            <a:r>
              <a:rPr lang="en-US" dirty="0" smtClean="0">
                <a:solidFill>
                  <a:srgbClr val="0070C0"/>
                </a:solidFill>
              </a:rPr>
              <a:t>1025 </a:t>
            </a:r>
            <a:r>
              <a:rPr lang="en-US" dirty="0">
                <a:solidFill>
                  <a:srgbClr val="0070C0"/>
                </a:solidFill>
              </a:rPr>
              <a:t>rows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508 cases </a:t>
            </a:r>
            <a:r>
              <a:rPr lang="en-US" dirty="0"/>
              <a:t>of coronary heart disease (CHD</a:t>
            </a:r>
            <a:r>
              <a:rPr lang="en-US" dirty="0" smtClean="0"/>
              <a:t>) which is </a:t>
            </a:r>
            <a:r>
              <a:rPr lang="en-US" dirty="0" smtClean="0">
                <a:solidFill>
                  <a:srgbClr val="0070C0"/>
                </a:solidFill>
              </a:rPr>
              <a:t>62% </a:t>
            </a:r>
          </a:p>
          <a:p>
            <a:r>
              <a:rPr lang="en-US" dirty="0" smtClean="0"/>
              <a:t>410 </a:t>
            </a:r>
            <a:r>
              <a:rPr lang="en-US" dirty="0"/>
              <a:t>cases </a:t>
            </a:r>
            <a:r>
              <a:rPr lang="en-US" dirty="0" smtClean="0"/>
              <a:t>without CHD which </a:t>
            </a:r>
            <a:r>
              <a:rPr lang="en-US" dirty="0"/>
              <a:t>is </a:t>
            </a:r>
            <a:r>
              <a:rPr lang="en-US" dirty="0" smtClean="0">
                <a:solidFill>
                  <a:srgbClr val="0070C0"/>
                </a:solidFill>
              </a:rPr>
              <a:t>38%</a:t>
            </a: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sp>
        <p:nvSpPr>
          <p:cNvPr id="5" name="AutoShape 4" descr="Kag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Kagg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048000"/>
            <a:ext cx="2857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7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öhne"/>
              </a:rPr>
              <a:t>Preprocessing</a:t>
            </a:r>
            <a:endParaRPr lang="en-US" sz="44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534400" cy="4572001"/>
          </a:xfrm>
        </p:spPr>
        <p:txBody>
          <a:bodyPr/>
          <a:lstStyle/>
          <a:p>
            <a:r>
              <a:rPr lang="en-US" dirty="0" smtClean="0"/>
              <a:t>Removing </a:t>
            </a:r>
            <a:r>
              <a:rPr lang="en-US" dirty="0" smtClean="0">
                <a:solidFill>
                  <a:srgbClr val="0070C0"/>
                </a:solidFill>
              </a:rPr>
              <a:t>duplicated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>Removing 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 values.</a:t>
            </a:r>
          </a:p>
          <a:p>
            <a:r>
              <a:rPr lang="en-US" dirty="0" smtClean="0"/>
              <a:t>Separating data into </a:t>
            </a:r>
            <a:r>
              <a:rPr lang="en-US" dirty="0" smtClean="0">
                <a:solidFill>
                  <a:srgbClr val="0070C0"/>
                </a:solidFill>
              </a:rPr>
              <a:t>categorical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numerical.</a:t>
            </a:r>
          </a:p>
          <a:p>
            <a:r>
              <a:rPr lang="en-US" dirty="0" smtClean="0"/>
              <a:t>Encoding the categorical values.</a:t>
            </a:r>
          </a:p>
          <a:p>
            <a:r>
              <a:rPr lang="en-US" dirty="0"/>
              <a:t>Applied </a:t>
            </a:r>
            <a:r>
              <a:rPr lang="en-US" dirty="0" smtClean="0">
                <a:solidFill>
                  <a:srgbClr val="0070C0"/>
                </a:solidFill>
              </a:rPr>
              <a:t>feature scaling </a:t>
            </a:r>
            <a:r>
              <a:rPr lang="en-US" dirty="0" smtClean="0"/>
              <a:t>to </a:t>
            </a:r>
            <a:r>
              <a:rPr lang="en-US" dirty="0"/>
              <a:t>numerical values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them all </a:t>
            </a:r>
            <a:r>
              <a:rPr lang="en-US" dirty="0"/>
              <a:t>in same </a:t>
            </a:r>
            <a:r>
              <a:rPr lang="en-US" dirty="0" smtClean="0"/>
              <a:t>range.</a:t>
            </a:r>
          </a:p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324100"/>
            <a:ext cx="2971800" cy="273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öhne"/>
              </a:rPr>
              <a:t>Algorithm Used</a:t>
            </a:r>
            <a:endParaRPr lang="en-US" sz="4400" b="1" dirty="0">
              <a:highlight>
                <a:srgbClr val="FFFF00"/>
              </a:highlight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534400" cy="457200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SVM Accuracy:</a:t>
            </a:r>
            <a:r>
              <a:rPr lang="en-US" dirty="0" smtClean="0"/>
              <a:t> 80.33%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KNN Accuracy:</a:t>
            </a:r>
            <a:r>
              <a:rPr lang="en-US" dirty="0" smtClean="0"/>
              <a:t> 80.33%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Forest: </a:t>
            </a:r>
            <a:r>
              <a:rPr lang="en-US" dirty="0" smtClean="0"/>
              <a:t>82.96%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Highest Accuracy is Random Forest!!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262" y="2578100"/>
            <a:ext cx="5360018" cy="237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6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öhne"/>
              </a:rPr>
              <a:t>RF Analysis</a:t>
            </a:r>
            <a:endParaRPr lang="en-US" sz="4400" b="1" dirty="0">
              <a:highlight>
                <a:srgbClr val="FFFF00"/>
              </a:highlight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4673600" cy="457200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Random Forest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accuracy </a:t>
            </a:r>
            <a:r>
              <a:rPr lang="en-US" dirty="0">
                <a:solidFill>
                  <a:srgbClr val="0070C0"/>
                </a:solidFill>
              </a:rPr>
              <a:t>varies</a:t>
            </a:r>
            <a:r>
              <a:rPr lang="en-US" dirty="0"/>
              <a:t> </a:t>
            </a:r>
            <a:r>
              <a:rPr lang="en-US" dirty="0" smtClean="0"/>
              <a:t>every time we train the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RF </a:t>
            </a:r>
            <a:r>
              <a:rPr lang="en-US" dirty="0"/>
              <a:t>uses random sampling to create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decision trees every time it's </a:t>
            </a:r>
            <a:r>
              <a:rPr lang="en-US" dirty="0" smtClean="0"/>
              <a:t>trained.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variations </a:t>
            </a:r>
            <a:r>
              <a:rPr lang="en-US" dirty="0" smtClean="0"/>
              <a:t>cause differences </a:t>
            </a:r>
            <a:r>
              <a:rPr lang="en-US" dirty="0"/>
              <a:t>in the </a:t>
            </a:r>
            <a:r>
              <a:rPr lang="en-US" dirty="0" smtClean="0"/>
              <a:t>model accuracy varies from </a:t>
            </a:r>
            <a:r>
              <a:rPr lang="en-US" sz="2000" dirty="0" smtClean="0">
                <a:solidFill>
                  <a:srgbClr val="0070C0"/>
                </a:solidFill>
              </a:rPr>
              <a:t>68% to 80% 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590800"/>
            <a:ext cx="6526213" cy="306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7848600" y="4162686"/>
            <a:ext cx="10795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42250" y="4724400"/>
            <a:ext cx="10795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067800" y="3978020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Min accuracy 68%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9067800" y="4495800"/>
            <a:ext cx="203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Max accuracy 80%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0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öhne"/>
              </a:rPr>
              <a:t>Algorithm Used</a:t>
            </a:r>
            <a:endParaRPr lang="en-US" sz="4400" b="1" dirty="0">
              <a:highlight>
                <a:srgbClr val="FFFF00"/>
              </a:highlight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95600" y="2590800"/>
            <a:ext cx="64770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Move forward with KNN algorithm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algn="ctr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6807868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254500" y="4889504"/>
            <a:ext cx="2679700" cy="507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öhne"/>
              </a:rPr>
              <a:t>KNN Algorithm</a:t>
            </a:r>
            <a:endParaRPr lang="en-US" sz="4400" b="1" dirty="0">
              <a:highlight>
                <a:srgbClr val="FFFF00"/>
              </a:highlight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4673600" cy="457200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Hyper parameter tuning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default K neighbor value is not the best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Tried different values of K to get the </a:t>
            </a:r>
            <a:r>
              <a:rPr lang="en-US" dirty="0" smtClean="0">
                <a:solidFill>
                  <a:srgbClr val="0070C0"/>
                </a:solidFill>
              </a:rPr>
              <a:t>best accuracy.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most suitable </a:t>
            </a:r>
            <a:r>
              <a:rPr lang="en-US" dirty="0" smtClean="0">
                <a:solidFill>
                  <a:srgbClr val="0070C0"/>
                </a:solidFill>
              </a:rPr>
              <a:t>K value = 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47" y="2133600"/>
            <a:ext cx="5520151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8484772" y="4419600"/>
            <a:ext cx="88782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öhne"/>
              </a:rPr>
              <a:t>Result</a:t>
            </a:r>
            <a:endParaRPr lang="en-US" sz="44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6CE7B8E-DA1A-52E8-2558-AB12B91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52400"/>
            <a:ext cx="1828800" cy="128289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9136063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828800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Possibility of Heart </a:t>
            </a:r>
            <a:r>
              <a:rPr lang="en-US" sz="2400" dirty="0">
                <a:solidFill>
                  <a:srgbClr val="0070C0"/>
                </a:solidFill>
              </a:rPr>
              <a:t>Disease 😥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382000" y="5715000"/>
            <a:ext cx="1079500" cy="38219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29400" y="5906098"/>
            <a:ext cx="1752600" cy="485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241</TotalTime>
  <Words>295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Medical Design 16x9</vt:lpstr>
      <vt:lpstr>Heart Disease Prediction</vt:lpstr>
      <vt:lpstr>Problem Definition</vt:lpstr>
      <vt:lpstr>Used Dataset</vt:lpstr>
      <vt:lpstr>Preprocessing</vt:lpstr>
      <vt:lpstr>Algorithm Used</vt:lpstr>
      <vt:lpstr>RF Analysis</vt:lpstr>
      <vt:lpstr>Algorithm Used</vt:lpstr>
      <vt:lpstr>KNN Algorithm</vt:lpstr>
      <vt:lpstr>Result</vt:lpstr>
      <vt:lpstr>Result</vt:lpstr>
      <vt:lpstr>Conclusion</vt:lpstr>
      <vt:lpstr>THANKS Any Questions?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tawfik 20353672</dc:creator>
  <cp:lastModifiedBy>LENOVO</cp:lastModifiedBy>
  <cp:revision>16</cp:revision>
  <dcterms:created xsi:type="dcterms:W3CDTF">2023-04-30T16:15:47Z</dcterms:created>
  <dcterms:modified xsi:type="dcterms:W3CDTF">2023-05-02T14:29:12Z</dcterms:modified>
</cp:coreProperties>
</file>