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4" r:id="rId1"/>
  </p:sldMasterIdLst>
  <p:notesMasterIdLst>
    <p:notesMasterId r:id="rId23"/>
  </p:notesMasterIdLst>
  <p:sldIdLst>
    <p:sldId id="256" r:id="rId2"/>
    <p:sldId id="267" r:id="rId3"/>
    <p:sldId id="347" r:id="rId4"/>
    <p:sldId id="348" r:id="rId5"/>
    <p:sldId id="350" r:id="rId6"/>
    <p:sldId id="351" r:id="rId7"/>
    <p:sldId id="349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6" r:id="rId19"/>
    <p:sldId id="363" r:id="rId20"/>
    <p:sldId id="346" r:id="rId21"/>
    <p:sldId id="305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88" autoAdjust="0"/>
    <p:restoredTop sz="88790" autoAdjust="0"/>
  </p:normalViewPr>
  <p:slideViewPr>
    <p:cSldViewPr>
      <p:cViewPr varScale="1">
        <p:scale>
          <a:sx n="60" d="100"/>
          <a:sy n="60" d="100"/>
        </p:scale>
        <p:origin x="1748" y="36"/>
      </p:cViewPr>
      <p:guideLst>
        <p:guide orient="horz" pos="2880"/>
        <p:guide pos="216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2E90F-D1B2-4F28-BFC7-B404F17F1B3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576F6-C767-4406-9FE9-C01CA1F8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22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err="1"/>
              <a:t>levelkkk</a:t>
            </a:r>
            <a:endParaRPr lang="en-US" dirty="0"/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562" y="3399282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600" y="1523"/>
                </a:lnTo>
              </a:path>
            </a:pathLst>
          </a:custGeom>
          <a:ln w="19812">
            <a:solidFill>
              <a:srgbClr val="D25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685800" y="1624008"/>
            <a:ext cx="7848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pc="-90" dirty="0">
                <a:latin typeface="Arial Rounded MT Bold" pitchFamily="34" charset="0"/>
              </a:rPr>
              <a:t>OOP </a:t>
            </a:r>
            <a:br>
              <a:rPr lang="en-US" spc="-90" dirty="0">
                <a:latin typeface="Arial Rounded MT Bold" pitchFamily="34" charset="0"/>
              </a:rPr>
            </a:br>
            <a:r>
              <a:rPr lang="en-US" spc="-65" dirty="0">
                <a:latin typeface="Arial Rounded MT Bold" pitchFamily="34" charset="0"/>
              </a:rPr>
              <a:t>using python</a:t>
            </a:r>
            <a:endParaRPr spc="-95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3C59-A983-B792-22AA-5F8FCD68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4922-49FA-F11A-590D-ABFBE5A75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An Object is an instance on a Class.</a:t>
            </a:r>
            <a:endParaRPr lang="ar-EG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F79A8-60D8-D773-C186-682435B63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949" y="2057400"/>
            <a:ext cx="9144000" cy="493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55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3C59-A983-B792-22AA-5F8FCD68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/>
              <a:t>Constructor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4922-49FA-F11A-590D-ABFBE5A75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600200"/>
            <a:ext cx="8961474" cy="4876800"/>
          </a:xfrm>
        </p:spPr>
        <p:txBody>
          <a:bodyPr/>
          <a:lstStyle/>
          <a:p>
            <a:r>
              <a:rPr lang="en-US" b="1" dirty="0"/>
              <a:t>is a method called at the moment an object is instantiated.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5C3FCC-87A8-33CE-D300-EBCEA6A97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28" y="1958555"/>
            <a:ext cx="8711609" cy="474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12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3C59-A983-B792-22AA-5F8FCD68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Instance Variable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4922-49FA-F11A-590D-ABFBE5A75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Is an object characteristic, such as name.</a:t>
            </a:r>
            <a:endParaRPr lang="ar-EG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3730C4-7A8E-01B3-F0C3-1D772138F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23" y="1956391"/>
            <a:ext cx="871775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99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F410C1-6872-436F-7DA8-110C955BC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77" y="1752600"/>
            <a:ext cx="8534400" cy="49653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BA3C59-A983-B792-22AA-5F8FCD68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/>
              <a:t>Class Variable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4922-49FA-F11A-590D-ABFBE5A75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b="1" dirty="0"/>
              <a:t>is the variable that shared by all instances.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2103604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3C59-A983-B792-22AA-5F8FCD68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/>
              <a:t>Class Variable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4922-49FA-F11A-590D-ABFBE5A75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0B6C0-DAD4-D983-AC4F-0ECBCA2AD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258433"/>
            <a:ext cx="8229600" cy="560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6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3C59-A983-B792-22AA-5F8FCD68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/>
              <a:t>Instance Method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4922-49FA-F11A-590D-ABFBE5A75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/>
          <a:lstStyle/>
          <a:p>
            <a:r>
              <a:rPr lang="en-US" b="1" dirty="0"/>
              <a:t>is an object capability(action), such as walk.</a:t>
            </a:r>
            <a:endParaRPr lang="ar-EG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70C98-B88C-9C16-9178-D358C89B6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1180"/>
            <a:ext cx="9144000" cy="51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33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3C59-A983-B792-22AA-5F8FCD68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/>
              <a:t>Class Method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4922-49FA-F11A-590D-ABFBE5A75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/>
          <a:lstStyle/>
          <a:p>
            <a:r>
              <a:rPr lang="en-US" b="1" dirty="0"/>
              <a:t>is a method that shared by all instances of the Class</a:t>
            </a:r>
            <a:endParaRPr lang="ar-EG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E3E05-1481-0B46-10EC-FD90293AB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9029"/>
            <a:ext cx="9144000" cy="514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57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3C59-A983-B792-22AA-5F8FCD68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/>
              <a:t>Static Method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4922-49FA-F11A-590D-ABFBE5A75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76800"/>
          </a:xfrm>
        </p:spPr>
        <p:txBody>
          <a:bodyPr/>
          <a:lstStyle/>
          <a:p>
            <a:r>
              <a:rPr lang="en-US" b="1" dirty="0"/>
              <a:t>is a normal function that have logic that related to the Class</a:t>
            </a:r>
            <a:endParaRPr lang="ar-EG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A1BC80-CFD0-C072-3D59-25455F529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3088"/>
            <a:ext cx="9144000" cy="492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93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3C59-A983-B792-22AA-5F8FCD68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Class Relationships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4922-49FA-F11A-590D-ABFBE5A75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Association :</a:t>
            </a:r>
          </a:p>
          <a:p>
            <a:pPr lvl="1"/>
            <a:r>
              <a:rPr lang="en-US" b="1" dirty="0"/>
              <a:t>object </a:t>
            </a:r>
            <a:r>
              <a:rPr lang="en-US" b="1" dirty="0">
                <a:solidFill>
                  <a:srgbClr val="FF0000"/>
                </a:solidFill>
              </a:rPr>
              <a:t>use</a:t>
            </a:r>
            <a:r>
              <a:rPr lang="en-US" b="1" dirty="0"/>
              <a:t> object</a:t>
            </a:r>
          </a:p>
          <a:p>
            <a:pPr lvl="1"/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Aggregation</a:t>
            </a:r>
          </a:p>
          <a:p>
            <a:pPr lvl="1"/>
            <a:r>
              <a:rPr lang="en-US" b="1" dirty="0"/>
              <a:t>object </a:t>
            </a:r>
            <a:r>
              <a:rPr lang="en-US" b="1" dirty="0">
                <a:solidFill>
                  <a:srgbClr val="FF0000"/>
                </a:solidFill>
              </a:rPr>
              <a:t>contain</a:t>
            </a:r>
            <a:r>
              <a:rPr lang="en-US" b="1" dirty="0"/>
              <a:t> object</a:t>
            </a:r>
          </a:p>
          <a:p>
            <a:endParaRPr lang="en-US" b="1" dirty="0"/>
          </a:p>
          <a:p>
            <a:endParaRPr lang="ar-EG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D5DFC-1472-04A1-40DA-14AC59771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50" y="2362200"/>
            <a:ext cx="5035550" cy="1752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E4EC62-342B-5B18-098B-44A72E6CC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756" y="4619313"/>
            <a:ext cx="4791744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63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3C59-A983-B792-22AA-5F8FCD68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Class Relationships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4922-49FA-F11A-590D-ABFBE5A75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Composition</a:t>
            </a:r>
          </a:p>
          <a:p>
            <a:pPr lvl="1"/>
            <a:r>
              <a:rPr lang="en-US" b="1" dirty="0"/>
              <a:t>object </a:t>
            </a:r>
            <a:r>
              <a:rPr lang="en-US" b="1" dirty="0">
                <a:solidFill>
                  <a:srgbClr val="FF0000"/>
                </a:solidFill>
              </a:rPr>
              <a:t>consist</a:t>
            </a:r>
            <a:r>
              <a:rPr lang="en-US" b="1" dirty="0"/>
              <a:t> of group of object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r>
              <a:rPr lang="en-US" b="1" dirty="0"/>
              <a:t>Inheritance</a:t>
            </a:r>
          </a:p>
          <a:p>
            <a:pPr lvl="1"/>
            <a:r>
              <a:rPr lang="en-US" b="1" dirty="0"/>
              <a:t>object </a:t>
            </a:r>
            <a:r>
              <a:rPr lang="en-US" b="1" dirty="0">
                <a:solidFill>
                  <a:srgbClr val="FF0000"/>
                </a:solidFill>
              </a:rPr>
              <a:t>is a </a:t>
            </a:r>
            <a:r>
              <a:rPr lang="en-US" b="1" dirty="0"/>
              <a:t>object</a:t>
            </a:r>
            <a:endParaRPr lang="ar-EG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DE43C-00C6-DAB2-59D3-0E07D415B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971800"/>
            <a:ext cx="54864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9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pc="-90" dirty="0">
                <a:cs typeface="Arial"/>
              </a:rPr>
              <a:t>OOP definition</a:t>
            </a:r>
          </a:p>
          <a:p>
            <a:r>
              <a:rPr lang="en-US" b="1" spc="-90" dirty="0">
                <a:cs typeface="Arial"/>
              </a:rPr>
              <a:t>Why OOP</a:t>
            </a:r>
          </a:p>
          <a:p>
            <a:r>
              <a:rPr lang="en-US" b="1" spc="-90" dirty="0">
                <a:cs typeface="Arial"/>
              </a:rPr>
              <a:t>OOP Keywords</a:t>
            </a:r>
          </a:p>
          <a:p>
            <a:r>
              <a:rPr lang="en-US" b="1" spc="-90" dirty="0">
                <a:cs typeface="Arial"/>
              </a:rPr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699239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/>
          </a:p>
        </p:txBody>
      </p:sp>
      <p:pic>
        <p:nvPicPr>
          <p:cNvPr id="33794" name="Picture 2" descr="C:\Users\pc2023\Downloads\2021-software-development-salary-tren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729615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927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Boles\Desktop\ques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366837"/>
            <a:ext cx="596265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51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5808-6D0D-D1BD-7584-D1B51F26A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7882"/>
            <a:ext cx="8077200" cy="9861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Object-Oriented Programming (OOP) </a:t>
            </a:r>
            <a:br>
              <a:rPr lang="en-US" b="1" spc="-90" dirty="0">
                <a:cs typeface="Arial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D8BE4-BC1E-D0B5-0F24-867B87E1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2264"/>
            <a:ext cx="8077200" cy="4854735"/>
          </a:xfrm>
        </p:spPr>
        <p:txBody>
          <a:bodyPr>
            <a:normAutofit/>
          </a:bodyPr>
          <a:lstStyle/>
          <a:p>
            <a:r>
              <a:rPr lang="en-US" sz="2600" b="1" dirty="0"/>
              <a:t>Is a programming </a:t>
            </a:r>
            <a:r>
              <a:rPr lang="en-US" sz="2600" b="1" dirty="0">
                <a:solidFill>
                  <a:srgbClr val="FF0000"/>
                </a:solidFill>
              </a:rPr>
              <a:t>paradigm</a:t>
            </a:r>
            <a:r>
              <a:rPr lang="en-US" sz="2600" b="1" dirty="0"/>
              <a:t> in computer science that relies on the concept of </a:t>
            </a:r>
            <a:r>
              <a:rPr lang="en-US" sz="2600" b="1" dirty="0">
                <a:solidFill>
                  <a:srgbClr val="FF0000"/>
                </a:solidFill>
              </a:rPr>
              <a:t>classes</a:t>
            </a:r>
            <a:r>
              <a:rPr lang="en-US" sz="2600" b="1" dirty="0"/>
              <a:t> and </a:t>
            </a:r>
            <a:r>
              <a:rPr lang="en-US" sz="2600" b="1" dirty="0">
                <a:solidFill>
                  <a:srgbClr val="FF0000"/>
                </a:solidFill>
              </a:rPr>
              <a:t>objects</a:t>
            </a:r>
            <a:r>
              <a:rPr lang="en-US" sz="2600" b="1" dirty="0"/>
              <a:t>. </a:t>
            </a:r>
          </a:p>
          <a:p>
            <a:r>
              <a:rPr lang="en-US" sz="2600" b="1" dirty="0"/>
              <a:t>Think as </a:t>
            </a:r>
            <a:r>
              <a:rPr lang="en-US" sz="2600" b="1" dirty="0">
                <a:solidFill>
                  <a:srgbClr val="FF0000"/>
                </a:solidFill>
              </a:rPr>
              <a:t>data and actions.</a:t>
            </a:r>
          </a:p>
          <a:p>
            <a:r>
              <a:rPr lang="en-US" sz="2600" b="1" dirty="0"/>
              <a:t>It is used to structure a software program into simple, </a:t>
            </a:r>
            <a:r>
              <a:rPr lang="en-US" sz="2600" b="1" dirty="0">
                <a:solidFill>
                  <a:srgbClr val="FF0000"/>
                </a:solidFill>
              </a:rPr>
              <a:t>reusable</a:t>
            </a:r>
            <a:r>
              <a:rPr lang="en-US" sz="2600" b="1" dirty="0"/>
              <a:t> pieces of code </a:t>
            </a:r>
            <a:r>
              <a:rPr lang="en-US" sz="2600" b="1" dirty="0">
                <a:solidFill>
                  <a:srgbClr val="FF0000"/>
                </a:solidFill>
              </a:rPr>
              <a:t>blueprints</a:t>
            </a:r>
            <a:r>
              <a:rPr lang="en-US" sz="2600" b="1" dirty="0"/>
              <a:t> (usually called classes)</a:t>
            </a:r>
          </a:p>
          <a:p>
            <a:r>
              <a:rPr lang="en-US" sz="2600" b="1" dirty="0"/>
              <a:t>There are many object-oriented programming languages, including JavaScript, C++, Java, and </a:t>
            </a:r>
            <a:r>
              <a:rPr lang="en-US" sz="2600" b="1" dirty="0">
                <a:solidFill>
                  <a:srgbClr val="FF0000"/>
                </a:solidFill>
              </a:rPr>
              <a:t>Python</a:t>
            </a:r>
            <a:r>
              <a:rPr lang="en-US" sz="2600" b="1" dirty="0"/>
              <a:t>.</a:t>
            </a:r>
          </a:p>
          <a:p>
            <a:r>
              <a:rPr lang="en-US" sz="2600" b="1" dirty="0"/>
              <a:t>Python </a:t>
            </a:r>
            <a:r>
              <a:rPr lang="en-US" sz="2600" b="1" dirty="0">
                <a:solidFill>
                  <a:srgbClr val="FF0000"/>
                </a:solidFill>
              </a:rPr>
              <a:t>support</a:t>
            </a:r>
            <a:r>
              <a:rPr lang="en-US" sz="2600" b="1" dirty="0"/>
              <a:t> OOP and procedural paradigm.</a:t>
            </a:r>
          </a:p>
        </p:txBody>
      </p:sp>
    </p:spTree>
    <p:extLst>
      <p:ext uri="{BB962C8B-B14F-4D97-AF65-F5344CB8AC3E}">
        <p14:creationId xmlns:p14="http://schemas.microsoft.com/office/powerpoint/2010/main" val="186272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5808-6D0D-D1BD-7584-D1B51F26A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7882"/>
            <a:ext cx="8077200" cy="9861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Object-Oriented Programming (OOP) </a:t>
            </a:r>
            <a:br>
              <a:rPr lang="en-US" b="1" spc="-90" dirty="0">
                <a:cs typeface="Arial"/>
              </a:rPr>
            </a:b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3FEAC3-7F63-9782-9F84-5C596FCB1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7" y="1295400"/>
            <a:ext cx="6067425" cy="5416514"/>
          </a:xfrm>
        </p:spPr>
      </p:pic>
    </p:spTree>
    <p:extLst>
      <p:ext uri="{BB962C8B-B14F-4D97-AF65-F5344CB8AC3E}">
        <p14:creationId xmlns:p14="http://schemas.microsoft.com/office/powerpoint/2010/main" val="2918413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5808-6D0D-D1BD-7584-D1B51F26A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7882"/>
            <a:ext cx="8077200" cy="9861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Why OOP</a:t>
            </a:r>
            <a:br>
              <a:rPr lang="en-US" b="1" spc="-90" dirty="0">
                <a:cs typeface="Arial"/>
              </a:rPr>
            </a:b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9761B-315E-C580-B9D1-0C1AD2205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078F10-2709-523D-9E71-E2A187B3A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70610"/>
            <a:ext cx="9144000" cy="51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01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5808-6D0D-D1BD-7584-D1B51F26A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7882"/>
            <a:ext cx="8077200" cy="9861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Why OOP</a:t>
            </a:r>
            <a:br>
              <a:rPr lang="en-US" b="1" spc="-90" dirty="0">
                <a:cs typeface="Arial"/>
              </a:rPr>
            </a:b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9761B-315E-C580-B9D1-0C1AD2205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pc="-90" dirty="0">
                <a:cs typeface="Arial"/>
              </a:rPr>
              <a:t>Abstraction </a:t>
            </a:r>
          </a:p>
          <a:p>
            <a:endParaRPr lang="en-US" b="1" spc="-90" dirty="0">
              <a:cs typeface="Arial"/>
            </a:endParaRPr>
          </a:p>
          <a:p>
            <a:r>
              <a:rPr lang="en-US" b="1" spc="-90" dirty="0">
                <a:cs typeface="Arial"/>
              </a:rPr>
              <a:t> Encapsulation</a:t>
            </a:r>
          </a:p>
          <a:p>
            <a:endParaRPr lang="en-US" b="1" spc="-90" dirty="0">
              <a:cs typeface="Arial"/>
            </a:endParaRPr>
          </a:p>
          <a:p>
            <a:r>
              <a:rPr lang="en-US" b="1" spc="-90" dirty="0">
                <a:cs typeface="Arial"/>
              </a:rPr>
              <a:t>Polymorphism</a:t>
            </a:r>
          </a:p>
          <a:p>
            <a:endParaRPr lang="en-US" dirty="0"/>
          </a:p>
          <a:p>
            <a:r>
              <a:rPr lang="en-US" b="1" spc="-90" dirty="0">
                <a:cs typeface="Arial"/>
              </a:rPr>
              <a:t>Inheritance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192499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5808-6D0D-D1BD-7584-D1B51F26A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2935941"/>
            <a:ext cx="8077200" cy="986118"/>
          </a:xfrm>
        </p:spPr>
        <p:txBody>
          <a:bodyPr>
            <a:normAutofit/>
          </a:bodyPr>
          <a:lstStyle/>
          <a:p>
            <a:r>
              <a:rPr lang="en-US" b="1" spc="-90" dirty="0">
                <a:cs typeface="Arial"/>
              </a:rPr>
              <a:t>OOP Keywords</a:t>
            </a:r>
          </a:p>
        </p:txBody>
      </p:sp>
    </p:spTree>
    <p:extLst>
      <p:ext uri="{BB962C8B-B14F-4D97-AF65-F5344CB8AC3E}">
        <p14:creationId xmlns:p14="http://schemas.microsoft.com/office/powerpoint/2010/main" val="24991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3C59-A983-B792-22AA-5F8FCD68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90" dirty="0">
                <a:cs typeface="Arial"/>
              </a:rPr>
              <a:t>OOP Keywords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4922-49FA-F11A-590D-ABFBE5A75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0B26DF-B417-9815-E459-82B517F3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19981"/>
            <a:ext cx="9144000" cy="530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01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3C59-A983-B792-22AA-5F8FCD68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Class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4922-49FA-F11A-590D-ABFBE5A75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/>
          <a:lstStyle/>
          <a:p>
            <a:r>
              <a:rPr lang="en-US" b="1" dirty="0"/>
              <a:t>A class is a template definition of an object’s properties and methods.</a:t>
            </a:r>
            <a:endParaRPr lang="ar-EG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6BD68B-521F-0E43-24BC-E5812ED8D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4104"/>
            <a:ext cx="9144000" cy="426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27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1">
      <a:dk1>
        <a:srgbClr val="3F3F3F"/>
      </a:dk1>
      <a:lt1>
        <a:srgbClr val="FFFFFF"/>
      </a:lt1>
      <a:dk2>
        <a:srgbClr val="9B2D1F"/>
      </a:dk2>
      <a:lt2>
        <a:srgbClr val="FFFFFF"/>
      </a:lt2>
      <a:accent1>
        <a:srgbClr val="9B2D1F"/>
      </a:accent1>
      <a:accent2>
        <a:srgbClr val="9B2D1F"/>
      </a:accent2>
      <a:accent3>
        <a:srgbClr val="3F3F3F"/>
      </a:accent3>
      <a:accent4>
        <a:srgbClr val="3F3F3F"/>
      </a:accent4>
      <a:accent5>
        <a:srgbClr val="3F3F3F"/>
      </a:accent5>
      <a:accent6>
        <a:srgbClr val="855D5D"/>
      </a:accent6>
      <a:hlink>
        <a:srgbClr val="9B2D1F"/>
      </a:hlink>
      <a:folHlink>
        <a:srgbClr val="3F3F3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09326C46D84741BF15DC17C06576D1" ma:contentTypeVersion="14" ma:contentTypeDescription="Create a new document." ma:contentTypeScope="" ma:versionID="f1e1af5920ff5002cd0a72d0c072065a">
  <xsd:schema xmlns:xsd="http://www.w3.org/2001/XMLSchema" xmlns:xs="http://www.w3.org/2001/XMLSchema" xmlns:p="http://schemas.microsoft.com/office/2006/metadata/properties" xmlns:ns2="c72bab13-828b-4810-92fd-eb322ac0571f" xmlns:ns3="d10cd27f-4163-459d-86ea-20e6bf370d4b" targetNamespace="http://schemas.microsoft.com/office/2006/metadata/properties" ma:root="true" ma:fieldsID="a1de778dd16f1f9ff05d09c24b794fe0" ns2:_="" ns3:_="">
    <xsd:import namespace="c72bab13-828b-4810-92fd-eb322ac0571f"/>
    <xsd:import namespace="d10cd27f-4163-459d-86ea-20e6bf370d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2bab13-828b-4810-92fd-eb322ac057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0cd27f-4163-459d-86ea-20e6bf370d4b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c4313aea-d315-40c4-9c6e-d1af8b52af34}" ma:internalName="TaxCatchAll" ma:showField="CatchAllData" ma:web="d10cd27f-4163-459d-86ea-20e6bf370d4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8D638B-D7F9-4018-B163-8EFCA216E975}"/>
</file>

<file path=customXml/itemProps2.xml><?xml version="1.0" encoding="utf-8"?>
<ds:datastoreItem xmlns:ds="http://schemas.openxmlformats.org/officeDocument/2006/customXml" ds:itemID="{D22A1846-2195-4350-B0DD-C69B75AAC594}"/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1442</TotalTime>
  <Words>234</Words>
  <Application>Microsoft Office PowerPoint</Application>
  <PresentationFormat>On-screen Show (4:3)</PresentationFormat>
  <Paragraphs>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Arial Rounded MT Bold</vt:lpstr>
      <vt:lpstr>Calibri</vt:lpstr>
      <vt:lpstr>Clarity</vt:lpstr>
      <vt:lpstr>OOP  using python</vt:lpstr>
      <vt:lpstr>Outline</vt:lpstr>
      <vt:lpstr>Object-Oriented Programming (OOP)  </vt:lpstr>
      <vt:lpstr>Object-Oriented Programming (OOP)  </vt:lpstr>
      <vt:lpstr>Why OOP </vt:lpstr>
      <vt:lpstr>Why OOP </vt:lpstr>
      <vt:lpstr>OOP Keywords</vt:lpstr>
      <vt:lpstr>OOP Keywords</vt:lpstr>
      <vt:lpstr>Class</vt:lpstr>
      <vt:lpstr>Object</vt:lpstr>
      <vt:lpstr>Constructor</vt:lpstr>
      <vt:lpstr>Instance Variable</vt:lpstr>
      <vt:lpstr>Class Variable</vt:lpstr>
      <vt:lpstr>Class Variable</vt:lpstr>
      <vt:lpstr>Instance Method</vt:lpstr>
      <vt:lpstr>Class Method</vt:lpstr>
      <vt:lpstr>Static Method</vt:lpstr>
      <vt:lpstr>Class Relationships</vt:lpstr>
      <vt:lpstr>Class Relationships</vt:lpstr>
      <vt:lpstr>Exercises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 using python</dc:title>
  <dc:creator>Genius</dc:creator>
  <cp:lastModifiedBy>EL10_gazy</cp:lastModifiedBy>
  <cp:revision>482</cp:revision>
  <dcterms:created xsi:type="dcterms:W3CDTF">2023-07-23T08:56:23Z</dcterms:created>
  <dcterms:modified xsi:type="dcterms:W3CDTF">2023-09-11T16:02:38Z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2023-07-23T00:00:00Z</vt:filetime>
  </property>
</Properties>
</file>