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4" r:id="rId1"/>
  </p:sldMasterIdLst>
  <p:notesMasterIdLst>
    <p:notesMasterId r:id="rId26"/>
  </p:notesMasterIdLst>
  <p:sldIdLst>
    <p:sldId id="256" r:id="rId2"/>
    <p:sldId id="267" r:id="rId3"/>
    <p:sldId id="362" r:id="rId4"/>
    <p:sldId id="364" r:id="rId5"/>
    <p:sldId id="365" r:id="rId6"/>
    <p:sldId id="386" r:id="rId7"/>
    <p:sldId id="374" r:id="rId8"/>
    <p:sldId id="375" r:id="rId9"/>
    <p:sldId id="376" r:id="rId10"/>
    <p:sldId id="377" r:id="rId11"/>
    <p:sldId id="378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88" r:id="rId20"/>
    <p:sldId id="379" r:id="rId21"/>
    <p:sldId id="380" r:id="rId22"/>
    <p:sldId id="381" r:id="rId23"/>
    <p:sldId id="346" r:id="rId24"/>
    <p:sldId id="305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 autoAdjust="0"/>
    <p:restoredTop sz="88790" autoAdjust="0"/>
  </p:normalViewPr>
  <p:slideViewPr>
    <p:cSldViewPr>
      <p:cViewPr varScale="1">
        <p:scale>
          <a:sx n="60" d="100"/>
          <a:sy n="60" d="100"/>
        </p:scale>
        <p:origin x="1748" y="36"/>
      </p:cViewPr>
      <p:guideLst>
        <p:guide orient="horz" pos="2880"/>
        <p:guide pos="216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2E90F-D1B2-4F28-BFC7-B404F17F1B3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576F6-C767-4406-9FE9-C01CA1F8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22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Python is one of the few modern programming languages that supports multiple inheritance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Multiple inheritance is the ability to derive a class from multiple base classes at the same time. Multiple inheritance has a bad reputation to the extent that most modern programming languages don't support it.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576F6-C767-4406-9FE9-C01CA1F88F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8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err="1"/>
              <a:t>levelkkk</a:t>
            </a:r>
            <a:endParaRPr lang="en-US" dirty="0"/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562" y="3399282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600" y="1523"/>
                </a:lnTo>
              </a:path>
            </a:pathLst>
          </a:custGeom>
          <a:ln w="19812">
            <a:solidFill>
              <a:srgbClr val="D25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685800" y="1624008"/>
            <a:ext cx="7848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pc="-90" dirty="0">
                <a:latin typeface="Arial Rounded MT Bold" pitchFamily="34" charset="0"/>
              </a:rPr>
              <a:t>OOP </a:t>
            </a:r>
            <a:br>
              <a:rPr lang="en-US" spc="-90" dirty="0">
                <a:latin typeface="Arial Rounded MT Bold" pitchFamily="34" charset="0"/>
              </a:rPr>
            </a:br>
            <a:r>
              <a:rPr lang="en-US" spc="-65" dirty="0">
                <a:latin typeface="Arial Rounded MT Bold" pitchFamily="34" charset="0"/>
              </a:rPr>
              <a:t>using python</a:t>
            </a:r>
            <a:endParaRPr spc="-95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3C59-A983-B792-22AA-5F8FCD68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/>
              <a:t>Encapsulation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4922-49FA-F11A-590D-ABFBE5A75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4D0A0-1F90-CF34-F228-375780632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48" y="1574800"/>
            <a:ext cx="8095303" cy="503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88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3C59-A983-B792-22AA-5F8FCD68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/>
              <a:t>@property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4922-49FA-F11A-590D-ABFBE5A75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3EEF0-0B00-4519-4B81-45090E513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109375"/>
            <a:ext cx="6400800" cy="552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00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3C59-A983-B792-22AA-5F8FCD68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29337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/>
              <a:t>Polymorphism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2726549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3C59-A983-B792-22AA-5F8FCD68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/>
              <a:t>Polymorphism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4922-49FA-F11A-590D-ABFBE5A75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891575-ADA8-0B7F-815D-441A8974F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00" y="1279404"/>
            <a:ext cx="8184500" cy="532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95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3C59-A983-B792-22AA-5F8FCD68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/>
              <a:t>Method Overriding</a:t>
            </a:r>
            <a:endParaRPr lang="ar-EG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7DC0E-EBDD-1CF7-5253-86F2BC988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5C5FF1-73D4-CB58-9E2E-C075938CD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76" y="1196852"/>
            <a:ext cx="8470724" cy="543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36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3C59-A983-B792-22AA-5F8FCD68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/>
              <a:t>Method Overloading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4922-49FA-F11A-590D-ABFBE5A75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Two or more methods have the </a:t>
            </a:r>
            <a:r>
              <a:rPr lang="en-US" b="1" dirty="0">
                <a:solidFill>
                  <a:srgbClr val="FF0000"/>
                </a:solidFill>
              </a:rPr>
              <a:t>same name </a:t>
            </a:r>
            <a:r>
              <a:rPr lang="en-US" b="1" dirty="0"/>
              <a:t>but </a:t>
            </a:r>
            <a:r>
              <a:rPr lang="en-US" b="1" dirty="0">
                <a:solidFill>
                  <a:srgbClr val="FF0000"/>
                </a:solidFill>
              </a:rPr>
              <a:t>different</a:t>
            </a:r>
            <a:r>
              <a:rPr lang="en-US" b="1" dirty="0"/>
              <a:t> numbers of parameters or different types of parameters, or both. </a:t>
            </a:r>
          </a:p>
          <a:p>
            <a:r>
              <a:rPr lang="en-US" b="1" dirty="0"/>
              <a:t>python does</a:t>
            </a:r>
            <a:r>
              <a:rPr lang="en-US" b="1" dirty="0">
                <a:solidFill>
                  <a:srgbClr val="FF0000"/>
                </a:solidFill>
              </a:rPr>
              <a:t> not support</a:t>
            </a:r>
            <a:r>
              <a:rPr lang="en-US" b="1" dirty="0"/>
              <a:t> method overloading by default. But there are different ways to achieve method overloading in Python. </a:t>
            </a:r>
          </a:p>
          <a:p>
            <a:endParaRPr lang="en-US" b="1" dirty="0"/>
          </a:p>
          <a:p>
            <a:r>
              <a:rPr lang="en-US" b="1" dirty="0"/>
              <a:t>The problem with method overloading in Python is </a:t>
            </a:r>
            <a:r>
              <a:rPr lang="en-US" b="1" dirty="0">
                <a:solidFill>
                  <a:srgbClr val="FF0000"/>
                </a:solidFill>
              </a:rPr>
              <a:t>that we may overload the methods but can only use the latest defined method</a:t>
            </a:r>
            <a:r>
              <a:rPr lang="en-US" b="1" dirty="0"/>
              <a:t>. 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1156574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3C59-A983-B792-22AA-5F8FCD68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81000"/>
            <a:ext cx="8991600" cy="990600"/>
          </a:xfrm>
        </p:spPr>
        <p:txBody>
          <a:bodyPr>
            <a:normAutofit/>
          </a:bodyPr>
          <a:lstStyle/>
          <a:p>
            <a:pPr algn="l" fontAlgn="base"/>
            <a:r>
              <a:rPr lang="en-US" b="1" dirty="0"/>
              <a:t>Method 1 (</a:t>
            </a:r>
            <a:r>
              <a:rPr lang="en-US" sz="3100" b="1" dirty="0"/>
              <a:t>Not The Most Efficient Method</a:t>
            </a:r>
            <a:r>
              <a:rPr lang="en-US" b="1" dirty="0"/>
              <a:t>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4922-49FA-F11A-590D-ABFBE5A75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0"/>
            <a:ext cx="2667000" cy="4876800"/>
          </a:xfrm>
        </p:spPr>
        <p:txBody>
          <a:bodyPr/>
          <a:lstStyle/>
          <a:p>
            <a:r>
              <a:rPr lang="en-US" b="1" dirty="0"/>
              <a:t>We can use the </a:t>
            </a:r>
            <a:r>
              <a:rPr lang="en-US" b="1" dirty="0">
                <a:solidFill>
                  <a:srgbClr val="FF0000"/>
                </a:solidFill>
              </a:rPr>
              <a:t>arguments</a:t>
            </a:r>
            <a:r>
              <a:rPr lang="en-US" b="1" dirty="0"/>
              <a:t> to make the same function work differently i.e. as per the arguments.</a:t>
            </a:r>
            <a:endParaRPr lang="ar-EG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C5687-4926-6D95-366A-C6FF36934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434" y="1860293"/>
            <a:ext cx="6153466" cy="499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3C59-A983-B792-22AA-5F8FCD68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/>
              <a:t>Method 2 (</a:t>
            </a:r>
            <a:r>
              <a:rPr lang="en-US" sz="2800" b="1" dirty="0"/>
              <a:t>Not the efficient one</a:t>
            </a:r>
            <a:r>
              <a:rPr lang="en-US" b="1" dirty="0"/>
              <a:t>)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4922-49FA-F11A-590D-ABFBE5A75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1905000" cy="4876800"/>
          </a:xfrm>
        </p:spPr>
        <p:txBody>
          <a:bodyPr/>
          <a:lstStyle/>
          <a:p>
            <a:r>
              <a:rPr lang="en-US" b="1" dirty="0"/>
              <a:t> by user defined function using “</a:t>
            </a:r>
            <a:r>
              <a:rPr lang="en-US" b="1" dirty="0">
                <a:solidFill>
                  <a:srgbClr val="FF0000"/>
                </a:solidFill>
              </a:rPr>
              <a:t>None</a:t>
            </a:r>
            <a:r>
              <a:rPr lang="en-US" b="1" dirty="0"/>
              <a:t>” keyword as default parameter.</a:t>
            </a:r>
            <a:endParaRPr lang="ar-EG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0BF9C3-D6A4-20AA-A8E6-C532A2202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417" y="1193800"/>
            <a:ext cx="6483683" cy="503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51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3C59-A983-B792-22AA-5F8FCD68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/>
              <a:t>Method 3 (</a:t>
            </a:r>
            <a:r>
              <a:rPr lang="en-US" sz="2800" b="1" dirty="0"/>
              <a:t>Efficient One</a:t>
            </a:r>
            <a:r>
              <a:rPr lang="en-US" b="1" dirty="0"/>
              <a:t>)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4922-49FA-F11A-590D-ABFBE5A75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44600"/>
            <a:ext cx="2819400" cy="4876800"/>
          </a:xfrm>
        </p:spPr>
        <p:txBody>
          <a:bodyPr>
            <a:normAutofit/>
          </a:bodyPr>
          <a:lstStyle/>
          <a:p>
            <a:r>
              <a:rPr lang="en-US" b="1" dirty="0"/>
              <a:t>By Using Multiple Dispatch Decorator </a:t>
            </a:r>
          </a:p>
          <a:p>
            <a:endParaRPr lang="en-US" b="1" dirty="0"/>
          </a:p>
          <a:p>
            <a:r>
              <a:rPr lang="en-US" b="1" dirty="0"/>
              <a:t>Multiple Dispatch Decorator Can be installed by: </a:t>
            </a:r>
          </a:p>
          <a:p>
            <a:endParaRPr lang="en-US" b="1" dirty="0"/>
          </a:p>
          <a:p>
            <a:r>
              <a:rPr lang="en-US" b="1" dirty="0"/>
              <a:t>pip3 install </a:t>
            </a:r>
            <a:r>
              <a:rPr lang="en-US" b="1" dirty="0" err="1"/>
              <a:t>multipledispatch</a:t>
            </a:r>
            <a:endParaRPr lang="ar-EG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0D61AC-5A2D-69A3-060E-FB7B9471D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066800"/>
            <a:ext cx="5950256" cy="41213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28ED4E-2636-908C-54E1-DFC5FD145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5426039"/>
            <a:ext cx="7918857" cy="139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78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3C59-A983-B792-22AA-5F8FCD68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3241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/>
              <a:t>Special Methods</a:t>
            </a:r>
            <a:endParaRPr lang="ar-EG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B41DBA2-1697-CE2F-68E4-98BFB21AA0DE}"/>
              </a:ext>
            </a:extLst>
          </p:cNvPr>
          <p:cNvSpPr txBox="1">
            <a:spLocks/>
          </p:cNvSpPr>
          <p:nvPr/>
        </p:nvSpPr>
        <p:spPr>
          <a:xfrm>
            <a:off x="1143000" y="3124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Dunder</a:t>
            </a:r>
            <a:r>
              <a:rPr lang="en-US" b="1" dirty="0"/>
              <a:t> or Magic Methods 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358814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pc="-90">
                <a:cs typeface="Arial"/>
              </a:rPr>
              <a:t>Inheritance</a:t>
            </a:r>
            <a:endParaRPr lang="en-US" b="1" spc="-90" dirty="0">
              <a:cs typeface="Arial"/>
            </a:endParaRPr>
          </a:p>
          <a:p>
            <a:r>
              <a:rPr lang="en-US" b="1" spc="-90" dirty="0">
                <a:cs typeface="Arial"/>
              </a:rPr>
              <a:t>Polymorphism</a:t>
            </a:r>
          </a:p>
          <a:p>
            <a:r>
              <a:rPr lang="en-US" b="1" spc="-90" dirty="0">
                <a:cs typeface="Arial"/>
              </a:rPr>
              <a:t>Encapsulation</a:t>
            </a:r>
          </a:p>
          <a:p>
            <a:r>
              <a:rPr lang="en-US" b="1" spc="-90" dirty="0">
                <a:cs typeface="Arial"/>
              </a:rPr>
              <a:t>Special Methods</a:t>
            </a:r>
          </a:p>
        </p:txBody>
      </p:sp>
    </p:spTree>
    <p:extLst>
      <p:ext uri="{BB962C8B-B14F-4D97-AF65-F5344CB8AC3E}">
        <p14:creationId xmlns:p14="http://schemas.microsoft.com/office/powerpoint/2010/main" val="699239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3C59-A983-B792-22AA-5F8FCD68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/>
              <a:t>__str__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4922-49FA-F11A-590D-ABFBE5A75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Method that controls how Object treats as printable</a:t>
            </a:r>
            <a:endParaRPr lang="ar-EG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3D6D1-26C5-7529-CE30-1F4FD6F96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38400"/>
            <a:ext cx="7080614" cy="39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64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3C59-A983-B792-22AA-5F8FCD68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/>
              <a:t>__call__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4922-49FA-F11A-590D-ABFBE5A75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Method that controls how Object can show as callable</a:t>
            </a:r>
            <a:endParaRPr lang="ar-EG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78270-F72D-DBC1-06E0-54F8A2B1D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53" y="2733592"/>
            <a:ext cx="6939093" cy="412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71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3C59-A983-B792-22AA-5F8FCD68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/>
              <a:t>__</a:t>
            </a:r>
            <a:r>
              <a:rPr lang="en-US" b="1" dirty="0" err="1"/>
              <a:t>len</a:t>
            </a:r>
            <a:r>
              <a:rPr lang="en-US" b="1" dirty="0"/>
              <a:t>__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4922-49FA-F11A-590D-ABFBE5A75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Method that controls when measure the Object length</a:t>
            </a:r>
            <a:endParaRPr lang="ar-EG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89B8F5-338E-8447-8650-C95B1AE3E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33600"/>
            <a:ext cx="5508728" cy="479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50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/>
          </a:p>
        </p:txBody>
      </p:sp>
      <p:pic>
        <p:nvPicPr>
          <p:cNvPr id="33794" name="Picture 2" descr="C:\Users\pc2023\Downloads\2021-software-development-salary-tren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729615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927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Boles\Desktop\ques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366837"/>
            <a:ext cx="596265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51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3C59-A983-B792-22AA-5F8FCD68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Inheritance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4922-49FA-F11A-590D-ABFBE5A75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Parent class</a:t>
            </a:r>
          </a:p>
          <a:p>
            <a:r>
              <a:rPr lang="en-US" b="1" dirty="0"/>
              <a:t>Child Class</a:t>
            </a:r>
          </a:p>
          <a:p>
            <a:r>
              <a:rPr lang="en-US" b="1" dirty="0"/>
              <a:t>Is a relation</a:t>
            </a:r>
            <a:endParaRPr lang="ar-EG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138F3-E94D-8CE5-4256-54F1183C3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235996"/>
            <a:ext cx="6280533" cy="560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0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3C59-A983-B792-22AA-5F8FCD68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/>
              <a:t>Example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4922-49FA-F11A-590D-ABFBE5A75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81D53-6BEC-FCF1-4642-6317FC390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059010"/>
            <a:ext cx="8343900" cy="543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0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3C59-A983-B792-22AA-5F8FCD68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Multiple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b="1" dirty="0"/>
              <a:t>Inheritance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4922-49FA-F11A-590D-ABFBE5A75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 b="1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4CD8081-BC1F-6169-4D87-C2A7E9015C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127453"/>
              </p:ext>
            </p:extLst>
          </p:nvPr>
        </p:nvGraphicFramePr>
        <p:xfrm>
          <a:off x="239751" y="1450975"/>
          <a:ext cx="8664498" cy="539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537320" imgH="4692600" progId="Paint.Picture">
                  <p:embed/>
                </p:oleObj>
              </mc:Choice>
              <mc:Fallback>
                <p:oleObj name="Bitmap Image" r:id="rId3" imgW="7537320" imgH="4692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751" y="1450975"/>
                        <a:ext cx="8664498" cy="539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323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3C59-A983-B792-22AA-5F8FCD68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29337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/>
              <a:t>Encapsulation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3102925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3C59-A983-B792-22AA-5F8FCD68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/>
              <a:t>Encapsulation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4922-49FA-F11A-590D-ABFBE5A75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packing of data and functions into one component (for example, a class) and then controlling access to that component</a:t>
            </a:r>
            <a:endParaRPr lang="ar-EG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0ABE07-2FC1-2869-1CD6-5DB83EF25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766" y="3080633"/>
            <a:ext cx="2698924" cy="1453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A7BBD3-4852-2F44-D52A-F79A8DD5E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724400"/>
            <a:ext cx="4243932" cy="156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6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3C59-A983-B792-22AA-5F8FCD68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/>
              <a:t>Protected members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4922-49FA-F11A-590D-ABFBE5A75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5318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Protected members (</a:t>
            </a:r>
            <a:r>
              <a:rPr lang="en-US" b="1" dirty="0">
                <a:solidFill>
                  <a:srgbClr val="FF0000"/>
                </a:solidFill>
              </a:rPr>
              <a:t>in C++ and JAVA</a:t>
            </a:r>
            <a:r>
              <a:rPr lang="en-US" b="1" dirty="0"/>
              <a:t>) are those members of the class that </a:t>
            </a:r>
            <a:r>
              <a:rPr lang="en-US" b="1" dirty="0">
                <a:solidFill>
                  <a:srgbClr val="FF0000"/>
                </a:solidFill>
              </a:rPr>
              <a:t>cannot be accessed outside</a:t>
            </a:r>
            <a:r>
              <a:rPr lang="en-US" b="1" dirty="0"/>
              <a:t> the class but can be </a:t>
            </a:r>
            <a:r>
              <a:rPr lang="en-US" b="1" dirty="0">
                <a:solidFill>
                  <a:srgbClr val="FF0000"/>
                </a:solidFill>
              </a:rPr>
              <a:t>accessed</a:t>
            </a:r>
            <a:r>
              <a:rPr lang="en-US" b="1" dirty="0"/>
              <a:t> from within the class and its Childs classes.</a:t>
            </a:r>
          </a:p>
          <a:p>
            <a:r>
              <a:rPr lang="en-US" b="1" dirty="0"/>
              <a:t>In python  prefixing the name of the member by a single underscore </a:t>
            </a:r>
            <a:r>
              <a:rPr lang="en-US" b="1" dirty="0">
                <a:solidFill>
                  <a:srgbClr val="FF0000"/>
                </a:solidFill>
              </a:rPr>
              <a:t>“_”</a:t>
            </a:r>
          </a:p>
          <a:p>
            <a:r>
              <a:rPr lang="en-US" b="1" dirty="0">
                <a:solidFill>
                  <a:schemeClr val="tx2"/>
                </a:solidFill>
              </a:rPr>
              <a:t>Although</a:t>
            </a:r>
            <a:r>
              <a:rPr lang="en-US" b="1" dirty="0"/>
              <a:t> the protected variable can be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accessed</a:t>
            </a:r>
            <a:r>
              <a:rPr lang="en-US" b="1" dirty="0"/>
              <a:t> out of the class </a:t>
            </a:r>
          </a:p>
          <a:p>
            <a:pPr marL="0" indent="0">
              <a:buNone/>
            </a:pPr>
            <a:r>
              <a:rPr lang="en-US" b="1" dirty="0"/>
              <a:t>as well as in the </a:t>
            </a:r>
            <a:r>
              <a:rPr lang="en-US" b="1" dirty="0">
                <a:solidFill>
                  <a:schemeClr val="tx2"/>
                </a:solidFill>
              </a:rPr>
              <a:t>derived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b="1" dirty="0"/>
              <a:t>class (modified too in derived class),</a:t>
            </a:r>
          </a:p>
          <a:p>
            <a:pPr marL="0" indent="0">
              <a:buNone/>
            </a:pPr>
            <a:r>
              <a:rPr lang="en-US" b="1" dirty="0"/>
              <a:t>it is customary(</a:t>
            </a:r>
            <a:r>
              <a:rPr lang="en-US" b="1" dirty="0">
                <a:solidFill>
                  <a:schemeClr val="tx2"/>
                </a:solidFill>
              </a:rPr>
              <a:t>convention not a rule</a:t>
            </a:r>
            <a:r>
              <a:rPr lang="en-US" b="1" dirty="0"/>
              <a:t>) </a:t>
            </a:r>
          </a:p>
          <a:p>
            <a:pPr marL="0" indent="0">
              <a:buNone/>
            </a:pPr>
            <a:r>
              <a:rPr lang="en-US" b="1" dirty="0"/>
              <a:t>to not access the protected out the class body</a:t>
            </a:r>
            <a:endParaRPr lang="ar-EG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C0588-FF8A-5CA6-2876-707EFC320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4267200"/>
            <a:ext cx="2362200" cy="119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06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3C59-A983-B792-22AA-5F8FCD68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/>
              <a:t>Private members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4922-49FA-F11A-590D-ABFBE5A75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define a private member prefix the member name with double underscore </a:t>
            </a:r>
            <a:r>
              <a:rPr lang="en-US" b="1" dirty="0">
                <a:solidFill>
                  <a:schemeClr val="tx2"/>
                </a:solidFill>
              </a:rPr>
              <a:t>“__”</a:t>
            </a:r>
          </a:p>
          <a:p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Mangling</a:t>
            </a:r>
            <a:endParaRPr lang="ar-EG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950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1">
      <a:dk1>
        <a:srgbClr val="3F3F3F"/>
      </a:dk1>
      <a:lt1>
        <a:srgbClr val="FFFFFF"/>
      </a:lt1>
      <a:dk2>
        <a:srgbClr val="9B2D1F"/>
      </a:dk2>
      <a:lt2>
        <a:srgbClr val="FFFFFF"/>
      </a:lt2>
      <a:accent1>
        <a:srgbClr val="9B2D1F"/>
      </a:accent1>
      <a:accent2>
        <a:srgbClr val="9B2D1F"/>
      </a:accent2>
      <a:accent3>
        <a:srgbClr val="3F3F3F"/>
      </a:accent3>
      <a:accent4>
        <a:srgbClr val="3F3F3F"/>
      </a:accent4>
      <a:accent5>
        <a:srgbClr val="3F3F3F"/>
      </a:accent5>
      <a:accent6>
        <a:srgbClr val="855D5D"/>
      </a:accent6>
      <a:hlink>
        <a:srgbClr val="9B2D1F"/>
      </a:hlink>
      <a:folHlink>
        <a:srgbClr val="3F3F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09326C46D84741BF15DC17C06576D1" ma:contentTypeVersion="14" ma:contentTypeDescription="Create a new document." ma:contentTypeScope="" ma:versionID="f1e1af5920ff5002cd0a72d0c072065a">
  <xsd:schema xmlns:xsd="http://www.w3.org/2001/XMLSchema" xmlns:xs="http://www.w3.org/2001/XMLSchema" xmlns:p="http://schemas.microsoft.com/office/2006/metadata/properties" xmlns:ns2="c72bab13-828b-4810-92fd-eb322ac0571f" xmlns:ns3="d10cd27f-4163-459d-86ea-20e6bf370d4b" targetNamespace="http://schemas.microsoft.com/office/2006/metadata/properties" ma:root="true" ma:fieldsID="a1de778dd16f1f9ff05d09c24b794fe0" ns2:_="" ns3:_="">
    <xsd:import namespace="c72bab13-828b-4810-92fd-eb322ac0571f"/>
    <xsd:import namespace="d10cd27f-4163-459d-86ea-20e6bf370d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2bab13-828b-4810-92fd-eb322ac057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cd27f-4163-459d-86ea-20e6bf370d4b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c4313aea-d315-40c4-9c6e-d1af8b52af34}" ma:internalName="TaxCatchAll" ma:showField="CatchAllData" ma:web="d10cd27f-4163-459d-86ea-20e6bf370d4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BF11AC-925F-4222-BC56-81054811430E}"/>
</file>

<file path=customXml/itemProps2.xml><?xml version="1.0" encoding="utf-8"?>
<ds:datastoreItem xmlns:ds="http://schemas.openxmlformats.org/officeDocument/2006/customXml" ds:itemID="{B6F97137-1A48-4418-9860-63B02222FC45}"/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1466</TotalTime>
  <Words>394</Words>
  <Application>Microsoft Office PowerPoint</Application>
  <PresentationFormat>On-screen Show (4:3)</PresentationFormat>
  <Paragraphs>59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Rounded MT Bold</vt:lpstr>
      <vt:lpstr>Calibri</vt:lpstr>
      <vt:lpstr>Google Sans</vt:lpstr>
      <vt:lpstr>Clarity</vt:lpstr>
      <vt:lpstr>Bitmap Image</vt:lpstr>
      <vt:lpstr>OOP  using python</vt:lpstr>
      <vt:lpstr>Outline</vt:lpstr>
      <vt:lpstr>Inheritance</vt:lpstr>
      <vt:lpstr>Example</vt:lpstr>
      <vt:lpstr>Multiple Inheritance</vt:lpstr>
      <vt:lpstr>Encapsulation</vt:lpstr>
      <vt:lpstr>Encapsulation</vt:lpstr>
      <vt:lpstr>Protected members</vt:lpstr>
      <vt:lpstr>Private members</vt:lpstr>
      <vt:lpstr>Encapsulation</vt:lpstr>
      <vt:lpstr>@property</vt:lpstr>
      <vt:lpstr>Polymorphism</vt:lpstr>
      <vt:lpstr>Polymorphism</vt:lpstr>
      <vt:lpstr>Method Overriding</vt:lpstr>
      <vt:lpstr>Method Overloading</vt:lpstr>
      <vt:lpstr>Method 1 (Not The Most Efficient Method):</vt:lpstr>
      <vt:lpstr>Method 2 (Not the efficient one)</vt:lpstr>
      <vt:lpstr>Method 3 (Efficient One)</vt:lpstr>
      <vt:lpstr>Special Methods</vt:lpstr>
      <vt:lpstr>__str__</vt:lpstr>
      <vt:lpstr>__call__</vt:lpstr>
      <vt:lpstr>__len__</vt:lpstr>
      <vt:lpstr>Exercises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 using python</dc:title>
  <dc:creator>Genius</dc:creator>
  <cp:lastModifiedBy>EL10_gazy</cp:lastModifiedBy>
  <cp:revision>483</cp:revision>
  <dcterms:created xsi:type="dcterms:W3CDTF">2023-07-23T08:56:23Z</dcterms:created>
  <dcterms:modified xsi:type="dcterms:W3CDTF">2023-09-12T07:32:09Z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2023-07-23T00:00:00Z</vt:filetime>
  </property>
</Properties>
</file>