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CDAD556-D00A-4989-A47C-05F9B2095DBF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FE46505-EB4C-42B2-B294-16D40698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4199-48F0-46B1-871B-8F9CB78A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 on MYSQL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C9E7-046B-42C7-868C-47063C16B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1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BDBB-F92A-4C3E-936D-85287293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09A2-70C1-480F-A4B7-BC9B565A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Fixed-Point</a:t>
            </a:r>
            <a:r>
              <a:rPr lang="en-US" dirty="0"/>
              <a:t> Types</a:t>
            </a:r>
          </a:p>
          <a:p>
            <a:pPr marL="0" indent="0">
              <a:buNone/>
            </a:pPr>
            <a:r>
              <a:rPr lang="en-US" dirty="0"/>
              <a:t>     1.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DECIMAL(precision, scale)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2.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NUMIRC(precision,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en-US" dirty="0"/>
              <a:t> Types: </a:t>
            </a:r>
          </a:p>
          <a:p>
            <a:r>
              <a:rPr lang="en-US" dirty="0"/>
              <a:t>- </a:t>
            </a:r>
            <a:r>
              <a:rPr lang="en-US" b="1" dirty="0"/>
              <a:t>A string object </a:t>
            </a:r>
            <a:r>
              <a:rPr lang="en-US" dirty="0"/>
              <a:t>whose value is chosen from a list of values given at the time of table creation. For example: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ENUM('small', 'medium', 'large')</a:t>
            </a:r>
          </a:p>
        </p:txBody>
      </p:sp>
    </p:spTree>
    <p:extLst>
      <p:ext uri="{BB962C8B-B14F-4D97-AF65-F5344CB8AC3E}">
        <p14:creationId xmlns:p14="http://schemas.microsoft.com/office/powerpoint/2010/main" val="235837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A2CE-97DC-4B5F-B8BE-D3818B2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3207-18E4-4994-84AA-14071157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DATETIME, DATE, and TIMESTAMP </a:t>
            </a:r>
            <a:r>
              <a:rPr lang="en-US" dirty="0"/>
              <a:t>Types: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2A37-EC94-4A3F-A82A-19CEEE39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2413428"/>
            <a:ext cx="850701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7A40-A975-4AE3-86A4-6D1FD081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11C-833C-4C3C-93F5-76EEE7F2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Inset data command:</a:t>
            </a:r>
          </a:p>
          <a:p>
            <a:r>
              <a:rPr lang="en-US" dirty="0"/>
              <a:t>   </a:t>
            </a:r>
            <a:r>
              <a:rPr lang="en-US" sz="2000" dirty="0"/>
              <a:t>&gt;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n-US" sz="2000" dirty="0" err="1"/>
              <a:t>table_name</a:t>
            </a:r>
            <a:r>
              <a:rPr lang="en-US" sz="2000" dirty="0"/>
              <a:t>(column_name_1, column_name_2, …)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sz="2000" dirty="0"/>
              <a:t>(value_1,   value_2, …);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r>
              <a:rPr lang="en-US" sz="2000" dirty="0"/>
              <a:t>    &gt;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n-US" sz="2000" dirty="0" err="1"/>
              <a:t>doughnut_list</a:t>
            </a:r>
            <a:r>
              <a:rPr lang="en-US" sz="2000" dirty="0"/>
              <a:t>(</a:t>
            </a:r>
            <a:r>
              <a:rPr lang="en-US" sz="2000" dirty="0" err="1"/>
              <a:t>doughnut_name</a:t>
            </a:r>
            <a:r>
              <a:rPr lang="en-US" sz="2000" dirty="0"/>
              <a:t> , </a:t>
            </a:r>
            <a:r>
              <a:rPr lang="en-US" sz="2000" dirty="0" err="1"/>
              <a:t>doughnut_type</a:t>
            </a:r>
            <a:r>
              <a:rPr lang="en-US" sz="2000" dirty="0"/>
              <a:t>)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sz="2000" dirty="0"/>
              <a:t>(‘</a:t>
            </a:r>
            <a:r>
              <a:rPr lang="en-US" sz="2000" dirty="0" err="1"/>
              <a:t>Blooberry</a:t>
            </a:r>
            <a:r>
              <a:rPr lang="en-US" sz="2000" dirty="0"/>
              <a:t>’, ‘filled’);</a:t>
            </a:r>
          </a:p>
          <a:p>
            <a:r>
              <a:rPr lang="en-US" sz="2000" dirty="0"/>
              <a:t>    &gt;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n-US" sz="2000" dirty="0" err="1"/>
              <a:t>doughnut_list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US" sz="2000" dirty="0"/>
              <a:t>(‘</a:t>
            </a:r>
            <a:r>
              <a:rPr lang="en-US" sz="2000" dirty="0" err="1"/>
              <a:t>Cinnamondo</a:t>
            </a:r>
            <a:r>
              <a:rPr lang="en-US" sz="2000" dirty="0"/>
              <a:t>’, ‘ring’);</a:t>
            </a:r>
          </a:p>
          <a:p>
            <a:r>
              <a:rPr lang="en-US" sz="2000" dirty="0"/>
              <a:t>   &gt;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n-US" sz="2000" dirty="0" err="1"/>
              <a:t>doughnut_list</a:t>
            </a:r>
            <a:r>
              <a:rPr lang="en-US" sz="2000" dirty="0"/>
              <a:t>(</a:t>
            </a:r>
            <a:r>
              <a:rPr lang="en-US" sz="2000" dirty="0" err="1"/>
              <a:t>doughnut_name</a:t>
            </a:r>
            <a:r>
              <a:rPr lang="en-US" sz="2000" dirty="0"/>
              <a:t> ) </a:t>
            </a:r>
            <a:r>
              <a:rPr lang="en-US" sz="2000" b="1" dirty="0"/>
              <a:t>VALUES</a:t>
            </a:r>
            <a:r>
              <a:rPr lang="en-US" sz="2000" dirty="0"/>
              <a:t>(‘Rockstar’);</a:t>
            </a:r>
          </a:p>
        </p:txBody>
      </p:sp>
    </p:spTree>
    <p:extLst>
      <p:ext uri="{BB962C8B-B14F-4D97-AF65-F5344CB8AC3E}">
        <p14:creationId xmlns:p14="http://schemas.microsoft.com/office/powerpoint/2010/main" val="206306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EA8-371B-401A-87B9-6E827F2D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section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E533-C6A9-45AB-82BC-C63CC614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database called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car_agency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table called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car_table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with the following columns</a:t>
            </a:r>
          </a:p>
          <a:p>
            <a:r>
              <a:rPr lang="en-US" dirty="0"/>
              <a:t>     1. id  number  </a:t>
            </a:r>
          </a:p>
          <a:p>
            <a:r>
              <a:rPr lang="en-US" dirty="0"/>
              <a:t>     2. model string</a:t>
            </a:r>
          </a:p>
          <a:p>
            <a:r>
              <a:rPr lang="en-US" dirty="0"/>
              <a:t>     3. make string </a:t>
            </a:r>
          </a:p>
          <a:p>
            <a:r>
              <a:rPr lang="en-US" dirty="0"/>
              <a:t>     4. color string</a:t>
            </a:r>
          </a:p>
          <a:p>
            <a:r>
              <a:rPr lang="en-US" dirty="0"/>
              <a:t>     5. price decimal (7, 3)</a:t>
            </a:r>
          </a:p>
          <a:p>
            <a:r>
              <a:rPr lang="en-US" dirty="0"/>
              <a:t>     6. </a:t>
            </a:r>
            <a:r>
              <a:rPr lang="en-US" dirty="0" err="1"/>
              <a:t>date_of_make</a:t>
            </a:r>
            <a:r>
              <a:rPr lang="en-US" dirty="0"/>
              <a:t>  date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Insert  two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EB5-4003-4C52-ADE2-5EB25DD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14A2-201B-4A6E-BEA4-0B15B41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does SQL stand for?</a:t>
            </a:r>
          </a:p>
          <a:p>
            <a:pPr marL="0" indent="0">
              <a:buNone/>
            </a:pPr>
            <a:r>
              <a:rPr lang="en-US" sz="2100" dirty="0"/>
              <a:t> a. Standard Query Linguistics </a:t>
            </a:r>
          </a:p>
          <a:p>
            <a:r>
              <a:rPr lang="en-US" sz="2100" dirty="0"/>
              <a:t>b. Structured Query Language </a:t>
            </a:r>
          </a:p>
          <a:p>
            <a:r>
              <a:rPr lang="en-US" sz="2100" dirty="0"/>
              <a:t>c. Strict Query Language </a:t>
            </a:r>
          </a:p>
          <a:p>
            <a:r>
              <a:rPr lang="en-US" sz="2100" dirty="0"/>
              <a:t>d. None of the above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MySQL requires which of the following to run?</a:t>
            </a:r>
          </a:p>
          <a:p>
            <a:r>
              <a:rPr lang="en-US" sz="1900" dirty="0"/>
              <a:t>a. Windows </a:t>
            </a:r>
          </a:p>
          <a:p>
            <a:r>
              <a:rPr lang="en-US" sz="1900" dirty="0"/>
              <a:t>b. Linux </a:t>
            </a:r>
          </a:p>
          <a:p>
            <a:r>
              <a:rPr lang="en-US" sz="1900" dirty="0"/>
              <a:t>c. Apple </a:t>
            </a:r>
          </a:p>
          <a:p>
            <a:r>
              <a:rPr lang="en-US" sz="1900" dirty="0"/>
              <a:t>d. Any of these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DDED-38D0-425D-B3FE-F7D0FAF6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AA00-0E0E-42BD-8930-C7AE9AFE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FDCAA-7800-474D-BA1F-CDB3ADB01E89}"/>
              </a:ext>
            </a:extLst>
          </p:cNvPr>
          <p:cNvSpPr/>
          <p:nvPr/>
        </p:nvSpPr>
        <p:spPr>
          <a:xfrm>
            <a:off x="1097281" y="2291056"/>
            <a:ext cx="1547446" cy="322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80D2BC-A5AB-4DC4-ADCA-9688CE32FA82}"/>
              </a:ext>
            </a:extLst>
          </p:cNvPr>
          <p:cNvSpPr/>
          <p:nvPr/>
        </p:nvSpPr>
        <p:spPr>
          <a:xfrm>
            <a:off x="3257346" y="2889092"/>
            <a:ext cx="2644726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</a:t>
            </a:r>
            <a:r>
              <a:rPr lang="en-US" b="1" dirty="0"/>
              <a:t> (command line or shell)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50639-CCD1-40E3-A0DA-524FF848136F}"/>
              </a:ext>
            </a:extLst>
          </p:cNvPr>
          <p:cNvSpPr/>
          <p:nvPr/>
        </p:nvSpPr>
        <p:spPr>
          <a:xfrm>
            <a:off x="3283137" y="4128738"/>
            <a:ext cx="2644726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PhpMyAdmin (browser)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564DFD-D327-432A-A39C-10648289CCA7}"/>
              </a:ext>
            </a:extLst>
          </p:cNvPr>
          <p:cNvSpPr/>
          <p:nvPr/>
        </p:nvSpPr>
        <p:spPr>
          <a:xfrm>
            <a:off x="8229600" y="2291055"/>
            <a:ext cx="2178148" cy="3207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MYSQL database server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EEED2B4-3C1E-443D-95C0-3959664AAB03}"/>
              </a:ext>
            </a:extLst>
          </p:cNvPr>
          <p:cNvSpPr/>
          <p:nvPr/>
        </p:nvSpPr>
        <p:spPr>
          <a:xfrm>
            <a:off x="5953654" y="4255347"/>
            <a:ext cx="2275946" cy="576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4E15926-223D-479E-B3FC-A7EB2DC7F40E}"/>
              </a:ext>
            </a:extLst>
          </p:cNvPr>
          <p:cNvSpPr/>
          <p:nvPr/>
        </p:nvSpPr>
        <p:spPr>
          <a:xfrm>
            <a:off x="5927863" y="2922498"/>
            <a:ext cx="2275946" cy="576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4BACA-449F-48EA-9B01-86EE59FD2794}"/>
              </a:ext>
            </a:extLst>
          </p:cNvPr>
          <p:cNvCxnSpPr>
            <a:cxnSpLocks/>
          </p:cNvCxnSpPr>
          <p:nvPr/>
        </p:nvCxnSpPr>
        <p:spPr>
          <a:xfrm>
            <a:off x="2644727" y="3239021"/>
            <a:ext cx="61261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497C2-757D-4FF4-899E-1859FE8BE5DC}"/>
              </a:ext>
            </a:extLst>
          </p:cNvPr>
          <p:cNvCxnSpPr>
            <a:cxnSpLocks/>
          </p:cNvCxnSpPr>
          <p:nvPr/>
        </p:nvCxnSpPr>
        <p:spPr>
          <a:xfrm>
            <a:off x="2626307" y="4488272"/>
            <a:ext cx="6310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8D44-E880-4F15-AA18-346D0BA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2273-321B-4516-8EBE-A196F11B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Three</a:t>
            </a:r>
            <a:r>
              <a:rPr lang="en-US" dirty="0"/>
              <a:t> ways to connect to MYSQL: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 user: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0" dirty="0"/>
              <a:t>has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less</a:t>
            </a:r>
            <a:r>
              <a:rPr lang="en-US" i="0" dirty="0"/>
              <a:t> </a:t>
            </a:r>
            <a:r>
              <a:rPr lang="en-US" b="1" i="0" dirty="0"/>
              <a:t>privileges</a:t>
            </a:r>
            <a:r>
              <a:rPr lang="en-US" i="0" dirty="0"/>
              <a:t> (</a:t>
            </a:r>
            <a:r>
              <a:rPr lang="ar-EG" i="0" dirty="0"/>
              <a:t>صلاحيات</a:t>
            </a:r>
            <a:r>
              <a:rPr lang="en-US" i="0" dirty="0"/>
              <a:t>) of doing operations on MYSQL</a:t>
            </a:r>
          </a:p>
          <a:p>
            <a:pPr marL="800100" lvl="2" indent="-342900"/>
            <a:r>
              <a:rPr lang="en-US" dirty="0"/>
              <a:t>  - In CMD or shell you write</a:t>
            </a:r>
          </a:p>
          <a:p>
            <a:pPr marL="457200" lvl="2" indent="0">
              <a:buNone/>
            </a:pPr>
            <a:r>
              <a:rPr lang="en-US" dirty="0"/>
              <a:t>            &gt; </a:t>
            </a:r>
            <a:r>
              <a:rPr lang="en-US" dirty="0" err="1"/>
              <a:t>mysql</a:t>
            </a:r>
            <a:endParaRPr lang="en-US" dirty="0"/>
          </a:p>
          <a:p>
            <a:pPr marL="914400" lvl="2" indent="-457200">
              <a:buFont typeface="+mj-lt"/>
              <a:buAutoNum type="arabicPeriod" startAt="2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 user: </a:t>
            </a:r>
            <a:r>
              <a:rPr lang="en-US" i="0" dirty="0">
                <a:solidFill>
                  <a:schemeClr val="tx1"/>
                </a:solidFill>
              </a:rPr>
              <a:t>has 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b="1" i="0" dirty="0">
                <a:solidFill>
                  <a:schemeClr val="tx1"/>
                </a:solidFill>
              </a:rPr>
              <a:t>privileges</a:t>
            </a:r>
            <a:r>
              <a:rPr lang="en-US" i="0" dirty="0">
                <a:solidFill>
                  <a:schemeClr val="tx1"/>
                </a:solidFill>
              </a:rPr>
              <a:t> &amp; automatically created through the installation</a:t>
            </a:r>
          </a:p>
          <a:p>
            <a:pPr marL="800100" lvl="2" indent="-342900"/>
            <a:r>
              <a:rPr lang="en-US" i="0" dirty="0">
                <a:solidFill>
                  <a:schemeClr val="tx1"/>
                </a:solidFill>
              </a:rPr>
              <a:t>    - in CMD or shell you write:</a:t>
            </a:r>
          </a:p>
          <a:p>
            <a:pPr marL="45720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    &gt; </a:t>
            </a:r>
            <a:r>
              <a:rPr lang="en-US" i="0" dirty="0" err="1">
                <a:solidFill>
                  <a:schemeClr val="tx1"/>
                </a:solidFill>
              </a:rPr>
              <a:t>mysql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 –u </a:t>
            </a:r>
            <a:r>
              <a:rPr lang="en-US" i="0" dirty="0">
                <a:solidFill>
                  <a:schemeClr val="tx1"/>
                </a:solidFill>
              </a:rPr>
              <a:t>root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–p  </a:t>
            </a:r>
          </a:p>
          <a:p>
            <a:pPr marL="914400" lvl="2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specific user: </a:t>
            </a:r>
            <a:r>
              <a:rPr lang="en-US" i="0" dirty="0">
                <a:solidFill>
                  <a:schemeClr val="tx1"/>
                </a:solidFill>
              </a:rPr>
              <a:t>has the privileges you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</a:rPr>
              <a:t>give</a:t>
            </a:r>
          </a:p>
          <a:p>
            <a:pPr marL="45720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   - in CMD or shell you write:</a:t>
            </a:r>
          </a:p>
          <a:p>
            <a:pPr marL="45720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    &gt; </a:t>
            </a:r>
            <a:r>
              <a:rPr lang="en-US" i="0" dirty="0" err="1">
                <a:solidFill>
                  <a:schemeClr val="tx1"/>
                </a:solidFill>
              </a:rPr>
              <a:t>mysql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–u </a:t>
            </a:r>
            <a:r>
              <a:rPr lang="en-US" i="0" dirty="0">
                <a:solidFill>
                  <a:schemeClr val="tx1"/>
                </a:solidFill>
              </a:rPr>
              <a:t>username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–p </a:t>
            </a:r>
            <a:r>
              <a:rPr lang="en-US" i="0" dirty="0">
                <a:solidFill>
                  <a:schemeClr val="tx1"/>
                </a:solidFill>
              </a:rPr>
              <a:t>password</a:t>
            </a:r>
          </a:p>
          <a:p>
            <a:pPr marL="45720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    &gt; </a:t>
            </a:r>
            <a:r>
              <a:rPr lang="en-US" i="0" dirty="0" err="1">
                <a:solidFill>
                  <a:schemeClr val="tx1"/>
                </a:solidFill>
              </a:rPr>
              <a:t>mysql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–u </a:t>
            </a:r>
            <a:r>
              <a:rPr lang="en-US" i="0" dirty="0">
                <a:solidFill>
                  <a:schemeClr val="tx1"/>
                </a:solidFill>
              </a:rPr>
              <a:t>Mahmoud 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</a:rPr>
              <a:t> -p </a:t>
            </a:r>
            <a:r>
              <a:rPr lang="en-US" i="0" dirty="0">
                <a:solidFill>
                  <a:schemeClr val="tx1"/>
                </a:solidFill>
              </a:rPr>
              <a:t>*****</a:t>
            </a:r>
            <a:endParaRPr lang="en-US" i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3E-8EEC-4FBA-9FA2-5C54A039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C0B4-708D-482A-8E39-42EDAAD6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</a:t>
            </a:r>
            <a:r>
              <a:rPr lang="en-US" dirty="0"/>
              <a:t> with the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anonymous</a:t>
            </a:r>
            <a:r>
              <a:rPr lang="en-US" dirty="0"/>
              <a:t>’ and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en-US" dirty="0"/>
              <a:t>’ users then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apply</a:t>
            </a:r>
            <a:r>
              <a:rPr lang="en-US" dirty="0"/>
              <a:t> these commands to show and prove the differences:</a:t>
            </a:r>
          </a:p>
          <a:p>
            <a:r>
              <a:rPr lang="en-US" dirty="0"/>
              <a:t>&gt; Select user();  or &gt; status; or &gt; select </a:t>
            </a:r>
            <a:r>
              <a:rPr lang="en-US" dirty="0" err="1"/>
              <a:t>current_user</a:t>
            </a:r>
            <a:r>
              <a:rPr lang="en-US" dirty="0"/>
              <a:t>();</a:t>
            </a:r>
          </a:p>
          <a:p>
            <a:r>
              <a:rPr lang="en-US" dirty="0"/>
              <a:t>&gt; Show grants;</a:t>
            </a:r>
          </a:p>
          <a:p>
            <a:r>
              <a:rPr lang="en-US" dirty="0"/>
              <a:t>&gt; Show databases;</a:t>
            </a:r>
          </a:p>
          <a:p>
            <a:r>
              <a:rPr lang="en-US" dirty="0"/>
              <a:t>&gt; Create database test;</a:t>
            </a:r>
          </a:p>
        </p:txBody>
      </p:sp>
    </p:spTree>
    <p:extLst>
      <p:ext uri="{BB962C8B-B14F-4D97-AF65-F5344CB8AC3E}">
        <p14:creationId xmlns:p14="http://schemas.microsoft.com/office/powerpoint/2010/main" val="6173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CC0E-B107-4585-A29A-A47F1F5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learning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D27F-82F5-40C8-B8E2-3EA35C05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r>
              <a:rPr lang="en-US" dirty="0"/>
              <a:t> of SQL commands: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97B30-88B7-4E0F-9DC2-5039B5F2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36" y="2011680"/>
            <a:ext cx="6420746" cy="44487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357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1F50-C591-41EF-BC76-DA0492A3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8BE-1EA1-407F-BACB-AC007EE5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en-US" dirty="0"/>
              <a:t> a database:</a:t>
            </a:r>
          </a:p>
          <a:p>
            <a:r>
              <a:rPr lang="en-US" dirty="0"/>
              <a:t>&gt; create database </a:t>
            </a:r>
            <a:r>
              <a:rPr lang="en-US" i="1" dirty="0" err="1"/>
              <a:t>database_name</a:t>
            </a:r>
            <a:r>
              <a:rPr lang="en-US" i="1" dirty="0"/>
              <a:t>;</a:t>
            </a:r>
          </a:p>
          <a:p>
            <a:r>
              <a:rPr lang="en-US" dirty="0"/>
              <a:t>&gt; create database </a:t>
            </a:r>
            <a:r>
              <a:rPr lang="en-US" i="1" dirty="0" err="1"/>
              <a:t>bakery_db</a:t>
            </a:r>
            <a:r>
              <a:rPr lang="en-US" i="1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Confirm</a:t>
            </a:r>
            <a:r>
              <a:rPr lang="en-US" dirty="0"/>
              <a:t> database creation:</a:t>
            </a:r>
          </a:p>
          <a:p>
            <a:r>
              <a:rPr lang="en-US" i="1" dirty="0"/>
              <a:t>&gt; show databases;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en-US" i="1" dirty="0"/>
              <a:t> the created database:</a:t>
            </a:r>
          </a:p>
          <a:p>
            <a:r>
              <a:rPr lang="en-US" i="1" dirty="0"/>
              <a:t>&gt; </a:t>
            </a:r>
            <a:r>
              <a:rPr lang="en-US" dirty="0"/>
              <a:t>use</a:t>
            </a:r>
            <a:r>
              <a:rPr lang="en-US" i="1" dirty="0"/>
              <a:t> </a:t>
            </a:r>
            <a:r>
              <a:rPr lang="en-US" i="1" dirty="0" err="1"/>
              <a:t>database_name</a:t>
            </a:r>
            <a:r>
              <a:rPr lang="en-US" i="1" dirty="0"/>
              <a:t>;</a:t>
            </a:r>
          </a:p>
          <a:p>
            <a:r>
              <a:rPr lang="en-US" i="1" dirty="0"/>
              <a:t>&gt; </a:t>
            </a:r>
            <a:r>
              <a:rPr lang="en-US" dirty="0"/>
              <a:t>use</a:t>
            </a:r>
            <a:r>
              <a:rPr lang="en-US" i="1" dirty="0"/>
              <a:t> </a:t>
            </a:r>
            <a:r>
              <a:rPr lang="en-US" i="1" dirty="0" err="1"/>
              <a:t>bakery_db</a:t>
            </a:r>
            <a:r>
              <a:rPr lang="en-US" i="1" dirty="0"/>
              <a:t>;</a:t>
            </a:r>
          </a:p>
          <a:p>
            <a:endParaRPr lang="en-US" i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442397F-16DA-4D0A-845E-779A625D0AD4}"/>
              </a:ext>
            </a:extLst>
          </p:cNvPr>
          <p:cNvSpPr/>
          <p:nvPr/>
        </p:nvSpPr>
        <p:spPr>
          <a:xfrm>
            <a:off x="7610622" y="2672862"/>
            <a:ext cx="2025747" cy="20274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Bakery_db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3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12F5-4B07-443A-B83A-FD4BBDFE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5B4C-BB48-4B84-AD17-63903D26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create a table:</a:t>
            </a:r>
          </a:p>
          <a:p>
            <a:r>
              <a:rPr lang="en-US" dirty="0"/>
              <a:t>&gt; 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r>
              <a:rPr lang="en-US" dirty="0"/>
              <a:t>      column_name_1    </a:t>
            </a:r>
            <a:r>
              <a:rPr lang="en-US" dirty="0" err="1"/>
              <a:t>data_type</a:t>
            </a:r>
            <a:r>
              <a:rPr lang="en-US" dirty="0"/>
              <a:t>,</a:t>
            </a:r>
          </a:p>
          <a:p>
            <a:r>
              <a:rPr lang="en-US" dirty="0"/>
              <a:t>      column_name_2    </a:t>
            </a:r>
            <a:r>
              <a:rPr lang="en-US" dirty="0" err="1"/>
              <a:t>data_type</a:t>
            </a:r>
            <a:r>
              <a:rPr lang="en-US" dirty="0"/>
              <a:t>,</a:t>
            </a:r>
          </a:p>
          <a:p>
            <a:r>
              <a:rPr lang="en-US" dirty="0"/>
              <a:t>      … </a:t>
            </a:r>
          </a:p>
          <a:p>
            <a:r>
              <a:rPr lang="en-US" dirty="0"/>
              <a:t>     </a:t>
            </a:r>
            <a:r>
              <a:rPr lang="en-US" dirty="0" err="1"/>
              <a:t>column_name_n</a:t>
            </a:r>
            <a:r>
              <a:rPr lang="en-US" dirty="0"/>
              <a:t>    </a:t>
            </a:r>
            <a:r>
              <a:rPr lang="en-US" dirty="0" err="1"/>
              <a:t>data_type</a:t>
            </a:r>
            <a:r>
              <a:rPr lang="en-US" dirty="0"/>
              <a:t> 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14A3A-46EF-4277-8FC5-FF6AEDAECCC5}"/>
              </a:ext>
            </a:extLst>
          </p:cNvPr>
          <p:cNvSpPr txBox="1"/>
          <p:nvPr/>
        </p:nvSpPr>
        <p:spPr>
          <a:xfrm>
            <a:off x="6991643" y="1913206"/>
            <a:ext cx="40773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sz="2400" dirty="0"/>
              <a:t>: </a:t>
            </a:r>
          </a:p>
          <a:p>
            <a:r>
              <a:rPr lang="en-US" sz="2400" dirty="0"/>
              <a:t>&gt; Create table </a:t>
            </a:r>
            <a:r>
              <a:rPr lang="en-US" sz="2400" dirty="0" err="1"/>
              <a:t>doughnut_list</a:t>
            </a:r>
            <a:r>
              <a:rPr lang="en-US" sz="2400" dirty="0"/>
              <a:t> (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doughnut_name</a:t>
            </a:r>
            <a:r>
              <a:rPr lang="en-US" sz="2400" dirty="0"/>
              <a:t> varchar(10),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doughnut_type</a:t>
            </a:r>
            <a:r>
              <a:rPr lang="en-US" sz="2400" dirty="0"/>
              <a:t>    varchar(6)</a:t>
            </a:r>
          </a:p>
          <a:p>
            <a:r>
              <a:rPr lang="en-US" sz="2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Confirm</a:t>
            </a:r>
            <a:r>
              <a:rPr lang="en-US" sz="2400" dirty="0"/>
              <a:t> table creation:</a:t>
            </a:r>
          </a:p>
          <a:p>
            <a:r>
              <a:rPr lang="en-US" sz="2400" dirty="0"/>
              <a:t>&gt; Show tables;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Desc</a:t>
            </a:r>
            <a:r>
              <a:rPr lang="en-US" sz="2400" dirty="0"/>
              <a:t> </a:t>
            </a:r>
            <a:r>
              <a:rPr lang="en-US" sz="2400" dirty="0" err="1"/>
              <a:t>doughnut_list</a:t>
            </a:r>
            <a:r>
              <a:rPr lang="en-US" sz="24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47409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463-B58F-4172-A6A3-BBCE6382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684F-FE01-4CF9-A7A3-3F41A2AC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types divided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r>
              <a:rPr lang="en-US" dirty="0"/>
              <a:t> based on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/>
              <a:t> types:</a:t>
            </a:r>
          </a:p>
          <a:p>
            <a:r>
              <a:rPr lang="en-US" dirty="0"/>
              <a:t>   1.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CHAR(length): </a:t>
            </a:r>
            <a:r>
              <a:rPr lang="en-US" dirty="0"/>
              <a:t>fixed length of characters</a:t>
            </a:r>
          </a:p>
          <a:p>
            <a:r>
              <a:rPr lang="en-US" dirty="0"/>
              <a:t>   2.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VARCHAR(length): </a:t>
            </a:r>
            <a:r>
              <a:rPr lang="en-US" dirty="0"/>
              <a:t>variable length of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dirty="0"/>
              <a:t> types:</a:t>
            </a:r>
          </a:p>
          <a:p>
            <a:pPr marL="0" lvl="2" indent="0">
              <a:buNone/>
            </a:pPr>
            <a:r>
              <a:rPr lang="en-US" sz="2400" i="0" dirty="0"/>
              <a:t>     1. 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</a:rPr>
              <a:t>INT(length): </a:t>
            </a:r>
            <a:r>
              <a:rPr lang="en-US" sz="2400" i="0" dirty="0"/>
              <a:t>4 bytes </a:t>
            </a:r>
          </a:p>
          <a:p>
            <a:pPr marL="0" lvl="2" indent="0">
              <a:buNone/>
            </a:pPr>
            <a:r>
              <a:rPr lang="en-US" sz="2400" i="0" dirty="0"/>
              <a:t>     2. 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</a:rPr>
              <a:t>BIGINT(length): </a:t>
            </a:r>
            <a:r>
              <a:rPr lang="en-US" sz="2400" i="0" dirty="0"/>
              <a:t>8-bytes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</a:rPr>
              <a:t>Floating-point</a:t>
            </a:r>
            <a:r>
              <a:rPr lang="en-US" sz="2400" i="0" dirty="0"/>
              <a:t> types:</a:t>
            </a:r>
          </a:p>
          <a:p>
            <a:pPr marL="0" lvl="2" indent="0">
              <a:buNone/>
            </a:pPr>
            <a:r>
              <a:rPr lang="en-US" sz="2400" i="0" dirty="0"/>
              <a:t>      1. FLOAT(length): 4 bytes precision</a:t>
            </a:r>
          </a:p>
          <a:p>
            <a:pPr marL="0" lvl="2" indent="0">
              <a:buNone/>
            </a:pPr>
            <a:r>
              <a:rPr lang="en-US" sz="2400" i="0" dirty="0"/>
              <a:t>      2. DOUBLE(length): 8 bytes</a:t>
            </a:r>
          </a:p>
          <a:p>
            <a:pPr marL="0" lvl="2" indent="0">
              <a:buNone/>
            </a:pP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581740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553</TotalTime>
  <Words>646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Times New Roman</vt:lpstr>
      <vt:lpstr>Wingdings</vt:lpstr>
      <vt:lpstr>Metropolitan</vt:lpstr>
      <vt:lpstr>Introduction to SQL on MYSQL </vt:lpstr>
      <vt:lpstr>Review </vt:lpstr>
      <vt:lpstr>Using SQL </vt:lpstr>
      <vt:lpstr>Connecting to MYSQL</vt:lpstr>
      <vt:lpstr>Connecting to MYSQL (cont.)</vt:lpstr>
      <vt:lpstr>Start learning SQL </vt:lpstr>
      <vt:lpstr>Database Creation</vt:lpstr>
      <vt:lpstr>Tables creation </vt:lpstr>
      <vt:lpstr>Data types </vt:lpstr>
      <vt:lpstr>Data types (cont.)</vt:lpstr>
      <vt:lpstr>Data types (cont.)</vt:lpstr>
      <vt:lpstr>Inserting data </vt:lpstr>
      <vt:lpstr>Task in section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Nesma Mahmoud</dc:creator>
  <cp:lastModifiedBy>Nesma Mahmoud</cp:lastModifiedBy>
  <cp:revision>346</cp:revision>
  <dcterms:created xsi:type="dcterms:W3CDTF">2018-02-03T09:00:00Z</dcterms:created>
  <dcterms:modified xsi:type="dcterms:W3CDTF">2018-02-09T19:52:14Z</dcterms:modified>
</cp:coreProperties>
</file>