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3" d="100"/>
          <a:sy n="93" d="100"/>
        </p:scale>
        <p:origin x="25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37AEA93-649B-4BA9-94F9-74B9A791C18B}"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71FE2-F5FB-4034-A01A-C7331AB21551}" type="slidenum">
              <a:rPr lang="en-US" smtClean="0"/>
              <a:t>‹#›</a:t>
            </a:fld>
            <a:endParaRPr lang="en-US"/>
          </a:p>
        </p:txBody>
      </p:sp>
    </p:spTree>
    <p:extLst>
      <p:ext uri="{BB962C8B-B14F-4D97-AF65-F5344CB8AC3E}">
        <p14:creationId xmlns:p14="http://schemas.microsoft.com/office/powerpoint/2010/main" val="3671082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7AEA93-649B-4BA9-94F9-74B9A791C18B}"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71FE2-F5FB-4034-A01A-C7331AB21551}" type="slidenum">
              <a:rPr lang="en-US" smtClean="0"/>
              <a:t>‹#›</a:t>
            </a:fld>
            <a:endParaRPr lang="en-US"/>
          </a:p>
        </p:txBody>
      </p:sp>
    </p:spTree>
    <p:extLst>
      <p:ext uri="{BB962C8B-B14F-4D97-AF65-F5344CB8AC3E}">
        <p14:creationId xmlns:p14="http://schemas.microsoft.com/office/powerpoint/2010/main" val="1208796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7AEA93-649B-4BA9-94F9-74B9A791C18B}"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71FE2-F5FB-4034-A01A-C7331AB2155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37679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7AEA93-649B-4BA9-94F9-74B9A791C18B}"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71FE2-F5FB-4034-A01A-C7331AB21551}" type="slidenum">
              <a:rPr lang="en-US" smtClean="0"/>
              <a:t>‹#›</a:t>
            </a:fld>
            <a:endParaRPr lang="en-US"/>
          </a:p>
        </p:txBody>
      </p:sp>
    </p:spTree>
    <p:extLst>
      <p:ext uri="{BB962C8B-B14F-4D97-AF65-F5344CB8AC3E}">
        <p14:creationId xmlns:p14="http://schemas.microsoft.com/office/powerpoint/2010/main" val="598022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7AEA93-649B-4BA9-94F9-74B9A791C18B}"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71FE2-F5FB-4034-A01A-C7331AB2155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9164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7AEA93-649B-4BA9-94F9-74B9A791C18B}"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71FE2-F5FB-4034-A01A-C7331AB21551}" type="slidenum">
              <a:rPr lang="en-US" smtClean="0"/>
              <a:t>‹#›</a:t>
            </a:fld>
            <a:endParaRPr lang="en-US"/>
          </a:p>
        </p:txBody>
      </p:sp>
    </p:spTree>
    <p:extLst>
      <p:ext uri="{BB962C8B-B14F-4D97-AF65-F5344CB8AC3E}">
        <p14:creationId xmlns:p14="http://schemas.microsoft.com/office/powerpoint/2010/main" val="2652377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7AEA93-649B-4BA9-94F9-74B9A791C18B}"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71FE2-F5FB-4034-A01A-C7331AB21551}" type="slidenum">
              <a:rPr lang="en-US" smtClean="0"/>
              <a:t>‹#›</a:t>
            </a:fld>
            <a:endParaRPr lang="en-US"/>
          </a:p>
        </p:txBody>
      </p:sp>
    </p:spTree>
    <p:extLst>
      <p:ext uri="{BB962C8B-B14F-4D97-AF65-F5344CB8AC3E}">
        <p14:creationId xmlns:p14="http://schemas.microsoft.com/office/powerpoint/2010/main" val="4172108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7AEA93-649B-4BA9-94F9-74B9A791C18B}"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71FE2-F5FB-4034-A01A-C7331AB21551}" type="slidenum">
              <a:rPr lang="en-US" smtClean="0"/>
              <a:t>‹#›</a:t>
            </a:fld>
            <a:endParaRPr lang="en-US"/>
          </a:p>
        </p:txBody>
      </p:sp>
    </p:spTree>
    <p:extLst>
      <p:ext uri="{BB962C8B-B14F-4D97-AF65-F5344CB8AC3E}">
        <p14:creationId xmlns:p14="http://schemas.microsoft.com/office/powerpoint/2010/main" val="195342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7AEA93-649B-4BA9-94F9-74B9A791C18B}"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71FE2-F5FB-4034-A01A-C7331AB21551}" type="slidenum">
              <a:rPr lang="en-US" smtClean="0"/>
              <a:t>‹#›</a:t>
            </a:fld>
            <a:endParaRPr lang="en-US"/>
          </a:p>
        </p:txBody>
      </p:sp>
    </p:spTree>
    <p:extLst>
      <p:ext uri="{BB962C8B-B14F-4D97-AF65-F5344CB8AC3E}">
        <p14:creationId xmlns:p14="http://schemas.microsoft.com/office/powerpoint/2010/main" val="3504508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7AEA93-649B-4BA9-94F9-74B9A791C18B}"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71FE2-F5FB-4034-A01A-C7331AB21551}" type="slidenum">
              <a:rPr lang="en-US" smtClean="0"/>
              <a:t>‹#›</a:t>
            </a:fld>
            <a:endParaRPr lang="en-US"/>
          </a:p>
        </p:txBody>
      </p:sp>
    </p:spTree>
    <p:extLst>
      <p:ext uri="{BB962C8B-B14F-4D97-AF65-F5344CB8AC3E}">
        <p14:creationId xmlns:p14="http://schemas.microsoft.com/office/powerpoint/2010/main" val="4233272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7AEA93-649B-4BA9-94F9-74B9A791C18B}"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71FE2-F5FB-4034-A01A-C7331AB21551}" type="slidenum">
              <a:rPr lang="en-US" smtClean="0"/>
              <a:t>‹#›</a:t>
            </a:fld>
            <a:endParaRPr lang="en-US"/>
          </a:p>
        </p:txBody>
      </p:sp>
    </p:spTree>
    <p:extLst>
      <p:ext uri="{BB962C8B-B14F-4D97-AF65-F5344CB8AC3E}">
        <p14:creationId xmlns:p14="http://schemas.microsoft.com/office/powerpoint/2010/main" val="1272575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7AEA93-649B-4BA9-94F9-74B9A791C18B}" type="datetimeFigureOut">
              <a:rPr lang="en-US" smtClean="0"/>
              <a:t>9/20/2024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71FE2-F5FB-4034-A01A-C7331AB21551}" type="slidenum">
              <a:rPr lang="en-US" smtClean="0"/>
              <a:t>‹#›</a:t>
            </a:fld>
            <a:endParaRPr lang="en-US"/>
          </a:p>
        </p:txBody>
      </p:sp>
    </p:spTree>
    <p:extLst>
      <p:ext uri="{BB962C8B-B14F-4D97-AF65-F5344CB8AC3E}">
        <p14:creationId xmlns:p14="http://schemas.microsoft.com/office/powerpoint/2010/main" val="2785233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7AEA93-649B-4BA9-94F9-74B9A791C18B}" type="datetimeFigureOut">
              <a:rPr lang="en-US" smtClean="0"/>
              <a:t>9/20/2024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71FE2-F5FB-4034-A01A-C7331AB21551}" type="slidenum">
              <a:rPr lang="en-US" smtClean="0"/>
              <a:t>‹#›</a:t>
            </a:fld>
            <a:endParaRPr lang="en-US"/>
          </a:p>
        </p:txBody>
      </p:sp>
    </p:spTree>
    <p:extLst>
      <p:ext uri="{BB962C8B-B14F-4D97-AF65-F5344CB8AC3E}">
        <p14:creationId xmlns:p14="http://schemas.microsoft.com/office/powerpoint/2010/main" val="617041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7AEA93-649B-4BA9-94F9-74B9A791C18B}" type="datetimeFigureOut">
              <a:rPr lang="en-US" smtClean="0"/>
              <a:t>9/20/2024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71FE2-F5FB-4034-A01A-C7331AB21551}" type="slidenum">
              <a:rPr lang="en-US" smtClean="0"/>
              <a:t>‹#›</a:t>
            </a:fld>
            <a:endParaRPr lang="en-US"/>
          </a:p>
        </p:txBody>
      </p:sp>
    </p:spTree>
    <p:extLst>
      <p:ext uri="{BB962C8B-B14F-4D97-AF65-F5344CB8AC3E}">
        <p14:creationId xmlns:p14="http://schemas.microsoft.com/office/powerpoint/2010/main" val="301943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7AEA93-649B-4BA9-94F9-74B9A791C18B}"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71FE2-F5FB-4034-A01A-C7331AB21551}" type="slidenum">
              <a:rPr lang="en-US" smtClean="0"/>
              <a:t>‹#›</a:t>
            </a:fld>
            <a:endParaRPr lang="en-US"/>
          </a:p>
        </p:txBody>
      </p:sp>
    </p:spTree>
    <p:extLst>
      <p:ext uri="{BB962C8B-B14F-4D97-AF65-F5344CB8AC3E}">
        <p14:creationId xmlns:p14="http://schemas.microsoft.com/office/powerpoint/2010/main" val="4024260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37AEA93-649B-4BA9-94F9-74B9A791C18B}"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771FE2-F5FB-4034-A01A-C7331AB21551}" type="slidenum">
              <a:rPr lang="en-US" smtClean="0"/>
              <a:t>‹#›</a:t>
            </a:fld>
            <a:endParaRPr lang="en-US"/>
          </a:p>
        </p:txBody>
      </p:sp>
    </p:spTree>
    <p:extLst>
      <p:ext uri="{BB962C8B-B14F-4D97-AF65-F5344CB8AC3E}">
        <p14:creationId xmlns:p14="http://schemas.microsoft.com/office/powerpoint/2010/main" val="3212103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37AEA93-649B-4BA9-94F9-74B9A791C18B}" type="datetimeFigureOut">
              <a:rPr lang="en-US" smtClean="0"/>
              <a:t>9/20/2024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771FE2-F5FB-4034-A01A-C7331AB21551}" type="slidenum">
              <a:rPr lang="en-US" smtClean="0"/>
              <a:t>‹#›</a:t>
            </a:fld>
            <a:endParaRPr lang="en-US"/>
          </a:p>
        </p:txBody>
      </p:sp>
    </p:spTree>
    <p:extLst>
      <p:ext uri="{BB962C8B-B14F-4D97-AF65-F5344CB8AC3E}">
        <p14:creationId xmlns:p14="http://schemas.microsoft.com/office/powerpoint/2010/main" val="3381007488"/>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6648" y="2383967"/>
            <a:ext cx="9399373" cy="1661863"/>
          </a:xfrm>
        </p:spPr>
        <p:txBody>
          <a:bodyPr>
            <a:noAutofit/>
          </a:bodyPr>
          <a:lstStyle/>
          <a:p>
            <a:r>
              <a:rPr lang="en-US" dirty="0"/>
              <a:t>ABDELGHAFOR’S </a:t>
            </a:r>
            <a:r>
              <a:rPr lang="en-US" dirty="0" smtClean="0"/>
              <a:t>HACKATHON</a:t>
            </a:r>
            <a:r>
              <a:rPr lang="en-US" dirty="0"/>
              <a:t/>
            </a:r>
            <a:br>
              <a:rPr lang="en-US" dirty="0"/>
            </a:br>
            <a:endParaRPr lang="en-US" dirty="0"/>
          </a:p>
        </p:txBody>
      </p:sp>
      <p:sp>
        <p:nvSpPr>
          <p:cNvPr id="3" name="Subtitle 2"/>
          <p:cNvSpPr>
            <a:spLocks noGrp="1"/>
          </p:cNvSpPr>
          <p:nvPr>
            <p:ph type="subTitle" idx="1"/>
          </p:nvPr>
        </p:nvSpPr>
        <p:spPr>
          <a:xfrm>
            <a:off x="757881" y="3379616"/>
            <a:ext cx="8699155" cy="821681"/>
          </a:xfrm>
        </p:spPr>
        <p:txBody>
          <a:bodyPr>
            <a:normAutofit/>
          </a:bodyPr>
          <a:lstStyle/>
          <a:p>
            <a:r>
              <a:rPr lang="en-US" sz="3200" b="1" dirty="0"/>
              <a:t>Local Library Console Management </a:t>
            </a:r>
            <a:r>
              <a:rPr lang="en-US" sz="3200" b="1" dirty="0" smtClean="0"/>
              <a:t>System</a:t>
            </a:r>
            <a:endParaRPr lang="en-US" sz="3200" b="1" dirty="0"/>
          </a:p>
        </p:txBody>
      </p:sp>
    </p:spTree>
    <p:extLst>
      <p:ext uri="{BB962C8B-B14F-4D97-AF65-F5344CB8AC3E}">
        <p14:creationId xmlns:p14="http://schemas.microsoft.com/office/powerpoint/2010/main" val="38632031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935" y="387178"/>
            <a:ext cx="9440562" cy="6063048"/>
          </a:xfrm>
        </p:spPr>
        <p:txBody>
          <a:bodyPr>
            <a:normAutofit fontScale="92500" lnSpcReduction="10000"/>
          </a:bodyPr>
          <a:lstStyle/>
          <a:p>
            <a:pPr marL="514350" indent="-514350">
              <a:buFont typeface="+mj-lt"/>
              <a:buAutoNum type="arabicPeriod"/>
            </a:pPr>
            <a:r>
              <a:rPr lang="en-US" sz="2800" dirty="0">
                <a:solidFill>
                  <a:schemeClr val="tx1">
                    <a:lumMod val="95000"/>
                    <a:lumOff val="5000"/>
                  </a:schemeClr>
                </a:solidFill>
                <a:effectLst>
                  <a:outerShdw blurRad="38100" dist="38100" dir="2700000" algn="tl">
                    <a:srgbClr val="000000">
                      <a:alpha val="43137"/>
                    </a:srgbClr>
                  </a:outerShdw>
                </a:effectLst>
              </a:rPr>
              <a:t>Implementation of Data Structure</a:t>
            </a:r>
            <a:r>
              <a:rPr lang="en-US" sz="2800" dirty="0" smtClean="0">
                <a:solidFill>
                  <a:schemeClr val="tx1">
                    <a:lumMod val="95000"/>
                    <a:lumOff val="5000"/>
                  </a:schemeClr>
                </a:solidFill>
                <a:effectLst>
                  <a:outerShdw blurRad="38100" dist="38100" dir="2700000" algn="tl">
                    <a:srgbClr val="000000">
                      <a:alpha val="43137"/>
                    </a:srgbClr>
                  </a:outerShdw>
                </a:effectLst>
              </a:rPr>
              <a:t>:</a:t>
            </a:r>
            <a:endParaRPr lang="en-US" sz="2800" dirty="0">
              <a:solidFill>
                <a:schemeClr val="tx1">
                  <a:lumMod val="95000"/>
                  <a:lumOff val="5000"/>
                </a:schemeClr>
              </a:solidFill>
              <a:effectLst>
                <a:outerShdw blurRad="38100" dist="38100" dir="2700000" algn="tl">
                  <a:srgbClr val="000000">
                    <a:alpha val="43137"/>
                  </a:srgbClr>
                </a:outerShdw>
              </a:effectLst>
            </a:endParaRPr>
          </a:p>
          <a:p>
            <a:pPr marL="914400" lvl="1" indent="-514350">
              <a:lnSpc>
                <a:spcPct val="150000"/>
              </a:lnSpc>
              <a:buFont typeface="+mj-lt"/>
              <a:buAutoNum type="arabicPeriod"/>
            </a:pPr>
            <a:r>
              <a:rPr lang="en-US" sz="2000" i="1" dirty="0">
                <a:solidFill>
                  <a:schemeClr val="tx1">
                    <a:lumMod val="95000"/>
                    <a:lumOff val="5000"/>
                  </a:schemeClr>
                </a:solidFill>
                <a:effectLst>
                  <a:outerShdw blurRad="38100" dist="38100" dir="2700000" algn="tl">
                    <a:srgbClr val="000000">
                      <a:alpha val="43137"/>
                    </a:srgbClr>
                  </a:outerShdw>
                </a:effectLst>
              </a:rPr>
              <a:t>Book Catalog </a:t>
            </a:r>
            <a:r>
              <a:rPr lang="en-US" sz="2000" dirty="0" smtClean="0">
                <a:solidFill>
                  <a:schemeClr val="tx1">
                    <a:lumMod val="95000"/>
                    <a:lumOff val="5000"/>
                  </a:schemeClr>
                </a:solidFill>
              </a:rPr>
              <a:t>: and also the values (Information recorded about each book) of book catalog dictionary are </a:t>
            </a:r>
            <a:r>
              <a:rPr lang="en-US" sz="2000" b="1" dirty="0" smtClean="0">
                <a:solidFill>
                  <a:schemeClr val="tx1">
                    <a:lumMod val="95000"/>
                    <a:lumOff val="5000"/>
                  </a:schemeClr>
                </a:solidFill>
              </a:rPr>
              <a:t>Book Genre</a:t>
            </a:r>
            <a:r>
              <a:rPr lang="en-US" sz="2000" dirty="0" smtClean="0">
                <a:solidFill>
                  <a:schemeClr val="tx1">
                    <a:lumMod val="95000"/>
                    <a:lumOff val="5000"/>
                  </a:schemeClr>
                </a:solidFill>
              </a:rPr>
              <a:t>, </a:t>
            </a:r>
            <a:r>
              <a:rPr lang="en-US" sz="2000" b="1" dirty="0" smtClean="0">
                <a:solidFill>
                  <a:schemeClr val="tx1">
                    <a:lumMod val="95000"/>
                    <a:lumOff val="5000"/>
                  </a:schemeClr>
                </a:solidFill>
              </a:rPr>
              <a:t>Book Author</a:t>
            </a:r>
            <a:r>
              <a:rPr lang="en-US" sz="2000" dirty="0" smtClean="0">
                <a:solidFill>
                  <a:schemeClr val="tx1">
                    <a:lumMod val="95000"/>
                    <a:lumOff val="5000"/>
                  </a:schemeClr>
                </a:solidFill>
              </a:rPr>
              <a:t>, </a:t>
            </a:r>
          </a:p>
          <a:p>
            <a:pPr marL="400050" lvl="1" indent="0">
              <a:buNone/>
            </a:pPr>
            <a:r>
              <a:rPr lang="en-US" sz="2000" dirty="0">
                <a:solidFill>
                  <a:schemeClr val="tx1">
                    <a:lumMod val="95000"/>
                    <a:lumOff val="5000"/>
                  </a:schemeClr>
                </a:solidFill>
              </a:rPr>
              <a:t>	</a:t>
            </a:r>
            <a:r>
              <a:rPr lang="en-US" sz="2000" dirty="0" smtClean="0">
                <a:solidFill>
                  <a:schemeClr val="tx1">
                    <a:lumMod val="95000"/>
                    <a:lumOff val="5000"/>
                  </a:schemeClr>
                </a:solidFill>
              </a:rPr>
              <a:t>	</a:t>
            </a:r>
            <a:r>
              <a:rPr lang="en-US" sz="2000" b="1" dirty="0" smtClean="0">
                <a:solidFill>
                  <a:schemeClr val="tx1">
                    <a:lumMod val="95000"/>
                    <a:lumOff val="5000"/>
                  </a:schemeClr>
                </a:solidFill>
              </a:rPr>
              <a:t>Book name</a:t>
            </a:r>
            <a:r>
              <a:rPr lang="en-US" sz="2000" dirty="0" smtClean="0">
                <a:solidFill>
                  <a:schemeClr val="tx1">
                    <a:lumMod val="95000"/>
                    <a:lumOff val="5000"/>
                  </a:schemeClr>
                </a:solidFill>
              </a:rPr>
              <a:t>, and </a:t>
            </a:r>
            <a:r>
              <a:rPr lang="en-US" sz="2000" b="1" dirty="0" smtClean="0">
                <a:solidFill>
                  <a:schemeClr val="tx1">
                    <a:lumMod val="95000"/>
                    <a:lumOff val="5000"/>
                  </a:schemeClr>
                </a:solidFill>
              </a:rPr>
              <a:t>Availability Status of the book.</a:t>
            </a:r>
          </a:p>
          <a:p>
            <a:pPr marL="400050" lvl="1" indent="0">
              <a:buNone/>
            </a:pPr>
            <a:endParaRPr lang="en-US" sz="2000" b="1" dirty="0" smtClean="0">
              <a:solidFill>
                <a:schemeClr val="tx1">
                  <a:lumMod val="95000"/>
                  <a:lumOff val="5000"/>
                </a:schemeClr>
              </a:solidFill>
            </a:endParaRPr>
          </a:p>
          <a:p>
            <a:pPr marL="800100" lvl="2" indent="0">
              <a:buNone/>
            </a:pPr>
            <a:endParaRPr lang="en-US" sz="2000" b="1" dirty="0" smtClean="0">
              <a:solidFill>
                <a:schemeClr val="tx1">
                  <a:lumMod val="95000"/>
                  <a:lumOff val="5000"/>
                </a:schemeClr>
              </a:solidFill>
            </a:endParaRPr>
          </a:p>
          <a:p>
            <a:pPr marL="400050" lvl="1" indent="0">
              <a:buNone/>
            </a:pPr>
            <a:r>
              <a:rPr lang="en-US" sz="2000" dirty="0" smtClean="0">
                <a:solidFill>
                  <a:schemeClr val="accent1"/>
                </a:solidFill>
              </a:rPr>
              <a:t>2. 	</a:t>
            </a:r>
            <a:r>
              <a:rPr lang="en-US" sz="2200" i="1" dirty="0" smtClean="0">
                <a:solidFill>
                  <a:schemeClr val="bg2">
                    <a:lumMod val="10000"/>
                  </a:schemeClr>
                </a:solidFill>
                <a:effectLst>
                  <a:outerShdw blurRad="38100" dist="38100" dir="2700000" algn="tl">
                    <a:srgbClr val="000000">
                      <a:alpha val="43137"/>
                    </a:srgbClr>
                  </a:outerShdw>
                </a:effectLst>
              </a:rPr>
              <a:t>Members</a:t>
            </a:r>
            <a:r>
              <a:rPr lang="en-US" sz="2200" dirty="0" smtClean="0">
                <a:solidFill>
                  <a:schemeClr val="bg2">
                    <a:lumMod val="10000"/>
                  </a:schemeClr>
                </a:solidFill>
              </a:rPr>
              <a:t> : </a:t>
            </a:r>
            <a:r>
              <a:rPr lang="en-US" sz="2200" dirty="0">
                <a:solidFill>
                  <a:schemeClr val="tx1">
                    <a:lumMod val="95000"/>
                    <a:lumOff val="5000"/>
                  </a:schemeClr>
                </a:solidFill>
              </a:rPr>
              <a:t>implemented as a dictionary to record information </a:t>
            </a:r>
          </a:p>
          <a:p>
            <a:pPr marL="800100" lvl="2" indent="0">
              <a:buNone/>
            </a:pPr>
            <a:r>
              <a:rPr lang="en-US" sz="2000" dirty="0">
                <a:solidFill>
                  <a:schemeClr val="tx1">
                    <a:lumMod val="95000"/>
                    <a:lumOff val="5000"/>
                  </a:schemeClr>
                </a:solidFill>
              </a:rPr>
              <a:t>about each </a:t>
            </a:r>
            <a:r>
              <a:rPr lang="en-US" sz="2000" dirty="0" smtClean="0">
                <a:solidFill>
                  <a:schemeClr val="tx1">
                    <a:lumMod val="95000"/>
                    <a:lumOff val="5000"/>
                  </a:schemeClr>
                </a:solidFill>
              </a:rPr>
              <a:t>member </a:t>
            </a:r>
            <a:r>
              <a:rPr lang="en-US" sz="2000" dirty="0">
                <a:solidFill>
                  <a:schemeClr val="tx1">
                    <a:lumMod val="95000"/>
                    <a:lumOff val="5000"/>
                  </a:schemeClr>
                </a:solidFill>
              </a:rPr>
              <a:t>and the key is </a:t>
            </a:r>
            <a:r>
              <a:rPr lang="en-US" sz="2000" dirty="0" smtClean="0">
                <a:solidFill>
                  <a:schemeClr val="tx1">
                    <a:lumMod val="95000"/>
                    <a:lumOff val="5000"/>
                  </a:schemeClr>
                </a:solidFill>
              </a:rPr>
              <a:t>Member </a:t>
            </a:r>
            <a:r>
              <a:rPr lang="en-US" sz="2000" dirty="0">
                <a:solidFill>
                  <a:schemeClr val="tx1">
                    <a:lumMod val="95000"/>
                    <a:lumOff val="5000"/>
                  </a:schemeClr>
                </a:solidFill>
              </a:rPr>
              <a:t>ID</a:t>
            </a:r>
            <a:r>
              <a:rPr lang="en-US" sz="2000" dirty="0" smtClean="0">
                <a:solidFill>
                  <a:schemeClr val="tx1">
                    <a:lumMod val="95000"/>
                    <a:lumOff val="5000"/>
                  </a:schemeClr>
                </a:solidFill>
              </a:rPr>
              <a:t>.</a:t>
            </a:r>
          </a:p>
          <a:p>
            <a:pPr marL="800100" lvl="2" indent="0">
              <a:lnSpc>
                <a:spcPct val="150000"/>
              </a:lnSpc>
              <a:buNone/>
            </a:pPr>
            <a:r>
              <a:rPr lang="en-US" sz="2000" dirty="0">
                <a:solidFill>
                  <a:schemeClr val="tx1">
                    <a:lumMod val="95000"/>
                    <a:lumOff val="5000"/>
                  </a:schemeClr>
                </a:solidFill>
              </a:rPr>
              <a:t>Member </a:t>
            </a:r>
            <a:r>
              <a:rPr lang="en-US" sz="2000" dirty="0" smtClean="0">
                <a:solidFill>
                  <a:schemeClr val="tx1">
                    <a:lumMod val="95000"/>
                    <a:lumOff val="5000"/>
                  </a:schemeClr>
                </a:solidFill>
              </a:rPr>
              <a:t>ID is also designed as the same way with book ID </a:t>
            </a:r>
            <a:r>
              <a:rPr lang="en-US" sz="2000" dirty="0">
                <a:solidFill>
                  <a:schemeClr val="tx1">
                    <a:lumMod val="95000"/>
                    <a:lumOff val="5000"/>
                  </a:schemeClr>
                </a:solidFill>
              </a:rPr>
              <a:t>consist of the first two character of </a:t>
            </a:r>
            <a:r>
              <a:rPr lang="en-US" sz="2000" dirty="0" smtClean="0">
                <a:solidFill>
                  <a:schemeClr val="tx1">
                    <a:lumMod val="95000"/>
                    <a:lumOff val="5000"/>
                  </a:schemeClr>
                </a:solidFill>
              </a:rPr>
              <a:t>Member name in </a:t>
            </a:r>
            <a:r>
              <a:rPr lang="en-US" sz="2000" dirty="0">
                <a:solidFill>
                  <a:schemeClr val="tx1">
                    <a:lumMod val="95000"/>
                    <a:lumOff val="5000"/>
                  </a:schemeClr>
                </a:solidFill>
              </a:rPr>
              <a:t>Uppercase and number of </a:t>
            </a:r>
            <a:r>
              <a:rPr lang="en-US" sz="2000" dirty="0" smtClean="0">
                <a:solidFill>
                  <a:schemeClr val="tx1">
                    <a:lumMod val="95000"/>
                    <a:lumOff val="5000"/>
                  </a:schemeClr>
                </a:solidFill>
              </a:rPr>
              <a:t>Member (</a:t>
            </a:r>
            <a:r>
              <a:rPr lang="en-US" sz="2000" dirty="0">
                <a:solidFill>
                  <a:schemeClr val="tx1">
                    <a:lumMod val="95000"/>
                    <a:lumOff val="5000"/>
                  </a:schemeClr>
                </a:solidFill>
              </a:rPr>
              <a:t>For example if the </a:t>
            </a:r>
            <a:r>
              <a:rPr lang="en-US" sz="2000" dirty="0" smtClean="0">
                <a:solidFill>
                  <a:schemeClr val="tx1">
                    <a:lumMod val="95000"/>
                    <a:lumOff val="5000"/>
                  </a:schemeClr>
                </a:solidFill>
              </a:rPr>
              <a:t>member name </a:t>
            </a:r>
            <a:r>
              <a:rPr lang="en-US" sz="2000" dirty="0">
                <a:solidFill>
                  <a:schemeClr val="tx1">
                    <a:lumMod val="95000"/>
                    <a:lumOff val="5000"/>
                  </a:schemeClr>
                </a:solidFill>
              </a:rPr>
              <a:t>is </a:t>
            </a:r>
            <a:r>
              <a:rPr lang="en-US" sz="2000" dirty="0" smtClean="0">
                <a:solidFill>
                  <a:schemeClr val="tx1">
                    <a:lumMod val="95000"/>
                    <a:lumOff val="5000"/>
                  </a:schemeClr>
                </a:solidFill>
              </a:rPr>
              <a:t>“</a:t>
            </a:r>
            <a:r>
              <a:rPr lang="en-US" sz="2000" dirty="0" err="1" smtClean="0">
                <a:solidFill>
                  <a:schemeClr val="tx1">
                    <a:lumMod val="95000"/>
                    <a:lumOff val="5000"/>
                  </a:schemeClr>
                </a:solidFill>
              </a:rPr>
              <a:t>ali</a:t>
            </a:r>
            <a:r>
              <a:rPr lang="en-US" sz="2000" dirty="0" smtClean="0">
                <a:solidFill>
                  <a:schemeClr val="tx1">
                    <a:lumMod val="95000"/>
                    <a:lumOff val="5000"/>
                  </a:schemeClr>
                </a:solidFill>
              </a:rPr>
              <a:t>” </a:t>
            </a:r>
            <a:r>
              <a:rPr lang="en-US" sz="2000" dirty="0">
                <a:solidFill>
                  <a:schemeClr val="tx1">
                    <a:lumMod val="95000"/>
                    <a:lumOff val="5000"/>
                  </a:schemeClr>
                </a:solidFill>
              </a:rPr>
              <a:t>a</a:t>
            </a:r>
            <a:r>
              <a:rPr lang="en-US" sz="2000" dirty="0" smtClean="0">
                <a:solidFill>
                  <a:schemeClr val="tx1">
                    <a:lumMod val="95000"/>
                    <a:lumOff val="5000"/>
                  </a:schemeClr>
                </a:solidFill>
              </a:rPr>
              <a:t>nd </a:t>
            </a:r>
            <a:r>
              <a:rPr lang="en-US" sz="2000" dirty="0">
                <a:solidFill>
                  <a:schemeClr val="tx1">
                    <a:lumMod val="95000"/>
                    <a:lumOff val="5000"/>
                  </a:schemeClr>
                </a:solidFill>
              </a:rPr>
              <a:t>the number is </a:t>
            </a:r>
            <a:r>
              <a:rPr lang="en-US" sz="2000" dirty="0" smtClean="0">
                <a:solidFill>
                  <a:schemeClr val="tx1">
                    <a:lumMod val="95000"/>
                    <a:lumOff val="5000"/>
                  </a:schemeClr>
                </a:solidFill>
              </a:rPr>
              <a:t>20 </a:t>
            </a:r>
            <a:r>
              <a:rPr lang="en-US" sz="2000" dirty="0">
                <a:solidFill>
                  <a:schemeClr val="tx1">
                    <a:lumMod val="95000"/>
                    <a:lumOff val="5000"/>
                  </a:schemeClr>
                </a:solidFill>
              </a:rPr>
              <a:t>so the </a:t>
            </a:r>
            <a:r>
              <a:rPr lang="en-US" sz="2000" dirty="0" smtClean="0">
                <a:solidFill>
                  <a:schemeClr val="tx1">
                    <a:lumMod val="95000"/>
                    <a:lumOff val="5000"/>
                  </a:schemeClr>
                </a:solidFill>
              </a:rPr>
              <a:t>member </a:t>
            </a:r>
            <a:r>
              <a:rPr lang="en-US" sz="2000" dirty="0">
                <a:solidFill>
                  <a:schemeClr val="tx1">
                    <a:lumMod val="95000"/>
                    <a:lumOff val="5000"/>
                  </a:schemeClr>
                </a:solidFill>
              </a:rPr>
              <a:t>ID becomes </a:t>
            </a:r>
            <a:r>
              <a:rPr lang="en-US" sz="2000" dirty="0" smtClean="0">
                <a:solidFill>
                  <a:schemeClr val="tx1">
                    <a:lumMod val="95000"/>
                    <a:lumOff val="5000"/>
                  </a:schemeClr>
                </a:solidFill>
              </a:rPr>
              <a:t>“AL20”). </a:t>
            </a:r>
          </a:p>
          <a:p>
            <a:pPr marL="800100" lvl="2" indent="0">
              <a:lnSpc>
                <a:spcPct val="150000"/>
              </a:lnSpc>
              <a:buNone/>
            </a:pPr>
            <a:r>
              <a:rPr lang="en-US" sz="2000" dirty="0" smtClean="0">
                <a:solidFill>
                  <a:schemeClr val="tx1">
                    <a:lumMod val="95000"/>
                    <a:lumOff val="5000"/>
                  </a:schemeClr>
                </a:solidFill>
              </a:rPr>
              <a:t>This makes IDs of the </a:t>
            </a:r>
            <a:r>
              <a:rPr lang="en-US" sz="2000" dirty="0">
                <a:solidFill>
                  <a:schemeClr val="tx1">
                    <a:lumMod val="95000"/>
                    <a:lumOff val="5000"/>
                  </a:schemeClr>
                </a:solidFill>
              </a:rPr>
              <a:t>system is </a:t>
            </a:r>
            <a:r>
              <a:rPr lang="en-US" sz="2000" dirty="0" smtClean="0">
                <a:solidFill>
                  <a:schemeClr val="tx1">
                    <a:lumMod val="95000"/>
                    <a:lumOff val="5000"/>
                  </a:schemeClr>
                </a:solidFill>
              </a:rPr>
              <a:t>more meaningful instead of Random numbers with no meaning </a:t>
            </a:r>
            <a:endParaRPr lang="en-US" sz="2000" dirty="0">
              <a:solidFill>
                <a:schemeClr val="tx1">
                  <a:lumMod val="95000"/>
                  <a:lumOff val="5000"/>
                </a:schemeClr>
              </a:solidFill>
            </a:endParaRPr>
          </a:p>
          <a:p>
            <a:pPr marL="800100" lvl="2" indent="0">
              <a:buNone/>
            </a:pPr>
            <a:endParaRPr lang="en-US" sz="2000" dirty="0">
              <a:solidFill>
                <a:schemeClr val="tx1">
                  <a:lumMod val="95000"/>
                  <a:lumOff val="5000"/>
                </a:schemeClr>
              </a:solidFill>
            </a:endParaRPr>
          </a:p>
          <a:p>
            <a:pPr marL="400050" lvl="1" indent="0">
              <a:buNone/>
            </a:pPr>
            <a:endParaRPr lang="en-US" sz="2000" dirty="0" smtClean="0">
              <a:solidFill>
                <a:schemeClr val="accent1"/>
              </a:solidFill>
            </a:endParaRPr>
          </a:p>
          <a:p>
            <a:pPr marL="400050" lvl="1" indent="0">
              <a:buNone/>
            </a:pPr>
            <a:endParaRPr lang="en-US" sz="2000" b="1" dirty="0" smtClean="0">
              <a:solidFill>
                <a:schemeClr val="tx1">
                  <a:lumMod val="95000"/>
                  <a:lumOff val="5000"/>
                </a:schemeClr>
              </a:solidFill>
            </a:endParaRPr>
          </a:p>
          <a:p>
            <a:pPr marL="400050" lvl="1" indent="0">
              <a:buNone/>
            </a:pPr>
            <a:endParaRPr lang="en-US" sz="2000" b="1" dirty="0">
              <a:solidFill>
                <a:schemeClr val="tx1">
                  <a:lumMod val="95000"/>
                  <a:lumOff val="5000"/>
                </a:schemeClr>
              </a:solidFill>
            </a:endParaRPr>
          </a:p>
          <a:p>
            <a:pPr marL="400050" lvl="1" indent="0">
              <a:buNone/>
            </a:pPr>
            <a:endParaRPr lang="en-US" sz="2000" b="1" dirty="0" smtClean="0">
              <a:solidFill>
                <a:schemeClr val="tx1">
                  <a:lumMod val="95000"/>
                  <a:lumOff val="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129" y="2353332"/>
            <a:ext cx="8474174" cy="289585"/>
          </a:xfrm>
          <a:prstGeom prst="rect">
            <a:avLst/>
          </a:prstGeom>
        </p:spPr>
      </p:pic>
    </p:spTree>
    <p:extLst>
      <p:ext uri="{BB962C8B-B14F-4D97-AF65-F5344CB8AC3E}">
        <p14:creationId xmlns:p14="http://schemas.microsoft.com/office/powerpoint/2010/main" val="3933247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508" y="181232"/>
            <a:ext cx="9753600" cy="6450227"/>
          </a:xfrm>
        </p:spPr>
        <p:txBody>
          <a:bodyPr>
            <a:normAutofit/>
          </a:bodyPr>
          <a:lstStyle/>
          <a:p>
            <a:pPr marL="514350" indent="-514350">
              <a:buFont typeface="+mj-lt"/>
              <a:buAutoNum type="arabicPeriod"/>
            </a:pPr>
            <a:r>
              <a:rPr lang="en-US" sz="2800" dirty="0">
                <a:solidFill>
                  <a:schemeClr val="tx1">
                    <a:lumMod val="95000"/>
                    <a:lumOff val="5000"/>
                  </a:schemeClr>
                </a:solidFill>
                <a:effectLst>
                  <a:outerShdw blurRad="38100" dist="38100" dir="2700000" algn="tl">
                    <a:srgbClr val="000000">
                      <a:alpha val="43137"/>
                    </a:srgbClr>
                  </a:outerShdw>
                </a:effectLst>
              </a:rPr>
              <a:t>Implementation of Data Structure:</a:t>
            </a:r>
          </a:p>
          <a:p>
            <a:pPr marL="400050" lvl="1" indent="0">
              <a:lnSpc>
                <a:spcPct val="150000"/>
              </a:lnSpc>
              <a:buNone/>
            </a:pPr>
            <a:r>
              <a:rPr lang="en-US" sz="2000" dirty="0">
                <a:solidFill>
                  <a:schemeClr val="accent1"/>
                </a:solidFill>
              </a:rPr>
              <a:t>2. 	</a:t>
            </a:r>
            <a:r>
              <a:rPr lang="en-US" sz="2000" dirty="0">
                <a:solidFill>
                  <a:schemeClr val="bg2">
                    <a:lumMod val="10000"/>
                  </a:schemeClr>
                </a:solidFill>
              </a:rPr>
              <a:t> </a:t>
            </a:r>
            <a:r>
              <a:rPr lang="en-US" sz="2000" i="1" dirty="0">
                <a:solidFill>
                  <a:schemeClr val="bg2">
                    <a:lumMod val="10000"/>
                  </a:schemeClr>
                </a:solidFill>
                <a:effectLst>
                  <a:outerShdw blurRad="38100" dist="38100" dir="2700000" algn="tl">
                    <a:srgbClr val="000000">
                      <a:alpha val="43137"/>
                    </a:srgbClr>
                  </a:outerShdw>
                </a:effectLst>
              </a:rPr>
              <a:t>Members</a:t>
            </a:r>
            <a:r>
              <a:rPr lang="en-US" sz="2000" dirty="0">
                <a:solidFill>
                  <a:schemeClr val="bg2">
                    <a:lumMod val="10000"/>
                  </a:schemeClr>
                </a:solidFill>
              </a:rPr>
              <a:t> </a:t>
            </a:r>
            <a:r>
              <a:rPr lang="en-US" sz="2000" dirty="0" smtClean="0">
                <a:solidFill>
                  <a:schemeClr val="tx1">
                    <a:lumMod val="95000"/>
                    <a:lumOff val="5000"/>
                  </a:schemeClr>
                </a:solidFill>
              </a:rPr>
              <a:t>: </a:t>
            </a:r>
            <a:r>
              <a:rPr lang="en-US" sz="2000" dirty="0">
                <a:solidFill>
                  <a:schemeClr val="tx1">
                    <a:lumMod val="95000"/>
                    <a:lumOff val="5000"/>
                  </a:schemeClr>
                </a:solidFill>
              </a:rPr>
              <a:t>and also the values (Information recorded about each </a:t>
            </a:r>
            <a:r>
              <a:rPr lang="en-US" sz="2000" dirty="0" smtClean="0">
                <a:solidFill>
                  <a:schemeClr val="tx1">
                    <a:lumMod val="95000"/>
                    <a:lumOff val="5000"/>
                  </a:schemeClr>
                </a:solidFill>
              </a:rPr>
              <a:t>member) 		of Members dictionary </a:t>
            </a:r>
            <a:r>
              <a:rPr lang="en-US" sz="2000" dirty="0">
                <a:solidFill>
                  <a:schemeClr val="tx1">
                    <a:lumMod val="95000"/>
                    <a:lumOff val="5000"/>
                  </a:schemeClr>
                </a:solidFill>
              </a:rPr>
              <a:t>are </a:t>
            </a:r>
            <a:r>
              <a:rPr lang="en-US" sz="2000" b="1" dirty="0" smtClean="0">
                <a:solidFill>
                  <a:schemeClr val="tx1">
                    <a:lumMod val="95000"/>
                    <a:lumOff val="5000"/>
                  </a:schemeClr>
                </a:solidFill>
              </a:rPr>
              <a:t>Member Name</a:t>
            </a:r>
            <a:r>
              <a:rPr lang="en-US" sz="2000" dirty="0" smtClean="0">
                <a:solidFill>
                  <a:schemeClr val="tx1">
                    <a:lumMod val="95000"/>
                    <a:lumOff val="5000"/>
                  </a:schemeClr>
                </a:solidFill>
              </a:rPr>
              <a:t>, </a:t>
            </a:r>
            <a:r>
              <a:rPr lang="en-US" sz="2000" b="1" dirty="0" smtClean="0">
                <a:solidFill>
                  <a:schemeClr val="tx1">
                    <a:lumMod val="95000"/>
                    <a:lumOff val="5000"/>
                  </a:schemeClr>
                </a:solidFill>
              </a:rPr>
              <a:t>List of books are</a:t>
            </a:r>
            <a:r>
              <a:rPr lang="en-US" sz="2000" b="1" dirty="0">
                <a:solidFill>
                  <a:schemeClr val="tx1">
                    <a:lumMod val="95000"/>
                    <a:lumOff val="5000"/>
                  </a:schemeClr>
                </a:solidFill>
              </a:rPr>
              <a:t> </a:t>
            </a:r>
            <a:r>
              <a:rPr lang="en-US" sz="2000" b="1" dirty="0" smtClean="0">
                <a:solidFill>
                  <a:schemeClr val="tx1">
                    <a:lumMod val="95000"/>
                    <a:lumOff val="5000"/>
                  </a:schemeClr>
                </a:solidFill>
              </a:rPr>
              <a:t>borrowed by 		this member</a:t>
            </a:r>
            <a:r>
              <a:rPr lang="en-US" sz="2000" dirty="0" smtClean="0">
                <a:solidFill>
                  <a:schemeClr val="tx1">
                    <a:lumMod val="95000"/>
                    <a:lumOff val="5000"/>
                  </a:schemeClr>
                </a:solidFill>
              </a:rPr>
              <a:t>, </a:t>
            </a:r>
            <a:r>
              <a:rPr lang="en-US" sz="2000" b="1" dirty="0" smtClean="0">
                <a:solidFill>
                  <a:schemeClr val="tx1">
                    <a:lumMod val="95000"/>
                    <a:lumOff val="5000"/>
                  </a:schemeClr>
                </a:solidFill>
              </a:rPr>
              <a:t>and Late Fees if the member return any book after the 		return date.</a:t>
            </a:r>
            <a:endParaRPr lang="en-US" sz="2000" b="1" dirty="0">
              <a:solidFill>
                <a:schemeClr val="tx1">
                  <a:lumMod val="95000"/>
                  <a:lumOff val="5000"/>
                </a:schemeClr>
              </a:solidFill>
            </a:endParaRPr>
          </a:p>
          <a:p>
            <a:pPr marL="800100" lvl="2" indent="0">
              <a:buNone/>
            </a:pPr>
            <a:endParaRPr lang="en-US" sz="2000" b="1" dirty="0">
              <a:solidFill>
                <a:schemeClr val="tx1">
                  <a:lumMod val="95000"/>
                  <a:lumOff val="5000"/>
                </a:schemeClr>
              </a:solidFill>
            </a:endParaRPr>
          </a:p>
          <a:p>
            <a:pPr marL="400050" lvl="1" indent="0">
              <a:buNone/>
            </a:pPr>
            <a:r>
              <a:rPr lang="en-US" sz="2000" dirty="0" smtClean="0">
                <a:solidFill>
                  <a:schemeClr val="accent1"/>
                </a:solidFill>
              </a:rPr>
              <a:t>3</a:t>
            </a:r>
            <a:r>
              <a:rPr lang="en-US" sz="2600" dirty="0" smtClean="0">
                <a:solidFill>
                  <a:schemeClr val="accent1"/>
                </a:solidFill>
              </a:rPr>
              <a:t>. </a:t>
            </a:r>
            <a:r>
              <a:rPr lang="en-US" sz="2600" dirty="0">
                <a:solidFill>
                  <a:schemeClr val="accent1"/>
                </a:solidFill>
              </a:rPr>
              <a:t>	</a:t>
            </a:r>
            <a:r>
              <a:rPr lang="en-US" sz="2000" i="1" dirty="0" smtClean="0">
                <a:solidFill>
                  <a:schemeClr val="bg2">
                    <a:lumMod val="10000"/>
                  </a:schemeClr>
                </a:solidFill>
                <a:effectLst>
                  <a:outerShdw blurRad="38100" dist="38100" dir="2700000" algn="tl">
                    <a:srgbClr val="000000">
                      <a:alpha val="43137"/>
                    </a:srgbClr>
                  </a:outerShdw>
                </a:effectLst>
              </a:rPr>
              <a:t>Borrow Transaction </a:t>
            </a:r>
            <a:r>
              <a:rPr lang="en-US" sz="2000" dirty="0" smtClean="0">
                <a:solidFill>
                  <a:schemeClr val="bg2">
                    <a:lumMod val="10000"/>
                  </a:schemeClr>
                </a:solidFill>
              </a:rPr>
              <a:t>: </a:t>
            </a:r>
            <a:r>
              <a:rPr lang="en-US" sz="2000" dirty="0">
                <a:solidFill>
                  <a:schemeClr val="tx1">
                    <a:lumMod val="95000"/>
                    <a:lumOff val="5000"/>
                  </a:schemeClr>
                </a:solidFill>
              </a:rPr>
              <a:t>implemented as a dictionary to record information </a:t>
            </a:r>
          </a:p>
          <a:p>
            <a:pPr marL="800100" lvl="2" indent="0">
              <a:buNone/>
            </a:pPr>
            <a:r>
              <a:rPr lang="en-US" sz="2000" dirty="0">
                <a:solidFill>
                  <a:schemeClr val="tx1">
                    <a:lumMod val="95000"/>
                    <a:lumOff val="5000"/>
                  </a:schemeClr>
                </a:solidFill>
              </a:rPr>
              <a:t>about each </a:t>
            </a:r>
            <a:r>
              <a:rPr lang="en-US" sz="2000" dirty="0" smtClean="0">
                <a:solidFill>
                  <a:schemeClr val="tx1">
                    <a:lumMod val="95000"/>
                    <a:lumOff val="5000"/>
                  </a:schemeClr>
                </a:solidFill>
              </a:rPr>
              <a:t>borrow operation occurred </a:t>
            </a:r>
            <a:r>
              <a:rPr lang="en-US" sz="2000" dirty="0">
                <a:solidFill>
                  <a:schemeClr val="tx1">
                    <a:lumMod val="95000"/>
                    <a:lumOff val="5000"/>
                  </a:schemeClr>
                </a:solidFill>
              </a:rPr>
              <a:t>and the key is </a:t>
            </a:r>
            <a:r>
              <a:rPr lang="en-US" sz="2000" dirty="0" smtClean="0">
                <a:solidFill>
                  <a:schemeClr val="tx1">
                    <a:lumMod val="95000"/>
                    <a:lumOff val="5000"/>
                  </a:schemeClr>
                </a:solidFill>
              </a:rPr>
              <a:t>Transaction </a:t>
            </a:r>
            <a:r>
              <a:rPr lang="en-US" sz="2000" dirty="0">
                <a:solidFill>
                  <a:schemeClr val="tx1">
                    <a:lumMod val="95000"/>
                    <a:lumOff val="5000"/>
                  </a:schemeClr>
                </a:solidFill>
              </a:rPr>
              <a:t>ID</a:t>
            </a:r>
            <a:r>
              <a:rPr lang="en-US" sz="2000" dirty="0" smtClean="0">
                <a:solidFill>
                  <a:schemeClr val="tx1">
                    <a:lumMod val="95000"/>
                    <a:lumOff val="5000"/>
                  </a:schemeClr>
                </a:solidFill>
              </a:rPr>
              <a:t>.</a:t>
            </a:r>
          </a:p>
          <a:p>
            <a:pPr marL="800100" lvl="2" indent="0">
              <a:lnSpc>
                <a:spcPct val="150000"/>
              </a:lnSpc>
              <a:buNone/>
            </a:pPr>
            <a:r>
              <a:rPr lang="en-US" sz="2000" dirty="0" smtClean="0">
                <a:solidFill>
                  <a:schemeClr val="tx1">
                    <a:lumMod val="95000"/>
                    <a:lumOff val="5000"/>
                  </a:schemeClr>
                </a:solidFill>
              </a:rPr>
              <a:t>To make Transaction ID more readable and represent the operation, I make the </a:t>
            </a:r>
            <a:r>
              <a:rPr lang="en-US" sz="2000" dirty="0">
                <a:solidFill>
                  <a:schemeClr val="tx1">
                    <a:lumMod val="95000"/>
                    <a:lumOff val="5000"/>
                  </a:schemeClr>
                </a:solidFill>
              </a:rPr>
              <a:t>Transaction </a:t>
            </a:r>
            <a:r>
              <a:rPr lang="en-US" sz="2000" dirty="0" smtClean="0">
                <a:solidFill>
                  <a:schemeClr val="tx1">
                    <a:lumMod val="95000"/>
                    <a:lumOff val="5000"/>
                  </a:schemeClr>
                </a:solidFill>
              </a:rPr>
              <a:t>ID consist of book ID borrowed and member ID who want to borrow this book separated by “_” ( For example if book ID is SC1 and member ID is AL1, the </a:t>
            </a:r>
            <a:r>
              <a:rPr lang="en-US" sz="2000" dirty="0">
                <a:solidFill>
                  <a:schemeClr val="tx1">
                    <a:lumMod val="95000"/>
                    <a:lumOff val="5000"/>
                  </a:schemeClr>
                </a:solidFill>
              </a:rPr>
              <a:t>Transaction ID </a:t>
            </a:r>
            <a:r>
              <a:rPr lang="en-US" sz="2000" dirty="0" smtClean="0">
                <a:solidFill>
                  <a:schemeClr val="tx1">
                    <a:lumMod val="95000"/>
                    <a:lumOff val="5000"/>
                  </a:schemeClr>
                </a:solidFill>
              </a:rPr>
              <a:t>becomes “SC1_AL1”) to make the ID easily to identify which book is borrowed and by whom. </a:t>
            </a:r>
          </a:p>
          <a:p>
            <a:pPr marL="800100" lvl="2" indent="0">
              <a:lnSpc>
                <a:spcPct val="150000"/>
              </a:lnSpc>
              <a:buNone/>
            </a:pPr>
            <a:endParaRPr lang="en-US" sz="2000" dirty="0">
              <a:solidFill>
                <a:schemeClr val="tx1">
                  <a:lumMod val="95000"/>
                  <a:lumOff val="5000"/>
                </a:schemeClr>
              </a:solidFill>
            </a:endParaRPr>
          </a:p>
          <a:p>
            <a:pPr marL="400050" lvl="1" indent="0">
              <a:buNone/>
            </a:pPr>
            <a:endParaRPr lang="en-US" sz="2200" b="1" dirty="0" smtClean="0">
              <a:solidFill>
                <a:schemeClr val="tx1">
                  <a:lumMod val="95000"/>
                  <a:lumOff val="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0758" y="2646701"/>
            <a:ext cx="6706181" cy="312447"/>
          </a:xfrm>
          <a:prstGeom prst="rect">
            <a:avLst/>
          </a:prstGeom>
        </p:spPr>
      </p:pic>
    </p:spTree>
    <p:extLst>
      <p:ext uri="{BB962C8B-B14F-4D97-AF65-F5344CB8AC3E}">
        <p14:creationId xmlns:p14="http://schemas.microsoft.com/office/powerpoint/2010/main" val="18553876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5373" y="271849"/>
            <a:ext cx="10289059" cy="6458465"/>
          </a:xfrm>
        </p:spPr>
        <p:txBody>
          <a:bodyPr>
            <a:normAutofit fontScale="92500" lnSpcReduction="20000"/>
          </a:bodyPr>
          <a:lstStyle/>
          <a:p>
            <a:pPr marL="514350" indent="-514350">
              <a:buFont typeface="+mj-lt"/>
              <a:buAutoNum type="arabicPeriod"/>
            </a:pPr>
            <a:r>
              <a:rPr lang="en-US" sz="2800" dirty="0">
                <a:solidFill>
                  <a:schemeClr val="tx1">
                    <a:lumMod val="95000"/>
                    <a:lumOff val="5000"/>
                  </a:schemeClr>
                </a:solidFill>
                <a:effectLst>
                  <a:outerShdw blurRad="38100" dist="38100" dir="2700000" algn="tl">
                    <a:srgbClr val="000000">
                      <a:alpha val="43137"/>
                    </a:srgbClr>
                  </a:outerShdw>
                </a:effectLst>
              </a:rPr>
              <a:t>Implementation of Data Structure:</a:t>
            </a:r>
          </a:p>
          <a:p>
            <a:pPr marL="857250" lvl="1" indent="-457200">
              <a:lnSpc>
                <a:spcPct val="150000"/>
              </a:lnSpc>
              <a:buAutoNum type="arabicPeriod" startAt="3"/>
            </a:pPr>
            <a:r>
              <a:rPr lang="en-US" sz="2000" i="1" dirty="0" smtClean="0">
                <a:solidFill>
                  <a:schemeClr val="bg2">
                    <a:lumMod val="10000"/>
                  </a:schemeClr>
                </a:solidFill>
                <a:effectLst>
                  <a:outerShdw blurRad="38100" dist="38100" dir="2700000" algn="tl">
                    <a:srgbClr val="000000">
                      <a:alpha val="43137"/>
                    </a:srgbClr>
                  </a:outerShdw>
                </a:effectLst>
              </a:rPr>
              <a:t>Borrow Transaction</a:t>
            </a:r>
            <a:r>
              <a:rPr lang="en-US" sz="2000" dirty="0" smtClean="0">
                <a:solidFill>
                  <a:schemeClr val="bg2">
                    <a:lumMod val="10000"/>
                  </a:schemeClr>
                </a:solidFill>
              </a:rPr>
              <a:t> </a:t>
            </a:r>
            <a:endParaRPr lang="en-US" sz="2000" dirty="0">
              <a:solidFill>
                <a:schemeClr val="tx1">
                  <a:lumMod val="95000"/>
                  <a:lumOff val="5000"/>
                </a:schemeClr>
              </a:solidFill>
            </a:endParaRPr>
          </a:p>
          <a:p>
            <a:pPr lvl="3" indent="-342900">
              <a:buFont typeface="Wingdings" panose="05000000000000000000" pitchFamily="2" charset="2"/>
              <a:buChar char="Ø"/>
            </a:pPr>
            <a:r>
              <a:rPr lang="en-US" sz="2000" dirty="0" smtClean="0">
                <a:solidFill>
                  <a:schemeClr val="tx1">
                    <a:lumMod val="95000"/>
                    <a:lumOff val="5000"/>
                  </a:schemeClr>
                </a:solidFill>
              </a:rPr>
              <a:t>Corner case about </a:t>
            </a:r>
            <a:r>
              <a:rPr lang="en-US" sz="2000" dirty="0">
                <a:solidFill>
                  <a:schemeClr val="tx1">
                    <a:lumMod val="95000"/>
                    <a:lumOff val="5000"/>
                  </a:schemeClr>
                </a:solidFill>
              </a:rPr>
              <a:t>Transaction </a:t>
            </a:r>
            <a:r>
              <a:rPr lang="en-US" sz="2000" dirty="0" smtClean="0">
                <a:solidFill>
                  <a:schemeClr val="tx1">
                    <a:lumMod val="95000"/>
                    <a:lumOff val="5000"/>
                  </a:schemeClr>
                </a:solidFill>
              </a:rPr>
              <a:t>ID: if the same member want to borrow the same book again.</a:t>
            </a:r>
          </a:p>
          <a:p>
            <a:pPr marL="1257300" lvl="3" indent="0" algn="l">
              <a:lnSpc>
                <a:spcPct val="120000"/>
              </a:lnSpc>
              <a:buNone/>
            </a:pPr>
            <a:r>
              <a:rPr lang="en-US" sz="2000" dirty="0">
                <a:solidFill>
                  <a:schemeClr val="tx1">
                    <a:lumMod val="95000"/>
                    <a:lumOff val="5000"/>
                  </a:schemeClr>
                </a:solidFill>
              </a:rPr>
              <a:t>	 </a:t>
            </a:r>
            <a:r>
              <a:rPr lang="en-US" sz="2000" dirty="0" smtClean="0">
                <a:solidFill>
                  <a:schemeClr val="tx1">
                    <a:lumMod val="95000"/>
                    <a:lumOff val="5000"/>
                  </a:schemeClr>
                </a:solidFill>
              </a:rPr>
              <a:t>  In this case we use counter and incremented when this case has happened 	   	  and add another part to the ID indicating about this case. If counter equal to   	  zero, it will mean that no repeated transaction happened </a:t>
            </a:r>
          </a:p>
          <a:p>
            <a:pPr marL="1257300" lvl="3" indent="0">
              <a:buNone/>
            </a:pPr>
            <a:r>
              <a:rPr lang="en-US" sz="2000" dirty="0" smtClean="0">
                <a:solidFill>
                  <a:schemeClr val="tx1">
                    <a:lumMod val="95000"/>
                    <a:lumOff val="5000"/>
                  </a:schemeClr>
                </a:solidFill>
              </a:rPr>
              <a:t>    (</a:t>
            </a:r>
            <a:r>
              <a:rPr lang="en-US" sz="2000" dirty="0">
                <a:solidFill>
                  <a:schemeClr val="tx1">
                    <a:lumMod val="95000"/>
                    <a:lumOff val="5000"/>
                  </a:schemeClr>
                </a:solidFill>
              </a:rPr>
              <a:t>For example “SC1_AL1_3”) </a:t>
            </a:r>
          </a:p>
          <a:p>
            <a:pPr marL="1257300" lvl="3" indent="0">
              <a:buNone/>
            </a:pPr>
            <a:r>
              <a:rPr lang="en-US" sz="2000" dirty="0" smtClean="0">
                <a:solidFill>
                  <a:schemeClr val="tx1">
                    <a:lumMod val="95000"/>
                    <a:lumOff val="5000"/>
                  </a:schemeClr>
                </a:solidFill>
              </a:rPr>
              <a:t> 	</a:t>
            </a:r>
          </a:p>
          <a:p>
            <a:pPr marL="1257300" lvl="3" indent="0">
              <a:buNone/>
            </a:pPr>
            <a:r>
              <a:rPr lang="en-US" sz="2000" dirty="0" smtClean="0">
                <a:solidFill>
                  <a:schemeClr val="tx1">
                    <a:lumMod val="95000"/>
                    <a:lumOff val="5000"/>
                  </a:schemeClr>
                </a:solidFill>
              </a:rPr>
              <a:t>	</a:t>
            </a:r>
            <a:endParaRPr lang="en-US" sz="2000" dirty="0">
              <a:solidFill>
                <a:schemeClr val="tx1">
                  <a:lumMod val="95000"/>
                  <a:lumOff val="5000"/>
                </a:schemeClr>
              </a:solidFill>
            </a:endParaRPr>
          </a:p>
          <a:p>
            <a:pPr marL="1257300" lvl="3" indent="0">
              <a:buNone/>
            </a:pPr>
            <a:endParaRPr lang="en-US" sz="2000" dirty="0" smtClean="0">
              <a:solidFill>
                <a:schemeClr val="tx1">
                  <a:lumMod val="95000"/>
                  <a:lumOff val="5000"/>
                </a:schemeClr>
              </a:solidFill>
            </a:endParaRPr>
          </a:p>
          <a:p>
            <a:pPr marL="1257300" lvl="3" indent="0">
              <a:buNone/>
            </a:pPr>
            <a:endParaRPr lang="en-US" sz="2000" dirty="0" smtClean="0">
              <a:solidFill>
                <a:schemeClr val="tx1">
                  <a:lumMod val="95000"/>
                  <a:lumOff val="5000"/>
                </a:schemeClr>
              </a:solidFill>
            </a:endParaRPr>
          </a:p>
          <a:p>
            <a:pPr marL="800100" lvl="2" indent="0">
              <a:lnSpc>
                <a:spcPct val="150000"/>
              </a:lnSpc>
              <a:buNone/>
            </a:pPr>
            <a:r>
              <a:rPr lang="en-US" sz="2200" dirty="0" smtClean="0">
                <a:solidFill>
                  <a:schemeClr val="tx1">
                    <a:lumMod val="95000"/>
                    <a:lumOff val="5000"/>
                  </a:schemeClr>
                </a:solidFill>
              </a:rPr>
              <a:t>also the values (Information recorded about each borrow operation) of Borrow Transaction dictionary are </a:t>
            </a:r>
            <a:r>
              <a:rPr lang="en-US" sz="2200" b="1" dirty="0" smtClean="0">
                <a:solidFill>
                  <a:schemeClr val="tx1">
                    <a:lumMod val="95000"/>
                    <a:lumOff val="5000"/>
                  </a:schemeClr>
                </a:solidFill>
              </a:rPr>
              <a:t>Member ID</a:t>
            </a:r>
            <a:r>
              <a:rPr lang="en-US" sz="2200" dirty="0" smtClean="0">
                <a:solidFill>
                  <a:schemeClr val="tx1">
                    <a:lumMod val="95000"/>
                    <a:lumOff val="5000"/>
                  </a:schemeClr>
                </a:solidFill>
              </a:rPr>
              <a:t>, </a:t>
            </a:r>
            <a:r>
              <a:rPr lang="en-US" sz="2200" b="1" dirty="0">
                <a:solidFill>
                  <a:schemeClr val="tx1">
                    <a:lumMod val="95000"/>
                    <a:lumOff val="5000"/>
                  </a:schemeClr>
                </a:solidFill>
              </a:rPr>
              <a:t>Member Name</a:t>
            </a:r>
            <a:r>
              <a:rPr lang="en-US" sz="2200" dirty="0" smtClean="0">
                <a:solidFill>
                  <a:schemeClr val="tx1">
                    <a:lumMod val="95000"/>
                    <a:lumOff val="5000"/>
                  </a:schemeClr>
                </a:solidFill>
              </a:rPr>
              <a:t>, </a:t>
            </a:r>
            <a:r>
              <a:rPr lang="en-US" sz="2200" b="1" dirty="0" smtClean="0">
                <a:solidFill>
                  <a:schemeClr val="tx1">
                    <a:lumMod val="95000"/>
                    <a:lumOff val="5000"/>
                  </a:schemeClr>
                </a:solidFill>
              </a:rPr>
              <a:t>Book ID</a:t>
            </a:r>
            <a:r>
              <a:rPr lang="en-US" sz="2200" dirty="0" smtClean="0">
                <a:solidFill>
                  <a:schemeClr val="tx1">
                    <a:lumMod val="95000"/>
                    <a:lumOff val="5000"/>
                  </a:schemeClr>
                </a:solidFill>
              </a:rPr>
              <a:t>, </a:t>
            </a:r>
            <a:r>
              <a:rPr lang="en-US" sz="2200" b="1" dirty="0" smtClean="0">
                <a:solidFill>
                  <a:schemeClr val="tx1">
                    <a:lumMod val="95000"/>
                    <a:lumOff val="5000"/>
                  </a:schemeClr>
                </a:solidFill>
              </a:rPr>
              <a:t>Book Name, Return Date, Borrow Date, Repeated borrow transaction.</a:t>
            </a:r>
          </a:p>
          <a:p>
            <a:pPr marL="1257300" lvl="3" indent="0">
              <a:buNone/>
            </a:pPr>
            <a:endParaRPr lang="en-US" sz="2000" dirty="0" smtClean="0">
              <a:solidFill>
                <a:schemeClr val="tx1">
                  <a:lumMod val="95000"/>
                  <a:lumOff val="5000"/>
                </a:schemeClr>
              </a:solidFill>
            </a:endParaRPr>
          </a:p>
          <a:p>
            <a:pPr lvl="2" indent="-342900"/>
            <a:r>
              <a:rPr lang="en-US" sz="2200" dirty="0" smtClean="0">
                <a:solidFill>
                  <a:schemeClr val="tx1">
                    <a:lumMod val="95000"/>
                    <a:lumOff val="5000"/>
                  </a:schemeClr>
                </a:solidFill>
              </a:rPr>
              <a:t>Corner case: </a:t>
            </a:r>
          </a:p>
          <a:p>
            <a:pPr marL="1257300" lvl="3" indent="0">
              <a:lnSpc>
                <a:spcPct val="150000"/>
              </a:lnSpc>
              <a:buNone/>
            </a:pPr>
            <a:endParaRPr lang="en-US" sz="2000" dirty="0">
              <a:solidFill>
                <a:schemeClr val="tx1">
                  <a:lumMod val="95000"/>
                  <a:lumOff val="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265" y="5858116"/>
            <a:ext cx="10058400" cy="32935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65" y="6598811"/>
            <a:ext cx="10058400" cy="26300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0264" y="3286442"/>
            <a:ext cx="8672312" cy="1005927"/>
          </a:xfrm>
          <a:prstGeom prst="rect">
            <a:avLst/>
          </a:prstGeom>
        </p:spPr>
      </p:pic>
    </p:spTree>
    <p:extLst>
      <p:ext uri="{BB962C8B-B14F-4D97-AF65-F5344CB8AC3E}">
        <p14:creationId xmlns:p14="http://schemas.microsoft.com/office/powerpoint/2010/main" val="3605707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0173" y="230659"/>
            <a:ext cx="10058400" cy="6549082"/>
          </a:xfrm>
        </p:spPr>
        <p:txBody>
          <a:bodyPr>
            <a:normAutofit lnSpcReduction="10000"/>
          </a:bodyPr>
          <a:lstStyle/>
          <a:p>
            <a:pPr marL="514350" indent="-514350">
              <a:buFont typeface="+mj-lt"/>
              <a:buAutoNum type="arabicPeriod"/>
            </a:pPr>
            <a:r>
              <a:rPr lang="en-US" sz="2800" dirty="0">
                <a:solidFill>
                  <a:schemeClr val="tx1">
                    <a:lumMod val="95000"/>
                    <a:lumOff val="5000"/>
                  </a:schemeClr>
                </a:solidFill>
                <a:effectLst>
                  <a:outerShdw blurRad="38100" dist="38100" dir="2700000" algn="tl">
                    <a:srgbClr val="000000">
                      <a:alpha val="43137"/>
                    </a:srgbClr>
                  </a:outerShdw>
                </a:effectLst>
              </a:rPr>
              <a:t>Implementation of Data Structure:</a:t>
            </a:r>
          </a:p>
          <a:p>
            <a:pPr marL="400050" lvl="1" indent="0">
              <a:buNone/>
            </a:pPr>
            <a:r>
              <a:rPr lang="en-US" dirty="0" smtClean="0">
                <a:solidFill>
                  <a:schemeClr val="accent1"/>
                </a:solidFill>
              </a:rPr>
              <a:t>4</a:t>
            </a:r>
            <a:r>
              <a:rPr lang="en-US" sz="2000" dirty="0" smtClean="0">
                <a:solidFill>
                  <a:schemeClr val="accent1"/>
                </a:solidFill>
              </a:rPr>
              <a:t>.  </a:t>
            </a:r>
            <a:r>
              <a:rPr lang="en-US" sz="2000" i="1" dirty="0" smtClean="0">
                <a:solidFill>
                  <a:schemeClr val="bg2">
                    <a:lumMod val="10000"/>
                  </a:schemeClr>
                </a:solidFill>
                <a:effectLst>
                  <a:outerShdw blurRad="38100" dist="38100" dir="2700000" algn="tl">
                    <a:srgbClr val="000000">
                      <a:alpha val="43137"/>
                    </a:srgbClr>
                  </a:outerShdw>
                </a:effectLst>
              </a:rPr>
              <a:t>Return Transaction</a:t>
            </a:r>
            <a:r>
              <a:rPr lang="en-US" sz="2000" dirty="0" smtClean="0">
                <a:solidFill>
                  <a:schemeClr val="bg2">
                    <a:lumMod val="10000"/>
                  </a:schemeClr>
                </a:solidFill>
              </a:rPr>
              <a:t>: </a:t>
            </a:r>
            <a:r>
              <a:rPr lang="en-US" sz="2000" dirty="0">
                <a:solidFill>
                  <a:schemeClr val="tx1">
                    <a:lumMod val="95000"/>
                    <a:lumOff val="5000"/>
                  </a:schemeClr>
                </a:solidFill>
              </a:rPr>
              <a:t>implemented as a dictionary to record information </a:t>
            </a:r>
          </a:p>
          <a:p>
            <a:pPr marL="800100" lvl="2" indent="0">
              <a:buNone/>
            </a:pPr>
            <a:r>
              <a:rPr lang="en-US" sz="2000" dirty="0">
                <a:solidFill>
                  <a:schemeClr val="tx1">
                    <a:lumMod val="95000"/>
                    <a:lumOff val="5000"/>
                  </a:schemeClr>
                </a:solidFill>
              </a:rPr>
              <a:t>about each </a:t>
            </a:r>
            <a:r>
              <a:rPr lang="en-US" sz="2000" dirty="0" smtClean="0">
                <a:solidFill>
                  <a:schemeClr val="tx1">
                    <a:lumMod val="95000"/>
                    <a:lumOff val="5000"/>
                  </a:schemeClr>
                </a:solidFill>
              </a:rPr>
              <a:t>return </a:t>
            </a:r>
            <a:r>
              <a:rPr lang="en-US" sz="2000" dirty="0">
                <a:solidFill>
                  <a:schemeClr val="tx1">
                    <a:lumMod val="95000"/>
                    <a:lumOff val="5000"/>
                  </a:schemeClr>
                </a:solidFill>
              </a:rPr>
              <a:t>operation occurred and the key is Transaction ID.</a:t>
            </a:r>
          </a:p>
          <a:p>
            <a:pPr marL="800100" lvl="2" indent="0">
              <a:lnSpc>
                <a:spcPct val="150000"/>
              </a:lnSpc>
              <a:buNone/>
            </a:pPr>
            <a:r>
              <a:rPr lang="en-US" sz="2000" dirty="0">
                <a:solidFill>
                  <a:schemeClr val="tx1">
                    <a:lumMod val="95000"/>
                    <a:lumOff val="5000"/>
                  </a:schemeClr>
                </a:solidFill>
              </a:rPr>
              <a:t>To make Transaction ID more readable and represent the </a:t>
            </a:r>
            <a:r>
              <a:rPr lang="en-US" sz="2000" dirty="0" smtClean="0">
                <a:solidFill>
                  <a:schemeClr val="tx1">
                    <a:lumMod val="95000"/>
                    <a:lumOff val="5000"/>
                  </a:schemeClr>
                </a:solidFill>
              </a:rPr>
              <a:t>operation and should make the ID of borrow operation the same with ID of return operation, </a:t>
            </a:r>
            <a:r>
              <a:rPr lang="en-US" sz="2000" dirty="0">
                <a:solidFill>
                  <a:schemeClr val="tx1">
                    <a:lumMod val="95000"/>
                    <a:lumOff val="5000"/>
                  </a:schemeClr>
                </a:solidFill>
              </a:rPr>
              <a:t>I make the Transaction ID consist of book ID borrowed and member ID who want to </a:t>
            </a:r>
            <a:r>
              <a:rPr lang="en-US" sz="2000" dirty="0" smtClean="0">
                <a:solidFill>
                  <a:schemeClr val="tx1">
                    <a:lumMod val="95000"/>
                    <a:lumOff val="5000"/>
                  </a:schemeClr>
                </a:solidFill>
              </a:rPr>
              <a:t>return </a:t>
            </a:r>
            <a:r>
              <a:rPr lang="en-US" sz="2000" dirty="0">
                <a:solidFill>
                  <a:schemeClr val="tx1">
                    <a:lumMod val="95000"/>
                    <a:lumOff val="5000"/>
                  </a:schemeClr>
                </a:solidFill>
              </a:rPr>
              <a:t>this book separated by “_” ( For example if book ID is SC1 and member ID is AL1, the Transaction ID becomes “SC1_AL1”) to make the ID easily to identify which book is </a:t>
            </a:r>
            <a:r>
              <a:rPr lang="en-US" sz="2000" dirty="0" smtClean="0">
                <a:solidFill>
                  <a:schemeClr val="tx1">
                    <a:lumMod val="95000"/>
                    <a:lumOff val="5000"/>
                  </a:schemeClr>
                </a:solidFill>
              </a:rPr>
              <a:t>returned </a:t>
            </a:r>
            <a:r>
              <a:rPr lang="en-US" sz="2000" dirty="0">
                <a:solidFill>
                  <a:schemeClr val="tx1">
                    <a:lumMod val="95000"/>
                    <a:lumOff val="5000"/>
                  </a:schemeClr>
                </a:solidFill>
              </a:rPr>
              <a:t>and by </a:t>
            </a:r>
            <a:r>
              <a:rPr lang="en-US" sz="2000" dirty="0" smtClean="0">
                <a:solidFill>
                  <a:schemeClr val="tx1">
                    <a:lumMod val="95000"/>
                    <a:lumOff val="5000"/>
                  </a:schemeClr>
                </a:solidFill>
              </a:rPr>
              <a:t>whom (The same way like borrow ID).</a:t>
            </a:r>
          </a:p>
          <a:p>
            <a:pPr marL="800100" lvl="2" indent="0">
              <a:lnSpc>
                <a:spcPct val="150000"/>
              </a:lnSpc>
              <a:buNone/>
            </a:pPr>
            <a:r>
              <a:rPr lang="en-US" sz="2000" dirty="0" smtClean="0">
                <a:solidFill>
                  <a:schemeClr val="tx1">
                    <a:lumMod val="95000"/>
                    <a:lumOff val="5000"/>
                  </a:schemeClr>
                </a:solidFill>
              </a:rPr>
              <a:t>To catch the repeated borrow transaction, First, I check if the return ID exist in borrow transactions or not. If yes , do the return operation. If NO , check again after added the part of repeated transaction (the book ID and Member ID and the Repeated borrow transaction stored in borrow dictionary separated by “_” ). For example (“SC1_AL1_2”).		   </a:t>
            </a:r>
            <a:endParaRPr lang="en-US" sz="2000" dirty="0">
              <a:solidFill>
                <a:schemeClr val="tx1">
                  <a:lumMod val="95000"/>
                  <a:lumOff val="5000"/>
                </a:schemeClr>
              </a:solidFill>
            </a:endParaRPr>
          </a:p>
          <a:p>
            <a:pPr marL="400050" lvl="1" indent="0">
              <a:lnSpc>
                <a:spcPct val="150000"/>
              </a:lnSpc>
              <a:buNone/>
            </a:pPr>
            <a:endParaRPr lang="en-US" sz="2000" dirty="0">
              <a:solidFill>
                <a:schemeClr val="tx1">
                  <a:lumMod val="95000"/>
                  <a:lumOff val="5000"/>
                </a:schemeClr>
              </a:solidFill>
            </a:endParaRPr>
          </a:p>
        </p:txBody>
      </p:sp>
    </p:spTree>
    <p:extLst>
      <p:ext uri="{BB962C8B-B14F-4D97-AF65-F5344CB8AC3E}">
        <p14:creationId xmlns:p14="http://schemas.microsoft.com/office/powerpoint/2010/main" val="1044228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795" y="436605"/>
            <a:ext cx="10181967" cy="6219568"/>
          </a:xfrm>
        </p:spPr>
        <p:txBody>
          <a:bodyPr>
            <a:normAutofit/>
          </a:bodyPr>
          <a:lstStyle/>
          <a:p>
            <a:pPr marL="514350" indent="-514350">
              <a:buFont typeface="+mj-lt"/>
              <a:buAutoNum type="arabicPeriod"/>
            </a:pPr>
            <a:r>
              <a:rPr lang="en-US" sz="2800" dirty="0" smtClean="0">
                <a:solidFill>
                  <a:schemeClr val="tx1">
                    <a:lumMod val="95000"/>
                    <a:lumOff val="5000"/>
                  </a:schemeClr>
                </a:solidFill>
                <a:effectLst>
                  <a:outerShdw blurRad="38100" dist="38100" dir="2700000" algn="tl">
                    <a:srgbClr val="000000">
                      <a:alpha val="43137"/>
                    </a:srgbClr>
                  </a:outerShdw>
                </a:effectLst>
              </a:rPr>
              <a:t>Implementation of Data Structure:</a:t>
            </a:r>
          </a:p>
          <a:p>
            <a:pPr marL="857250" lvl="1" indent="-457200">
              <a:buAutoNum type="arabicPeriod" startAt="4"/>
            </a:pPr>
            <a:r>
              <a:rPr lang="en-US" sz="2000" i="1" dirty="0" smtClean="0">
                <a:solidFill>
                  <a:schemeClr val="bg2">
                    <a:lumMod val="10000"/>
                  </a:schemeClr>
                </a:solidFill>
                <a:effectLst>
                  <a:outerShdw blurRad="38100" dist="38100" dir="2700000" algn="tl">
                    <a:srgbClr val="000000">
                      <a:alpha val="43137"/>
                    </a:srgbClr>
                  </a:outerShdw>
                </a:effectLst>
              </a:rPr>
              <a:t>Return Transaction</a:t>
            </a:r>
            <a:r>
              <a:rPr lang="en-US" sz="2000" dirty="0" smtClean="0">
                <a:solidFill>
                  <a:schemeClr val="bg2">
                    <a:lumMod val="10000"/>
                  </a:schemeClr>
                </a:solidFill>
              </a:rPr>
              <a:t>: </a:t>
            </a:r>
          </a:p>
          <a:p>
            <a:pPr marL="400050" lvl="1" indent="0">
              <a:buNone/>
            </a:pPr>
            <a:r>
              <a:rPr lang="en-US" sz="2000" dirty="0" smtClean="0">
                <a:solidFill>
                  <a:schemeClr val="tx1">
                    <a:lumMod val="95000"/>
                    <a:lumOff val="5000"/>
                  </a:schemeClr>
                </a:solidFill>
              </a:rPr>
              <a:t>also the values (Information recorded about each return operation) of Return Transaction dictionary are </a:t>
            </a:r>
            <a:r>
              <a:rPr lang="en-US" sz="2000" b="1" dirty="0" smtClean="0">
                <a:solidFill>
                  <a:schemeClr val="tx1">
                    <a:lumMod val="95000"/>
                    <a:lumOff val="5000"/>
                  </a:schemeClr>
                </a:solidFill>
              </a:rPr>
              <a:t>Member ID</a:t>
            </a:r>
            <a:r>
              <a:rPr lang="en-US" sz="2000" dirty="0" smtClean="0">
                <a:solidFill>
                  <a:schemeClr val="tx1">
                    <a:lumMod val="95000"/>
                    <a:lumOff val="5000"/>
                  </a:schemeClr>
                </a:solidFill>
              </a:rPr>
              <a:t>, </a:t>
            </a:r>
            <a:r>
              <a:rPr lang="en-US" sz="2000" b="1" dirty="0" smtClean="0">
                <a:solidFill>
                  <a:schemeClr val="tx1">
                    <a:lumMod val="95000"/>
                    <a:lumOff val="5000"/>
                  </a:schemeClr>
                </a:solidFill>
              </a:rPr>
              <a:t>Member Name</a:t>
            </a:r>
            <a:r>
              <a:rPr lang="en-US" sz="2000" dirty="0" smtClean="0">
                <a:solidFill>
                  <a:schemeClr val="tx1">
                    <a:lumMod val="95000"/>
                    <a:lumOff val="5000"/>
                  </a:schemeClr>
                </a:solidFill>
              </a:rPr>
              <a:t>, </a:t>
            </a:r>
            <a:r>
              <a:rPr lang="en-US" sz="2000" b="1" dirty="0" smtClean="0">
                <a:solidFill>
                  <a:schemeClr val="tx1">
                    <a:lumMod val="95000"/>
                    <a:lumOff val="5000"/>
                  </a:schemeClr>
                </a:solidFill>
              </a:rPr>
              <a:t>Book ID</a:t>
            </a:r>
            <a:r>
              <a:rPr lang="en-US" sz="2000" dirty="0" smtClean="0">
                <a:solidFill>
                  <a:schemeClr val="tx1">
                    <a:lumMod val="95000"/>
                    <a:lumOff val="5000"/>
                  </a:schemeClr>
                </a:solidFill>
              </a:rPr>
              <a:t>, </a:t>
            </a:r>
            <a:r>
              <a:rPr lang="en-US" sz="2000" b="1" dirty="0" smtClean="0">
                <a:solidFill>
                  <a:schemeClr val="tx1">
                    <a:lumMod val="95000"/>
                    <a:lumOff val="5000"/>
                  </a:schemeClr>
                </a:solidFill>
              </a:rPr>
              <a:t>Book Name, Return Date, and Late fees if exist.</a:t>
            </a:r>
          </a:p>
          <a:p>
            <a:pPr marL="400050" lvl="1" indent="0">
              <a:buNone/>
            </a:pPr>
            <a:endParaRPr lang="en-US" sz="2000" b="1" dirty="0" smtClean="0">
              <a:solidFill>
                <a:schemeClr val="tx1">
                  <a:lumMod val="95000"/>
                  <a:lumOff val="5000"/>
                </a:schemeClr>
              </a:solidFill>
            </a:endParaRPr>
          </a:p>
          <a:p>
            <a:pPr marL="400050" lvl="1" indent="0">
              <a:buNone/>
            </a:pPr>
            <a:endParaRPr lang="en-US" sz="2000" dirty="0" smtClean="0">
              <a:solidFill>
                <a:schemeClr val="tx1">
                  <a:lumMod val="95000"/>
                  <a:lumOff val="5000"/>
                </a:schemeClr>
              </a:solidFill>
            </a:endParaRPr>
          </a:p>
          <a:p>
            <a:pPr lvl="1" indent="-342900"/>
            <a:r>
              <a:rPr lang="en-US" sz="2000" dirty="0" smtClean="0">
                <a:solidFill>
                  <a:schemeClr val="tx1">
                    <a:lumMod val="95000"/>
                    <a:lumOff val="5000"/>
                  </a:schemeClr>
                </a:solidFill>
              </a:rPr>
              <a:t>Catch of repeated borrow transaction</a:t>
            </a:r>
            <a:endParaRPr lang="en-US" sz="2000" dirty="0">
              <a:solidFill>
                <a:schemeClr val="tx1">
                  <a:lumMod val="95000"/>
                  <a:lumOff val="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362" y="2703855"/>
            <a:ext cx="10058400" cy="18390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362" y="4009755"/>
            <a:ext cx="10058400" cy="277281"/>
          </a:xfrm>
          <a:prstGeom prst="rect">
            <a:avLst/>
          </a:prstGeom>
        </p:spPr>
      </p:pic>
    </p:spTree>
    <p:extLst>
      <p:ext uri="{BB962C8B-B14F-4D97-AF65-F5344CB8AC3E}">
        <p14:creationId xmlns:p14="http://schemas.microsoft.com/office/powerpoint/2010/main" val="42598967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044" y="12357"/>
            <a:ext cx="10107828" cy="6845643"/>
          </a:xfrm>
        </p:spPr>
        <p:txBody>
          <a:bodyPr/>
          <a:lstStyle/>
          <a:p>
            <a:pPr marL="0" indent="0">
              <a:buNone/>
            </a:pPr>
            <a:r>
              <a:rPr lang="en-US" sz="2800" dirty="0">
                <a:solidFill>
                  <a:schemeClr val="accent1"/>
                </a:solidFill>
              </a:rPr>
              <a:t>2. 	</a:t>
            </a:r>
            <a:r>
              <a:rPr lang="en-US" sz="2800" dirty="0">
                <a:solidFill>
                  <a:schemeClr val="bg2">
                    <a:lumMod val="10000"/>
                  </a:schemeClr>
                </a:solidFill>
              </a:rPr>
              <a:t> </a:t>
            </a:r>
            <a:r>
              <a:rPr lang="en-US" sz="2800" dirty="0" smtClean="0">
                <a:solidFill>
                  <a:schemeClr val="tx1">
                    <a:lumMod val="95000"/>
                    <a:lumOff val="5000"/>
                  </a:schemeClr>
                </a:solidFill>
                <a:effectLst>
                  <a:outerShdw blurRad="38100" dist="38100" dir="2700000" algn="tl">
                    <a:srgbClr val="000000">
                      <a:alpha val="43137"/>
                    </a:srgbClr>
                  </a:outerShdw>
                </a:effectLst>
              </a:rPr>
              <a:t>Implementation </a:t>
            </a:r>
            <a:r>
              <a:rPr lang="en-US" sz="2800" dirty="0">
                <a:solidFill>
                  <a:schemeClr val="tx1">
                    <a:lumMod val="95000"/>
                    <a:lumOff val="5000"/>
                  </a:schemeClr>
                </a:solidFill>
                <a:effectLst>
                  <a:outerShdw blurRad="38100" dist="38100" dir="2700000" algn="tl">
                    <a:srgbClr val="000000">
                      <a:alpha val="43137"/>
                    </a:srgbClr>
                  </a:outerShdw>
                </a:effectLst>
              </a:rPr>
              <a:t>of </a:t>
            </a:r>
            <a:r>
              <a:rPr lang="en-US" sz="2800" dirty="0" smtClean="0">
                <a:solidFill>
                  <a:schemeClr val="tx1">
                    <a:lumMod val="95000"/>
                    <a:lumOff val="5000"/>
                  </a:schemeClr>
                </a:solidFill>
                <a:effectLst>
                  <a:outerShdw blurRad="38100" dist="38100" dir="2700000" algn="tl">
                    <a:srgbClr val="000000">
                      <a:alpha val="43137"/>
                    </a:srgbClr>
                  </a:outerShdw>
                </a:effectLst>
              </a:rPr>
              <a:t>Functions:</a:t>
            </a:r>
            <a:endParaRPr lang="en-US" sz="2800" dirty="0">
              <a:solidFill>
                <a:schemeClr val="tx1">
                  <a:lumMod val="95000"/>
                  <a:lumOff val="5000"/>
                </a:schemeClr>
              </a:solidFill>
              <a:effectLst>
                <a:outerShdw blurRad="38100" dist="38100" dir="2700000" algn="tl">
                  <a:srgbClr val="000000">
                    <a:alpha val="43137"/>
                  </a:srgbClr>
                </a:outerShdw>
              </a:effectLst>
            </a:endParaRPr>
          </a:p>
          <a:p>
            <a:pPr marL="857250" lvl="1" indent="-457200">
              <a:buFont typeface="+mj-lt"/>
              <a:buAutoNum type="arabicPeriod"/>
            </a:pPr>
            <a:r>
              <a:rPr lang="en-US" sz="2000" b="1" i="1" dirty="0" smtClean="0">
                <a:solidFill>
                  <a:schemeClr val="bg2">
                    <a:lumMod val="10000"/>
                  </a:schemeClr>
                </a:solidFill>
                <a:effectLst>
                  <a:outerShdw blurRad="38100" dist="38100" dir="2700000" algn="tl">
                    <a:srgbClr val="000000">
                      <a:alpha val="43137"/>
                    </a:srgbClr>
                  </a:outerShdw>
                </a:effectLst>
              </a:rPr>
              <a:t>For Book’s Operations</a:t>
            </a:r>
            <a:r>
              <a:rPr lang="en-US" sz="2000" dirty="0" smtClean="0">
                <a:solidFill>
                  <a:schemeClr val="bg2">
                    <a:lumMod val="10000"/>
                  </a:schemeClr>
                </a:solidFill>
              </a:rPr>
              <a:t>: </a:t>
            </a:r>
          </a:p>
          <a:p>
            <a:pPr marL="1257300" lvl="2" indent="-457200">
              <a:buFont typeface="+mj-lt"/>
              <a:buAutoNum type="arabicPeriod"/>
            </a:pPr>
            <a:r>
              <a:rPr lang="en-US" sz="1800" b="1" dirty="0" err="1" smtClean="0">
                <a:solidFill>
                  <a:schemeClr val="bg2">
                    <a:lumMod val="10000"/>
                  </a:schemeClr>
                </a:solidFill>
              </a:rPr>
              <a:t>Add_Book</a:t>
            </a:r>
            <a:r>
              <a:rPr lang="en-US" sz="1800" dirty="0" smtClean="0">
                <a:solidFill>
                  <a:schemeClr val="bg2">
                    <a:lumMod val="10000"/>
                  </a:schemeClr>
                </a:solidFill>
              </a:rPr>
              <a:t>(): Add new book to the system by adding book information in book catalog dictionary.</a:t>
            </a:r>
          </a:p>
          <a:p>
            <a:pPr marL="800100" lvl="2" indent="0">
              <a:buNone/>
            </a:pPr>
            <a:r>
              <a:rPr lang="en-US" sz="1800" dirty="0">
                <a:solidFill>
                  <a:schemeClr val="bg2">
                    <a:lumMod val="10000"/>
                  </a:schemeClr>
                </a:solidFill>
              </a:rPr>
              <a:t>	 </a:t>
            </a:r>
            <a:r>
              <a:rPr lang="en-US" sz="1800" dirty="0" smtClean="0">
                <a:solidFill>
                  <a:schemeClr val="bg2">
                    <a:lumMod val="10000"/>
                  </a:schemeClr>
                </a:solidFill>
              </a:rPr>
              <a:t>    Function Steps:</a:t>
            </a:r>
          </a:p>
          <a:p>
            <a:pPr marL="1543050" lvl="3" indent="-285750"/>
            <a:r>
              <a:rPr lang="en-US" sz="1600" dirty="0" smtClean="0">
                <a:solidFill>
                  <a:schemeClr val="bg2">
                    <a:lumMod val="10000"/>
                  </a:schemeClr>
                </a:solidFill>
              </a:rPr>
              <a:t>Ask the user for book number and check if its integer number or not by error handling(</a:t>
            </a:r>
            <a:r>
              <a:rPr lang="en-US" sz="1600" dirty="0" err="1" smtClean="0">
                <a:solidFill>
                  <a:schemeClr val="bg2">
                    <a:lumMod val="10000"/>
                  </a:schemeClr>
                </a:solidFill>
              </a:rPr>
              <a:t>ValueError</a:t>
            </a:r>
            <a:r>
              <a:rPr lang="en-US" sz="1600" dirty="0" smtClean="0">
                <a:solidFill>
                  <a:schemeClr val="bg2">
                    <a:lumMod val="10000"/>
                  </a:schemeClr>
                </a:solidFill>
              </a:rPr>
              <a:t> Exception)</a:t>
            </a:r>
          </a:p>
          <a:p>
            <a:pPr marL="1543050" lvl="3" indent="-285750"/>
            <a:r>
              <a:rPr lang="en-US" sz="1600" dirty="0" smtClean="0">
                <a:solidFill>
                  <a:schemeClr val="bg2">
                    <a:lumMod val="10000"/>
                  </a:schemeClr>
                </a:solidFill>
              </a:rPr>
              <a:t>Ask the user for book genre</a:t>
            </a:r>
          </a:p>
          <a:p>
            <a:pPr marL="1543050" lvl="3" indent="-285750"/>
            <a:r>
              <a:rPr lang="en-US" sz="1600" dirty="0" smtClean="0">
                <a:solidFill>
                  <a:schemeClr val="bg2">
                    <a:lumMod val="10000"/>
                  </a:schemeClr>
                </a:solidFill>
              </a:rPr>
              <a:t>Generate the book ID (as I mentioned before) using book genre and book number</a:t>
            </a:r>
            <a:r>
              <a:rPr lang="en-US" sz="1600" dirty="0">
                <a:solidFill>
                  <a:schemeClr val="bg2">
                    <a:lumMod val="10000"/>
                  </a:schemeClr>
                </a:solidFill>
              </a:rPr>
              <a:t>	</a:t>
            </a:r>
            <a:endParaRPr lang="en-US" sz="1600" dirty="0" smtClean="0">
              <a:solidFill>
                <a:schemeClr val="bg2">
                  <a:lumMod val="10000"/>
                </a:schemeClr>
              </a:solidFill>
            </a:endParaRPr>
          </a:p>
          <a:p>
            <a:pPr marL="1543050" lvl="3" indent="-285750"/>
            <a:endParaRPr lang="en-US" sz="1600" dirty="0">
              <a:solidFill>
                <a:schemeClr val="bg2">
                  <a:lumMod val="10000"/>
                </a:schemeClr>
              </a:solidFill>
            </a:endParaRPr>
          </a:p>
          <a:p>
            <a:pPr marL="1543050" lvl="3" indent="-285750"/>
            <a:r>
              <a:rPr lang="en-US" sz="1600" dirty="0" smtClean="0">
                <a:solidFill>
                  <a:schemeClr val="bg2">
                    <a:lumMod val="10000"/>
                  </a:schemeClr>
                </a:solidFill>
              </a:rPr>
              <a:t>Check if this Book ID already exist or not. If exist, print warming message(custom Exception) and ask the user to try again by enter another book number. If not, continue.</a:t>
            </a:r>
          </a:p>
          <a:p>
            <a:pPr marL="1543050" lvl="3" indent="-285750"/>
            <a:r>
              <a:rPr lang="en-US" sz="1600" dirty="0" smtClean="0">
                <a:solidFill>
                  <a:schemeClr val="bg2">
                    <a:lumMod val="10000"/>
                  </a:schemeClr>
                </a:solidFill>
              </a:rPr>
              <a:t>Ask the user for other information (Book name , book author ,book availability)</a:t>
            </a:r>
          </a:p>
          <a:p>
            <a:pPr marL="1543050" lvl="3" indent="-285750"/>
            <a:r>
              <a:rPr lang="en-US" sz="1600" dirty="0" smtClean="0">
                <a:solidFill>
                  <a:schemeClr val="bg2">
                    <a:lumMod val="10000"/>
                  </a:schemeClr>
                </a:solidFill>
              </a:rPr>
              <a:t>Add book information to book catalog dictionary.</a:t>
            </a:r>
          </a:p>
          <a:p>
            <a:pPr marL="1543050" lvl="3" indent="-285750"/>
            <a:r>
              <a:rPr lang="en-US" sz="1600" dirty="0" smtClean="0">
                <a:solidFill>
                  <a:schemeClr val="bg2">
                    <a:lumMod val="10000"/>
                  </a:schemeClr>
                </a:solidFill>
              </a:rPr>
              <a:t>Also add information to </a:t>
            </a:r>
            <a:r>
              <a:rPr lang="en-US" sz="1600" dirty="0">
                <a:solidFill>
                  <a:schemeClr val="bg2">
                    <a:lumMod val="10000"/>
                  </a:schemeClr>
                </a:solidFill>
              </a:rPr>
              <a:t>book </a:t>
            </a:r>
            <a:r>
              <a:rPr lang="en-US" sz="1600" dirty="0" smtClean="0">
                <a:solidFill>
                  <a:schemeClr val="bg2">
                    <a:lumMod val="10000"/>
                  </a:schemeClr>
                </a:solidFill>
              </a:rPr>
              <a:t>catalog for monthly report dictionary (for monthly Report).  	</a:t>
            </a:r>
            <a:endParaRPr lang="en-US" sz="1600" dirty="0">
              <a:solidFill>
                <a:schemeClr val="bg2">
                  <a:lumMod val="1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1218" y="3435178"/>
            <a:ext cx="4587638" cy="26672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5630" y="5481343"/>
            <a:ext cx="3398815" cy="1310754"/>
          </a:xfrm>
          <a:prstGeom prst="rect">
            <a:avLst/>
          </a:prstGeom>
        </p:spPr>
      </p:pic>
    </p:spTree>
    <p:extLst>
      <p:ext uri="{BB962C8B-B14F-4D97-AF65-F5344CB8AC3E}">
        <p14:creationId xmlns:p14="http://schemas.microsoft.com/office/powerpoint/2010/main" val="16617287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703" y="107092"/>
            <a:ext cx="10519719" cy="6750907"/>
          </a:xfrm>
        </p:spPr>
        <p:txBody>
          <a:bodyPr>
            <a:normAutofit/>
          </a:bodyPr>
          <a:lstStyle/>
          <a:p>
            <a:pPr marL="0" indent="0">
              <a:buNone/>
            </a:pPr>
            <a:r>
              <a:rPr lang="en-US" sz="2800" dirty="0">
                <a:solidFill>
                  <a:schemeClr val="accent1"/>
                </a:solidFill>
              </a:rPr>
              <a:t>2. 	</a:t>
            </a:r>
            <a:r>
              <a:rPr lang="en-US" sz="2800" dirty="0">
                <a:solidFill>
                  <a:schemeClr val="bg2">
                    <a:lumMod val="10000"/>
                  </a:schemeClr>
                </a:solidFill>
              </a:rPr>
              <a:t> </a:t>
            </a:r>
            <a:r>
              <a:rPr lang="en-US" sz="2800" dirty="0">
                <a:solidFill>
                  <a:schemeClr val="tx1">
                    <a:lumMod val="95000"/>
                    <a:lumOff val="5000"/>
                  </a:schemeClr>
                </a:solidFill>
                <a:effectLst>
                  <a:outerShdw blurRad="38100" dist="38100" dir="2700000" algn="tl">
                    <a:srgbClr val="000000">
                      <a:alpha val="43137"/>
                    </a:srgbClr>
                  </a:outerShdw>
                </a:effectLst>
              </a:rPr>
              <a:t>Implementation of Functions:</a:t>
            </a:r>
          </a:p>
          <a:p>
            <a:pPr marL="400050" lvl="1" indent="0">
              <a:buNone/>
            </a:pPr>
            <a:r>
              <a:rPr lang="en-US" sz="2000" dirty="0">
                <a:solidFill>
                  <a:schemeClr val="accent1"/>
                </a:solidFill>
              </a:rPr>
              <a:t>2. 	</a:t>
            </a:r>
            <a:r>
              <a:rPr lang="en-US" sz="2000" dirty="0">
                <a:solidFill>
                  <a:schemeClr val="bg2">
                    <a:lumMod val="10000"/>
                  </a:schemeClr>
                </a:solidFill>
              </a:rPr>
              <a:t> </a:t>
            </a:r>
            <a:r>
              <a:rPr lang="en-US" sz="2000" b="1" i="1" dirty="0" smtClean="0">
                <a:solidFill>
                  <a:schemeClr val="bg2">
                    <a:lumMod val="10000"/>
                  </a:schemeClr>
                </a:solidFill>
                <a:effectLst>
                  <a:outerShdw blurRad="38100" dist="38100" dir="2700000" algn="tl">
                    <a:srgbClr val="000000">
                      <a:alpha val="43137"/>
                    </a:srgbClr>
                  </a:outerShdw>
                </a:effectLst>
              </a:rPr>
              <a:t>For </a:t>
            </a:r>
            <a:r>
              <a:rPr lang="en-US" sz="2000" b="1" i="1" dirty="0">
                <a:solidFill>
                  <a:schemeClr val="bg2">
                    <a:lumMod val="10000"/>
                  </a:schemeClr>
                </a:solidFill>
                <a:effectLst>
                  <a:outerShdw blurRad="38100" dist="38100" dir="2700000" algn="tl">
                    <a:srgbClr val="000000">
                      <a:alpha val="43137"/>
                    </a:srgbClr>
                  </a:outerShdw>
                </a:effectLst>
              </a:rPr>
              <a:t>Book’s Operations</a:t>
            </a:r>
            <a:r>
              <a:rPr lang="en-US" sz="2000" dirty="0">
                <a:solidFill>
                  <a:schemeClr val="bg2">
                    <a:lumMod val="10000"/>
                  </a:schemeClr>
                </a:solidFill>
              </a:rPr>
              <a:t>: </a:t>
            </a:r>
          </a:p>
          <a:p>
            <a:pPr marL="800100" lvl="2" indent="0">
              <a:buNone/>
            </a:pPr>
            <a:r>
              <a:rPr lang="en-US" sz="1800" dirty="0">
                <a:solidFill>
                  <a:schemeClr val="accent1"/>
                </a:solidFill>
              </a:rPr>
              <a:t>2.  </a:t>
            </a:r>
            <a:r>
              <a:rPr lang="en-US" sz="1800" dirty="0" smtClean="0">
                <a:solidFill>
                  <a:schemeClr val="accent1"/>
                </a:solidFill>
              </a:rPr>
              <a:t> </a:t>
            </a:r>
            <a:r>
              <a:rPr lang="en-US" sz="1800" b="1" dirty="0" err="1" smtClean="0"/>
              <a:t>Update_Book</a:t>
            </a:r>
            <a:r>
              <a:rPr lang="en-US" sz="1800" dirty="0" smtClean="0"/>
              <a:t> </a:t>
            </a:r>
            <a:r>
              <a:rPr lang="en-US" sz="1800" dirty="0" smtClean="0">
                <a:solidFill>
                  <a:schemeClr val="bg2">
                    <a:lumMod val="10000"/>
                  </a:schemeClr>
                </a:solidFill>
              </a:rPr>
              <a:t>(): Update Information of a Specific book </a:t>
            </a:r>
            <a:endParaRPr lang="en-US" sz="1800" dirty="0">
              <a:solidFill>
                <a:schemeClr val="bg2">
                  <a:lumMod val="10000"/>
                </a:schemeClr>
              </a:solidFill>
            </a:endParaRPr>
          </a:p>
          <a:p>
            <a:pPr marL="800100" lvl="2" indent="0">
              <a:buNone/>
            </a:pPr>
            <a:r>
              <a:rPr lang="en-US" sz="1800" dirty="0">
                <a:solidFill>
                  <a:schemeClr val="bg2">
                    <a:lumMod val="10000"/>
                  </a:schemeClr>
                </a:solidFill>
              </a:rPr>
              <a:t>	     Function Steps</a:t>
            </a:r>
            <a:r>
              <a:rPr lang="en-US" sz="1800" dirty="0" smtClean="0">
                <a:solidFill>
                  <a:schemeClr val="bg2">
                    <a:lumMod val="10000"/>
                  </a:schemeClr>
                </a:solidFill>
              </a:rPr>
              <a:t>:</a:t>
            </a:r>
          </a:p>
          <a:p>
            <a:pPr marL="1543050" lvl="3" indent="-285750">
              <a:buFont typeface="Wingdings" panose="05000000000000000000" pitchFamily="2" charset="2"/>
              <a:buChar char="v"/>
            </a:pPr>
            <a:r>
              <a:rPr lang="en-US" sz="1600" dirty="0" smtClean="0">
                <a:solidFill>
                  <a:schemeClr val="bg2">
                    <a:lumMod val="10000"/>
                  </a:schemeClr>
                </a:solidFill>
              </a:rPr>
              <a:t>Take book number and book genre as a required parameters and book name, book author and book availability as optional parameters according to which parameter you want to update</a:t>
            </a:r>
          </a:p>
          <a:p>
            <a:pPr marL="1543050" lvl="3" indent="-285750">
              <a:buFont typeface="Wingdings" panose="05000000000000000000" pitchFamily="2" charset="2"/>
              <a:buChar char="v"/>
            </a:pPr>
            <a:endParaRPr lang="en-US" sz="1600" dirty="0">
              <a:solidFill>
                <a:schemeClr val="bg2">
                  <a:lumMod val="10000"/>
                </a:schemeClr>
              </a:solidFill>
            </a:endParaRPr>
          </a:p>
          <a:p>
            <a:pPr marL="1543050" lvl="3" indent="-285750">
              <a:buFont typeface="Wingdings" panose="05000000000000000000" pitchFamily="2" charset="2"/>
              <a:buChar char="v"/>
            </a:pPr>
            <a:endParaRPr lang="en-US" sz="1600" dirty="0" smtClean="0">
              <a:solidFill>
                <a:schemeClr val="bg2">
                  <a:lumMod val="10000"/>
                </a:schemeClr>
              </a:solidFill>
            </a:endParaRPr>
          </a:p>
          <a:p>
            <a:pPr marL="1543050" lvl="3" indent="-285750">
              <a:buFont typeface="Wingdings" panose="05000000000000000000" pitchFamily="2" charset="2"/>
              <a:buChar char="v"/>
            </a:pPr>
            <a:r>
              <a:rPr lang="en-US" sz="1600" dirty="0" smtClean="0">
                <a:solidFill>
                  <a:schemeClr val="bg2">
                    <a:lumMod val="10000"/>
                  </a:schemeClr>
                </a:solidFill>
              </a:rPr>
              <a:t>Generate the book ID from book number and book genre.</a:t>
            </a:r>
          </a:p>
          <a:p>
            <a:pPr marL="1543050" lvl="3" indent="-285750">
              <a:buFont typeface="Wingdings" panose="05000000000000000000" pitchFamily="2" charset="2"/>
              <a:buChar char="v"/>
            </a:pPr>
            <a:r>
              <a:rPr lang="en-US" sz="1600" dirty="0" smtClean="0">
                <a:solidFill>
                  <a:schemeClr val="bg2">
                    <a:lumMod val="10000"/>
                  </a:schemeClr>
                </a:solidFill>
              </a:rPr>
              <a:t>Check which parameter is been assigned with value and then update this parameter.</a:t>
            </a:r>
          </a:p>
          <a:p>
            <a:pPr marL="800100" lvl="2" indent="0">
              <a:buNone/>
            </a:pPr>
            <a:r>
              <a:rPr lang="en-US" sz="1800" dirty="0" smtClean="0">
                <a:solidFill>
                  <a:schemeClr val="accent1"/>
                </a:solidFill>
              </a:rPr>
              <a:t>3.   </a:t>
            </a:r>
            <a:r>
              <a:rPr lang="en-US" sz="1800" b="1" dirty="0" err="1" smtClean="0"/>
              <a:t>Remove_Book</a:t>
            </a:r>
            <a:r>
              <a:rPr lang="en-US" sz="1800" dirty="0" smtClean="0"/>
              <a:t> </a:t>
            </a:r>
            <a:r>
              <a:rPr lang="en-US" sz="1800" dirty="0">
                <a:solidFill>
                  <a:schemeClr val="bg2">
                    <a:lumMod val="10000"/>
                  </a:schemeClr>
                </a:solidFill>
              </a:rPr>
              <a:t>(): </a:t>
            </a:r>
            <a:r>
              <a:rPr lang="en-US" sz="1800" dirty="0" smtClean="0">
                <a:solidFill>
                  <a:schemeClr val="bg2">
                    <a:lumMod val="10000"/>
                  </a:schemeClr>
                </a:solidFill>
              </a:rPr>
              <a:t>Remove a specific book from the book catalog dictionary. </a:t>
            </a:r>
            <a:endParaRPr lang="en-US" sz="1800" dirty="0">
              <a:solidFill>
                <a:schemeClr val="bg2">
                  <a:lumMod val="10000"/>
                </a:schemeClr>
              </a:solidFill>
            </a:endParaRPr>
          </a:p>
          <a:p>
            <a:pPr marL="800100" lvl="2" indent="0">
              <a:buNone/>
            </a:pPr>
            <a:r>
              <a:rPr lang="en-US" sz="1800" dirty="0">
                <a:solidFill>
                  <a:schemeClr val="bg2">
                    <a:lumMod val="10000"/>
                  </a:schemeClr>
                </a:solidFill>
              </a:rPr>
              <a:t>	     Function Steps:</a:t>
            </a:r>
          </a:p>
          <a:p>
            <a:pPr marL="1543050" lvl="3" indent="-285750">
              <a:buFont typeface="Wingdings" panose="05000000000000000000" pitchFamily="2" charset="2"/>
              <a:buChar char="v"/>
            </a:pPr>
            <a:r>
              <a:rPr lang="en-US" sz="1600" dirty="0">
                <a:solidFill>
                  <a:schemeClr val="bg2">
                    <a:lumMod val="10000"/>
                  </a:schemeClr>
                </a:solidFill>
              </a:rPr>
              <a:t>Take book number and book genre as a required </a:t>
            </a:r>
            <a:r>
              <a:rPr lang="en-US" sz="1600" dirty="0" smtClean="0">
                <a:solidFill>
                  <a:schemeClr val="bg2">
                    <a:lumMod val="10000"/>
                  </a:schemeClr>
                </a:solidFill>
              </a:rPr>
              <a:t>parameters</a:t>
            </a:r>
            <a:endParaRPr lang="en-US" sz="1600" dirty="0">
              <a:solidFill>
                <a:schemeClr val="bg2">
                  <a:lumMod val="10000"/>
                </a:schemeClr>
              </a:solidFill>
            </a:endParaRPr>
          </a:p>
          <a:p>
            <a:pPr marL="1543050" lvl="3" indent="-285750">
              <a:buFont typeface="Wingdings" panose="05000000000000000000" pitchFamily="2" charset="2"/>
              <a:buChar char="v"/>
            </a:pPr>
            <a:endParaRPr lang="en-US" sz="1600" dirty="0">
              <a:solidFill>
                <a:schemeClr val="bg2">
                  <a:lumMod val="10000"/>
                </a:schemeClr>
              </a:solidFill>
            </a:endParaRPr>
          </a:p>
          <a:p>
            <a:pPr marL="1543050" lvl="3" indent="-285750">
              <a:buFont typeface="Wingdings" panose="05000000000000000000" pitchFamily="2" charset="2"/>
              <a:buChar char="v"/>
            </a:pPr>
            <a:r>
              <a:rPr lang="en-US" sz="1600" dirty="0">
                <a:solidFill>
                  <a:schemeClr val="bg2">
                    <a:lumMod val="10000"/>
                  </a:schemeClr>
                </a:solidFill>
              </a:rPr>
              <a:t>Generate the book ID from book number and book genre.</a:t>
            </a:r>
          </a:p>
          <a:p>
            <a:pPr marL="1543050" lvl="3" indent="-285750">
              <a:buFont typeface="Wingdings" panose="05000000000000000000" pitchFamily="2" charset="2"/>
              <a:buChar char="v"/>
            </a:pPr>
            <a:r>
              <a:rPr lang="en-US" sz="1600" dirty="0" smtClean="0">
                <a:solidFill>
                  <a:schemeClr val="bg2">
                    <a:lumMod val="10000"/>
                  </a:schemeClr>
                </a:solidFill>
              </a:rPr>
              <a:t>Check if the book ID is exist or not. If exist, remove book by using(pop(</a:t>
            </a:r>
            <a:r>
              <a:rPr lang="en-US" sz="1600" dirty="0" err="1" smtClean="0">
                <a:solidFill>
                  <a:schemeClr val="bg2">
                    <a:lumMod val="10000"/>
                  </a:schemeClr>
                </a:solidFill>
              </a:rPr>
              <a:t>book_ID</a:t>
            </a:r>
            <a:r>
              <a:rPr lang="en-US" sz="1600" dirty="0" smtClean="0">
                <a:solidFill>
                  <a:schemeClr val="bg2">
                    <a:lumMod val="10000"/>
                  </a:schemeClr>
                </a:solidFill>
              </a:rPr>
              <a:t>) function). If Not , print warming message that book ID doesn’t exist.</a:t>
            </a:r>
            <a:endParaRPr lang="en-US" sz="1600" dirty="0">
              <a:solidFill>
                <a:schemeClr val="bg2">
                  <a:lumMod val="10000"/>
                </a:schemeClr>
              </a:solidFill>
            </a:endParaRPr>
          </a:p>
          <a:p>
            <a:pPr marL="800100" lvl="2" indent="0">
              <a:buNone/>
            </a:pPr>
            <a:endParaRPr lang="en-US" sz="1800" dirty="0" smtClean="0">
              <a:solidFill>
                <a:schemeClr val="bg2">
                  <a:lumMod val="1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280" y="2541970"/>
            <a:ext cx="8138865" cy="47248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8765" y="5112175"/>
            <a:ext cx="3551228" cy="472481"/>
          </a:xfrm>
          <a:prstGeom prst="rect">
            <a:avLst/>
          </a:prstGeom>
        </p:spPr>
      </p:pic>
    </p:spTree>
    <p:extLst>
      <p:ext uri="{BB962C8B-B14F-4D97-AF65-F5344CB8AC3E}">
        <p14:creationId xmlns:p14="http://schemas.microsoft.com/office/powerpoint/2010/main" val="1720280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702" y="98854"/>
            <a:ext cx="10371439" cy="6623221"/>
          </a:xfrm>
        </p:spPr>
        <p:txBody>
          <a:bodyPr/>
          <a:lstStyle/>
          <a:p>
            <a:pPr marL="0" indent="0">
              <a:buNone/>
            </a:pPr>
            <a:r>
              <a:rPr lang="en-US" sz="2800" dirty="0">
                <a:solidFill>
                  <a:schemeClr val="accent1"/>
                </a:solidFill>
              </a:rPr>
              <a:t>2. 	</a:t>
            </a:r>
            <a:r>
              <a:rPr lang="en-US" sz="2800" dirty="0">
                <a:solidFill>
                  <a:schemeClr val="bg2">
                    <a:lumMod val="10000"/>
                  </a:schemeClr>
                </a:solidFill>
              </a:rPr>
              <a:t> </a:t>
            </a:r>
            <a:r>
              <a:rPr lang="en-US" sz="2800" dirty="0" smtClean="0">
                <a:solidFill>
                  <a:schemeClr val="tx1">
                    <a:lumMod val="95000"/>
                    <a:lumOff val="5000"/>
                  </a:schemeClr>
                </a:solidFill>
                <a:effectLst>
                  <a:outerShdw blurRad="38100" dist="38100" dir="2700000" algn="tl">
                    <a:srgbClr val="000000">
                      <a:alpha val="43137"/>
                    </a:srgbClr>
                  </a:outerShdw>
                </a:effectLst>
              </a:rPr>
              <a:t>Implementation </a:t>
            </a:r>
            <a:r>
              <a:rPr lang="en-US" sz="2800" dirty="0">
                <a:solidFill>
                  <a:schemeClr val="tx1">
                    <a:lumMod val="95000"/>
                    <a:lumOff val="5000"/>
                  </a:schemeClr>
                </a:solidFill>
                <a:effectLst>
                  <a:outerShdw blurRad="38100" dist="38100" dir="2700000" algn="tl">
                    <a:srgbClr val="000000">
                      <a:alpha val="43137"/>
                    </a:srgbClr>
                  </a:outerShdw>
                </a:effectLst>
              </a:rPr>
              <a:t>of Functions:</a:t>
            </a:r>
          </a:p>
          <a:p>
            <a:pPr marL="857250" lvl="1" indent="-457200">
              <a:buFont typeface="+mj-lt"/>
              <a:buAutoNum type="arabicPeriod"/>
            </a:pPr>
            <a:r>
              <a:rPr lang="en-US" sz="2000" b="1" i="1" dirty="0">
                <a:solidFill>
                  <a:schemeClr val="bg2">
                    <a:lumMod val="10000"/>
                  </a:schemeClr>
                </a:solidFill>
                <a:effectLst>
                  <a:outerShdw blurRad="38100" dist="38100" dir="2700000" algn="tl">
                    <a:srgbClr val="000000">
                      <a:alpha val="43137"/>
                    </a:srgbClr>
                  </a:outerShdw>
                </a:effectLst>
              </a:rPr>
              <a:t>For Book’s Operations</a:t>
            </a:r>
            <a:r>
              <a:rPr lang="en-US" sz="2000" dirty="0">
                <a:solidFill>
                  <a:schemeClr val="bg2">
                    <a:lumMod val="10000"/>
                  </a:schemeClr>
                </a:solidFill>
              </a:rPr>
              <a:t>: </a:t>
            </a:r>
          </a:p>
          <a:p>
            <a:pPr marL="800100" lvl="2" indent="0">
              <a:buNone/>
            </a:pPr>
            <a:r>
              <a:rPr lang="en-US" sz="1800" dirty="0" smtClean="0">
                <a:solidFill>
                  <a:schemeClr val="accent1"/>
                </a:solidFill>
              </a:rPr>
              <a:t>4.   </a:t>
            </a:r>
            <a:r>
              <a:rPr lang="en-US" sz="1800" b="1" dirty="0" err="1" smtClean="0"/>
              <a:t>borrow_book</a:t>
            </a:r>
            <a:r>
              <a:rPr lang="en-US" sz="1800" dirty="0" smtClean="0">
                <a:solidFill>
                  <a:schemeClr val="bg2">
                    <a:lumMod val="10000"/>
                  </a:schemeClr>
                </a:solidFill>
              </a:rPr>
              <a:t>(): used to control the borrow operation of a specific book by a specific </a:t>
            </a:r>
            <a:r>
              <a:rPr lang="en-US" sz="1800" dirty="0">
                <a:solidFill>
                  <a:schemeClr val="bg2">
                    <a:lumMod val="10000"/>
                  </a:schemeClr>
                </a:solidFill>
              </a:rPr>
              <a:t> </a:t>
            </a:r>
            <a:r>
              <a:rPr lang="en-US" sz="1800" dirty="0" smtClean="0">
                <a:solidFill>
                  <a:schemeClr val="bg2">
                    <a:lumMod val="10000"/>
                  </a:schemeClr>
                </a:solidFill>
              </a:rPr>
              <a:t> 	    member and record the borrow operation in borrow transaction </a:t>
            </a:r>
            <a:r>
              <a:rPr lang="en-US" sz="1800" dirty="0">
                <a:solidFill>
                  <a:schemeClr val="bg2">
                    <a:lumMod val="10000"/>
                  </a:schemeClr>
                </a:solidFill>
              </a:rPr>
              <a:t>dictionary. </a:t>
            </a:r>
            <a:r>
              <a:rPr lang="en-US" sz="1800" dirty="0" smtClean="0">
                <a:solidFill>
                  <a:schemeClr val="bg2">
                    <a:lumMod val="10000"/>
                  </a:schemeClr>
                </a:solidFill>
              </a:rPr>
              <a:t>			</a:t>
            </a:r>
          </a:p>
          <a:p>
            <a:pPr marL="800100" lvl="2" indent="0">
              <a:buNone/>
            </a:pPr>
            <a:r>
              <a:rPr lang="en-US" sz="1800" dirty="0" smtClean="0">
                <a:solidFill>
                  <a:schemeClr val="bg2">
                    <a:lumMod val="10000"/>
                  </a:schemeClr>
                </a:solidFill>
              </a:rPr>
              <a:t> </a:t>
            </a:r>
            <a:r>
              <a:rPr lang="en-US" sz="1800" dirty="0">
                <a:solidFill>
                  <a:schemeClr val="bg2">
                    <a:lumMod val="10000"/>
                  </a:schemeClr>
                </a:solidFill>
              </a:rPr>
              <a:t>	     Function Steps:</a:t>
            </a:r>
          </a:p>
          <a:p>
            <a:pPr marL="1543050" lvl="3" indent="-285750">
              <a:buFont typeface="Wingdings" panose="05000000000000000000" pitchFamily="2" charset="2"/>
              <a:buChar char="ü"/>
            </a:pPr>
            <a:r>
              <a:rPr lang="en-US" sz="1600" dirty="0" smtClean="0">
                <a:solidFill>
                  <a:schemeClr val="bg2">
                    <a:lumMod val="10000"/>
                  </a:schemeClr>
                </a:solidFill>
              </a:rPr>
              <a:t>Takes </a:t>
            </a:r>
            <a:r>
              <a:rPr lang="en-US" sz="1600" dirty="0">
                <a:solidFill>
                  <a:schemeClr val="bg2">
                    <a:lumMod val="10000"/>
                  </a:schemeClr>
                </a:solidFill>
              </a:rPr>
              <a:t>book number and book genre as </a:t>
            </a:r>
            <a:r>
              <a:rPr lang="en-US" sz="1600" dirty="0" smtClean="0">
                <a:solidFill>
                  <a:schemeClr val="bg2">
                    <a:lumMod val="10000"/>
                  </a:schemeClr>
                </a:solidFill>
              </a:rPr>
              <a:t>parameters to generate book ID and member number and member name to generate member ID and return date(“YYYY-MM-DD”)</a:t>
            </a:r>
          </a:p>
          <a:p>
            <a:pPr marL="1543050" lvl="3" indent="-285750">
              <a:buFont typeface="Wingdings" panose="05000000000000000000" pitchFamily="2" charset="2"/>
              <a:buChar char="ü"/>
            </a:pPr>
            <a:r>
              <a:rPr lang="en-US" sz="1600" dirty="0" smtClean="0">
                <a:solidFill>
                  <a:schemeClr val="bg2">
                    <a:lumMod val="10000"/>
                  </a:schemeClr>
                </a:solidFill>
              </a:rPr>
              <a:t>Check if the book ID and Member ID are exist in book catalog and members dictionaries and check on the availability of book </a:t>
            </a:r>
          </a:p>
          <a:p>
            <a:pPr marL="1543050" lvl="3" indent="-285750">
              <a:buFont typeface="Wingdings" panose="05000000000000000000" pitchFamily="2" charset="2"/>
              <a:buChar char="ü"/>
            </a:pPr>
            <a:r>
              <a:rPr lang="en-US" sz="1600" dirty="0" smtClean="0">
                <a:solidFill>
                  <a:schemeClr val="bg2">
                    <a:lumMod val="10000"/>
                  </a:schemeClr>
                </a:solidFill>
              </a:rPr>
              <a:t>Then subtract one from book availability and add book to the list of borrowed books belong to the member who want to borrow book</a:t>
            </a:r>
          </a:p>
          <a:p>
            <a:pPr marL="1543050" lvl="3" indent="-285750">
              <a:buFont typeface="Wingdings" panose="05000000000000000000" pitchFamily="2" charset="2"/>
              <a:buChar char="ü"/>
            </a:pPr>
            <a:r>
              <a:rPr lang="en-US" sz="1600" dirty="0" smtClean="0">
                <a:solidFill>
                  <a:schemeClr val="bg2">
                    <a:lumMod val="10000"/>
                  </a:schemeClr>
                </a:solidFill>
              </a:rPr>
              <a:t>Generate the borrow transaction ID (</a:t>
            </a:r>
            <a:r>
              <a:rPr lang="en-US" sz="1600" dirty="0" err="1" smtClean="0">
                <a:solidFill>
                  <a:schemeClr val="bg2">
                    <a:lumMod val="10000"/>
                  </a:schemeClr>
                </a:solidFill>
              </a:rPr>
              <a:t>BookID_MemberID</a:t>
            </a:r>
            <a:r>
              <a:rPr lang="en-US" sz="1600" dirty="0" smtClean="0">
                <a:solidFill>
                  <a:schemeClr val="bg2">
                    <a:lumMod val="10000"/>
                  </a:schemeClr>
                </a:solidFill>
              </a:rPr>
              <a:t>) and care about repeated borrow transaction(same member want to borrow same book again).</a:t>
            </a:r>
          </a:p>
          <a:p>
            <a:pPr marL="1543050" lvl="3" indent="-285750">
              <a:buFont typeface="Wingdings" panose="05000000000000000000" pitchFamily="2" charset="2"/>
              <a:buChar char="ü"/>
            </a:pPr>
            <a:r>
              <a:rPr lang="en-US" sz="1600" dirty="0" smtClean="0">
                <a:solidFill>
                  <a:schemeClr val="bg2">
                    <a:lumMod val="10000"/>
                  </a:schemeClr>
                </a:solidFill>
              </a:rPr>
              <a:t>Check on the return date assigned to the function, if the return date is date before today date , it is not allowed so print warming message and ask user to enter another return date.</a:t>
            </a:r>
          </a:p>
          <a:p>
            <a:pPr marL="1543050" lvl="3" indent="-285750">
              <a:buFont typeface="Wingdings" panose="05000000000000000000" pitchFamily="2" charset="2"/>
              <a:buChar char="ü"/>
            </a:pPr>
            <a:r>
              <a:rPr lang="en-US" sz="1600" dirty="0" smtClean="0">
                <a:solidFill>
                  <a:schemeClr val="bg2">
                    <a:lumMod val="10000"/>
                  </a:schemeClr>
                </a:solidFill>
              </a:rPr>
              <a:t>Store all information about borrow transaction in borrow transaction dictionary (book ID , Book name , member ID , member name , return date , borrow date , repeated borrow transaction). </a:t>
            </a:r>
          </a:p>
          <a:p>
            <a:pPr marL="1543050" lvl="3" indent="-285750">
              <a:buFont typeface="Wingdings" panose="05000000000000000000" pitchFamily="2" charset="2"/>
              <a:buChar char="v"/>
            </a:pPr>
            <a:r>
              <a:rPr lang="en-US" sz="1600" dirty="0" smtClean="0">
                <a:solidFill>
                  <a:schemeClr val="bg2">
                    <a:lumMod val="10000"/>
                  </a:schemeClr>
                </a:solidFill>
              </a:rPr>
              <a:t>Additional feature: print warming message if late fees of the member bigger than 100$ </a:t>
            </a:r>
          </a:p>
        </p:txBody>
      </p:sp>
    </p:spTree>
    <p:extLst>
      <p:ext uri="{BB962C8B-B14F-4D97-AF65-F5344CB8AC3E}">
        <p14:creationId xmlns:p14="http://schemas.microsoft.com/office/powerpoint/2010/main" val="33647917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3080" y="98854"/>
            <a:ext cx="10223157" cy="6623221"/>
          </a:xfrm>
        </p:spPr>
        <p:txBody>
          <a:bodyPr/>
          <a:lstStyle/>
          <a:p>
            <a:pPr marL="0" indent="0">
              <a:buNone/>
            </a:pPr>
            <a:r>
              <a:rPr lang="en-US" sz="2800" dirty="0">
                <a:solidFill>
                  <a:schemeClr val="accent1"/>
                </a:solidFill>
              </a:rPr>
              <a:t>2. 	</a:t>
            </a:r>
            <a:r>
              <a:rPr lang="en-US" sz="2800" dirty="0">
                <a:solidFill>
                  <a:schemeClr val="bg2">
                    <a:lumMod val="10000"/>
                  </a:schemeClr>
                </a:solidFill>
              </a:rPr>
              <a:t> </a:t>
            </a:r>
            <a:r>
              <a:rPr lang="en-US" sz="2800" dirty="0">
                <a:solidFill>
                  <a:schemeClr val="tx1">
                    <a:lumMod val="95000"/>
                    <a:lumOff val="5000"/>
                  </a:schemeClr>
                </a:solidFill>
                <a:effectLst>
                  <a:outerShdw blurRad="38100" dist="38100" dir="2700000" algn="tl">
                    <a:srgbClr val="000000">
                      <a:alpha val="43137"/>
                    </a:srgbClr>
                  </a:outerShdw>
                </a:effectLst>
              </a:rPr>
              <a:t>Implementation of Functions:</a:t>
            </a:r>
          </a:p>
          <a:p>
            <a:pPr marL="857250" lvl="1" indent="-457200">
              <a:buFont typeface="+mj-lt"/>
              <a:buAutoNum type="arabicPeriod"/>
            </a:pPr>
            <a:r>
              <a:rPr lang="en-US" sz="2000" b="1" i="1" dirty="0">
                <a:solidFill>
                  <a:schemeClr val="bg2">
                    <a:lumMod val="10000"/>
                  </a:schemeClr>
                </a:solidFill>
                <a:effectLst>
                  <a:outerShdw blurRad="38100" dist="38100" dir="2700000" algn="tl">
                    <a:srgbClr val="000000">
                      <a:alpha val="43137"/>
                    </a:srgbClr>
                  </a:outerShdw>
                </a:effectLst>
              </a:rPr>
              <a:t>For Book’s Operations</a:t>
            </a:r>
            <a:r>
              <a:rPr lang="en-US" sz="2000" dirty="0">
                <a:solidFill>
                  <a:schemeClr val="bg2">
                    <a:lumMod val="10000"/>
                  </a:schemeClr>
                </a:solidFill>
              </a:rPr>
              <a:t>: </a:t>
            </a:r>
          </a:p>
          <a:p>
            <a:pPr marL="800100" lvl="2" indent="0">
              <a:buNone/>
            </a:pPr>
            <a:r>
              <a:rPr lang="en-US" sz="1800" dirty="0">
                <a:solidFill>
                  <a:schemeClr val="accent1"/>
                </a:solidFill>
              </a:rPr>
              <a:t>5</a:t>
            </a:r>
            <a:r>
              <a:rPr lang="en-US" sz="1800" dirty="0" smtClean="0">
                <a:solidFill>
                  <a:schemeClr val="accent1"/>
                </a:solidFill>
              </a:rPr>
              <a:t>.   </a:t>
            </a:r>
            <a:r>
              <a:rPr lang="en-US" sz="1800" b="1" dirty="0" err="1" smtClean="0"/>
              <a:t>return_book</a:t>
            </a:r>
            <a:r>
              <a:rPr lang="en-US" sz="1800" dirty="0" smtClean="0">
                <a:solidFill>
                  <a:schemeClr val="bg2">
                    <a:lumMod val="10000"/>
                  </a:schemeClr>
                </a:solidFill>
              </a:rPr>
              <a:t>(): </a:t>
            </a:r>
            <a:r>
              <a:rPr lang="en-US" sz="1800" dirty="0">
                <a:solidFill>
                  <a:schemeClr val="bg2">
                    <a:lumMod val="10000"/>
                  </a:schemeClr>
                </a:solidFill>
              </a:rPr>
              <a:t>used to control the </a:t>
            </a:r>
            <a:r>
              <a:rPr lang="en-US" sz="1800" dirty="0" smtClean="0">
                <a:solidFill>
                  <a:schemeClr val="bg2">
                    <a:lumMod val="10000"/>
                  </a:schemeClr>
                </a:solidFill>
              </a:rPr>
              <a:t>return </a:t>
            </a:r>
            <a:r>
              <a:rPr lang="en-US" sz="1800" dirty="0">
                <a:solidFill>
                  <a:schemeClr val="bg2">
                    <a:lumMod val="10000"/>
                  </a:schemeClr>
                </a:solidFill>
              </a:rPr>
              <a:t>operation of a specific book by a 			    specific member and record the </a:t>
            </a:r>
            <a:r>
              <a:rPr lang="en-US" sz="1800" dirty="0" smtClean="0">
                <a:solidFill>
                  <a:schemeClr val="bg2">
                    <a:lumMod val="10000"/>
                  </a:schemeClr>
                </a:solidFill>
              </a:rPr>
              <a:t>return </a:t>
            </a:r>
            <a:r>
              <a:rPr lang="en-US" sz="1800" dirty="0">
                <a:solidFill>
                  <a:schemeClr val="bg2">
                    <a:lumMod val="10000"/>
                  </a:schemeClr>
                </a:solidFill>
              </a:rPr>
              <a:t>operation in </a:t>
            </a:r>
            <a:r>
              <a:rPr lang="en-US" sz="1800" dirty="0" smtClean="0">
                <a:solidFill>
                  <a:schemeClr val="bg2">
                    <a:lumMod val="10000"/>
                  </a:schemeClr>
                </a:solidFill>
              </a:rPr>
              <a:t>return </a:t>
            </a:r>
            <a:r>
              <a:rPr lang="en-US" sz="1800" dirty="0">
                <a:solidFill>
                  <a:schemeClr val="bg2">
                    <a:lumMod val="10000"/>
                  </a:schemeClr>
                </a:solidFill>
              </a:rPr>
              <a:t>transaction dictionary.</a:t>
            </a:r>
          </a:p>
          <a:p>
            <a:pPr marL="800100" lvl="2" indent="0">
              <a:buNone/>
            </a:pPr>
            <a:r>
              <a:rPr lang="en-US" sz="1800" dirty="0">
                <a:solidFill>
                  <a:schemeClr val="bg2">
                    <a:lumMod val="10000"/>
                  </a:schemeClr>
                </a:solidFill>
              </a:rPr>
              <a:t> 	     Function Steps:</a:t>
            </a:r>
          </a:p>
          <a:p>
            <a:pPr marL="1543050" lvl="3" indent="-285750">
              <a:buFont typeface="Wingdings" panose="05000000000000000000" pitchFamily="2" charset="2"/>
              <a:buChar char="ü"/>
            </a:pPr>
            <a:r>
              <a:rPr lang="en-US" sz="1600" dirty="0">
                <a:solidFill>
                  <a:schemeClr val="bg2">
                    <a:lumMod val="10000"/>
                  </a:schemeClr>
                </a:solidFill>
              </a:rPr>
              <a:t>Takes book number and book genre as parameters to generate book ID and member number and member name to generate member </a:t>
            </a:r>
            <a:r>
              <a:rPr lang="en-US" sz="1600" dirty="0" smtClean="0">
                <a:solidFill>
                  <a:schemeClr val="bg2">
                    <a:lumMod val="10000"/>
                  </a:schemeClr>
                </a:solidFill>
              </a:rPr>
              <a:t>ID. </a:t>
            </a:r>
          </a:p>
          <a:p>
            <a:pPr marL="1543050" lvl="3" indent="-285750">
              <a:buFont typeface="Wingdings" panose="05000000000000000000" pitchFamily="2" charset="2"/>
              <a:buChar char="ü"/>
            </a:pPr>
            <a:r>
              <a:rPr lang="en-US" sz="1600" dirty="0">
                <a:solidFill>
                  <a:schemeClr val="bg2">
                    <a:lumMod val="10000"/>
                  </a:schemeClr>
                </a:solidFill>
              </a:rPr>
              <a:t>Generate the </a:t>
            </a:r>
            <a:r>
              <a:rPr lang="en-US" sz="1600" dirty="0" smtClean="0">
                <a:solidFill>
                  <a:schemeClr val="bg2">
                    <a:lumMod val="10000"/>
                  </a:schemeClr>
                </a:solidFill>
              </a:rPr>
              <a:t>Return </a:t>
            </a:r>
            <a:r>
              <a:rPr lang="en-US" sz="1600" dirty="0">
                <a:solidFill>
                  <a:schemeClr val="bg2">
                    <a:lumMod val="10000"/>
                  </a:schemeClr>
                </a:solidFill>
              </a:rPr>
              <a:t>transaction ID (</a:t>
            </a:r>
            <a:r>
              <a:rPr lang="en-US" sz="1600" dirty="0" err="1">
                <a:solidFill>
                  <a:schemeClr val="bg2">
                    <a:lumMod val="10000"/>
                  </a:schemeClr>
                </a:solidFill>
              </a:rPr>
              <a:t>BookID_MemberID</a:t>
            </a:r>
            <a:r>
              <a:rPr lang="en-US" sz="1600" dirty="0" smtClean="0">
                <a:solidFill>
                  <a:schemeClr val="bg2">
                    <a:lumMod val="10000"/>
                  </a:schemeClr>
                </a:solidFill>
              </a:rPr>
              <a:t>).</a:t>
            </a:r>
          </a:p>
          <a:p>
            <a:pPr marL="1543050" lvl="3" indent="-285750">
              <a:buFont typeface="Wingdings" panose="05000000000000000000" pitchFamily="2" charset="2"/>
              <a:buChar char="ü"/>
            </a:pPr>
            <a:r>
              <a:rPr lang="en-US" sz="1600" dirty="0" smtClean="0">
                <a:solidFill>
                  <a:schemeClr val="bg2">
                    <a:lumMod val="10000"/>
                  </a:schemeClr>
                </a:solidFill>
              </a:rPr>
              <a:t>Check </a:t>
            </a:r>
            <a:r>
              <a:rPr lang="en-US" sz="1600" dirty="0">
                <a:solidFill>
                  <a:schemeClr val="bg2">
                    <a:lumMod val="10000"/>
                  </a:schemeClr>
                </a:solidFill>
              </a:rPr>
              <a:t>if the book ID and Member ID are exist in book catalog and members dictionaries and check </a:t>
            </a:r>
            <a:r>
              <a:rPr lang="en-US" sz="1600" dirty="0" smtClean="0">
                <a:solidFill>
                  <a:schemeClr val="bg2">
                    <a:lumMod val="10000"/>
                  </a:schemeClr>
                </a:solidFill>
              </a:rPr>
              <a:t>if the book are borrowed before by check the existence of </a:t>
            </a:r>
            <a:r>
              <a:rPr lang="en-US" sz="1600" dirty="0">
                <a:solidFill>
                  <a:schemeClr val="bg2">
                    <a:lumMod val="10000"/>
                  </a:schemeClr>
                </a:solidFill>
              </a:rPr>
              <a:t>transaction ID </a:t>
            </a:r>
            <a:r>
              <a:rPr lang="en-US" sz="1600" dirty="0" smtClean="0">
                <a:solidFill>
                  <a:schemeClr val="bg2">
                    <a:lumMod val="10000"/>
                  </a:schemeClr>
                </a:solidFill>
              </a:rPr>
              <a:t>in borrow transaction dictionary, if Not , check again on repeated borrow transaction, if Yes continue the return process , if Not that mean that the book hasn’t been borrowed.</a:t>
            </a:r>
            <a:endParaRPr lang="en-US" sz="1600" dirty="0">
              <a:solidFill>
                <a:schemeClr val="bg2">
                  <a:lumMod val="10000"/>
                </a:schemeClr>
              </a:solidFill>
            </a:endParaRPr>
          </a:p>
          <a:p>
            <a:pPr marL="1543050" lvl="3" indent="-285750">
              <a:buFont typeface="Wingdings" panose="05000000000000000000" pitchFamily="2" charset="2"/>
              <a:buChar char="ü"/>
            </a:pPr>
            <a:r>
              <a:rPr lang="en-US" sz="1600" dirty="0" smtClean="0">
                <a:solidFill>
                  <a:schemeClr val="bg2">
                    <a:lumMod val="10000"/>
                  </a:schemeClr>
                </a:solidFill>
              </a:rPr>
              <a:t>remove </a:t>
            </a:r>
            <a:r>
              <a:rPr lang="en-US" sz="1600" dirty="0">
                <a:solidFill>
                  <a:schemeClr val="bg2">
                    <a:lumMod val="10000"/>
                  </a:schemeClr>
                </a:solidFill>
              </a:rPr>
              <a:t>book </a:t>
            </a:r>
            <a:r>
              <a:rPr lang="en-US" sz="1600" dirty="0" smtClean="0">
                <a:solidFill>
                  <a:schemeClr val="bg2">
                    <a:lumMod val="10000"/>
                  </a:schemeClr>
                </a:solidFill>
              </a:rPr>
              <a:t>from </a:t>
            </a:r>
            <a:r>
              <a:rPr lang="en-US" sz="1600" dirty="0">
                <a:solidFill>
                  <a:schemeClr val="bg2">
                    <a:lumMod val="10000"/>
                  </a:schemeClr>
                </a:solidFill>
              </a:rPr>
              <a:t>the list of borrowed books belong to the member who want to </a:t>
            </a:r>
            <a:r>
              <a:rPr lang="en-US" sz="1600" dirty="0" smtClean="0">
                <a:solidFill>
                  <a:schemeClr val="bg2">
                    <a:lumMod val="10000"/>
                  </a:schemeClr>
                </a:solidFill>
              </a:rPr>
              <a:t>return book and check on the today date and compare with the return date stored in </a:t>
            </a:r>
            <a:r>
              <a:rPr lang="en-US" sz="1600" dirty="0">
                <a:solidFill>
                  <a:schemeClr val="bg2">
                    <a:lumMod val="10000"/>
                  </a:schemeClr>
                </a:solidFill>
              </a:rPr>
              <a:t>borrow transaction </a:t>
            </a:r>
            <a:r>
              <a:rPr lang="en-US" sz="1600" dirty="0" smtClean="0">
                <a:solidFill>
                  <a:schemeClr val="bg2">
                    <a:lumMod val="10000"/>
                  </a:schemeClr>
                </a:solidFill>
              </a:rPr>
              <a:t>dictionary</a:t>
            </a:r>
            <a:r>
              <a:rPr lang="en-US" sz="1600" dirty="0">
                <a:solidFill>
                  <a:schemeClr val="bg2">
                    <a:lumMod val="10000"/>
                  </a:schemeClr>
                </a:solidFill>
              </a:rPr>
              <a:t> </a:t>
            </a:r>
            <a:r>
              <a:rPr lang="en-US" sz="1600" dirty="0" smtClean="0">
                <a:solidFill>
                  <a:schemeClr val="bg2">
                    <a:lumMod val="10000"/>
                  </a:schemeClr>
                </a:solidFill>
              </a:rPr>
              <a:t>to calculate late fees if exist(assume one day with one </a:t>
            </a:r>
            <a:r>
              <a:rPr lang="en-US" sz="1600" dirty="0" err="1" smtClean="0">
                <a:solidFill>
                  <a:schemeClr val="bg2">
                    <a:lumMod val="10000"/>
                  </a:schemeClr>
                </a:solidFill>
              </a:rPr>
              <a:t>dollor</a:t>
            </a:r>
            <a:r>
              <a:rPr lang="en-US" sz="1600" dirty="0" smtClean="0">
                <a:solidFill>
                  <a:schemeClr val="bg2">
                    <a:lumMod val="10000"/>
                  </a:schemeClr>
                </a:solidFill>
              </a:rPr>
              <a:t>).</a:t>
            </a:r>
          </a:p>
          <a:p>
            <a:pPr marL="1543050" lvl="3" indent="-285750">
              <a:buFont typeface="Wingdings" panose="05000000000000000000" pitchFamily="2" charset="2"/>
              <a:buChar char="ü"/>
            </a:pPr>
            <a:r>
              <a:rPr lang="en-US" sz="1600" dirty="0" smtClean="0">
                <a:solidFill>
                  <a:schemeClr val="bg2">
                    <a:lumMod val="10000"/>
                  </a:schemeClr>
                </a:solidFill>
              </a:rPr>
              <a:t>Store </a:t>
            </a:r>
            <a:r>
              <a:rPr lang="en-US" sz="1600" dirty="0">
                <a:solidFill>
                  <a:schemeClr val="bg2">
                    <a:lumMod val="10000"/>
                  </a:schemeClr>
                </a:solidFill>
              </a:rPr>
              <a:t>all information about borrow transaction in borrow transaction dictionary (book ID , Book name , member ID , member name , return date , borrow date , repeated borrow transaction</a:t>
            </a:r>
            <a:r>
              <a:rPr lang="en-US" sz="1600" dirty="0" smtClean="0">
                <a:solidFill>
                  <a:schemeClr val="bg2">
                    <a:lumMod val="10000"/>
                  </a:schemeClr>
                </a:solidFill>
              </a:rPr>
              <a:t>).</a:t>
            </a:r>
          </a:p>
        </p:txBody>
      </p:sp>
    </p:spTree>
    <p:extLst>
      <p:ext uri="{BB962C8B-B14F-4D97-AF65-F5344CB8AC3E}">
        <p14:creationId xmlns:p14="http://schemas.microsoft.com/office/powerpoint/2010/main" val="31437809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8940" y="82379"/>
            <a:ext cx="10206681" cy="6483178"/>
          </a:xfrm>
        </p:spPr>
        <p:txBody>
          <a:bodyPr/>
          <a:lstStyle/>
          <a:p>
            <a:pPr marL="0" indent="0">
              <a:buNone/>
            </a:pPr>
            <a:r>
              <a:rPr lang="en-US" sz="2800" dirty="0">
                <a:solidFill>
                  <a:schemeClr val="accent1"/>
                </a:solidFill>
              </a:rPr>
              <a:t>2. 	</a:t>
            </a:r>
            <a:r>
              <a:rPr lang="en-US" sz="2800" dirty="0">
                <a:solidFill>
                  <a:schemeClr val="bg2">
                    <a:lumMod val="10000"/>
                  </a:schemeClr>
                </a:solidFill>
              </a:rPr>
              <a:t> </a:t>
            </a:r>
            <a:r>
              <a:rPr lang="en-US" sz="2800" dirty="0">
                <a:solidFill>
                  <a:schemeClr val="tx1">
                    <a:lumMod val="95000"/>
                    <a:lumOff val="5000"/>
                  </a:schemeClr>
                </a:solidFill>
                <a:effectLst>
                  <a:outerShdw blurRad="38100" dist="38100" dir="2700000" algn="tl">
                    <a:srgbClr val="000000">
                      <a:alpha val="43137"/>
                    </a:srgbClr>
                  </a:outerShdw>
                </a:effectLst>
              </a:rPr>
              <a:t>Implementation of Functions:</a:t>
            </a:r>
          </a:p>
          <a:p>
            <a:pPr marL="857250" lvl="1" indent="-457200">
              <a:buFont typeface="+mj-lt"/>
              <a:buAutoNum type="arabicPeriod"/>
            </a:pPr>
            <a:r>
              <a:rPr lang="en-US" sz="2000" b="1" i="1" dirty="0">
                <a:solidFill>
                  <a:schemeClr val="bg2">
                    <a:lumMod val="10000"/>
                  </a:schemeClr>
                </a:solidFill>
                <a:effectLst>
                  <a:outerShdw blurRad="38100" dist="38100" dir="2700000" algn="tl">
                    <a:srgbClr val="000000">
                      <a:alpha val="43137"/>
                    </a:srgbClr>
                  </a:outerShdw>
                </a:effectLst>
              </a:rPr>
              <a:t>For Book’s Operations</a:t>
            </a:r>
            <a:r>
              <a:rPr lang="en-US" sz="2000" dirty="0">
                <a:solidFill>
                  <a:schemeClr val="bg2">
                    <a:lumMod val="10000"/>
                  </a:schemeClr>
                </a:solidFill>
              </a:rPr>
              <a:t>: </a:t>
            </a:r>
          </a:p>
          <a:p>
            <a:pPr lvl="2" indent="-342900">
              <a:buAutoNum type="arabicPeriod" startAt="6"/>
            </a:pPr>
            <a:r>
              <a:rPr lang="en-US" sz="1800" b="1" dirty="0" err="1" smtClean="0"/>
              <a:t>Print_Books_and_their_IDs</a:t>
            </a:r>
            <a:r>
              <a:rPr lang="en-US" sz="1800" dirty="0" smtClean="0">
                <a:solidFill>
                  <a:schemeClr val="bg2">
                    <a:lumMod val="10000"/>
                  </a:schemeClr>
                </a:solidFill>
              </a:rPr>
              <a:t>(): Display all books and their IDs and their Genres </a:t>
            </a:r>
          </a:p>
          <a:p>
            <a:pPr marL="800100" lvl="2" indent="0">
              <a:buNone/>
            </a:pPr>
            <a:r>
              <a:rPr lang="en-US" sz="1600" dirty="0">
                <a:solidFill>
                  <a:schemeClr val="accent1"/>
                </a:solidFill>
              </a:rPr>
              <a:t>7</a:t>
            </a:r>
            <a:r>
              <a:rPr lang="en-US" sz="1600" dirty="0" smtClean="0">
                <a:solidFill>
                  <a:schemeClr val="accent1"/>
                </a:solidFill>
              </a:rPr>
              <a:t>.   </a:t>
            </a:r>
            <a:r>
              <a:rPr lang="en-US" sz="1600" b="1" dirty="0" err="1" smtClean="0"/>
              <a:t>Search_for_book</a:t>
            </a:r>
            <a:r>
              <a:rPr lang="en-US" sz="1600" dirty="0" smtClean="0">
                <a:solidFill>
                  <a:schemeClr val="bg2">
                    <a:lumMod val="10000"/>
                  </a:schemeClr>
                </a:solidFill>
              </a:rPr>
              <a:t>() : </a:t>
            </a:r>
            <a:r>
              <a:rPr lang="en-US" sz="1600" dirty="0" smtClean="0"/>
              <a:t>used to search about a specific book by its name and its genre.</a:t>
            </a:r>
          </a:p>
          <a:p>
            <a:pPr marL="1543050" lvl="3" indent="-285750"/>
            <a:r>
              <a:rPr lang="en-US" sz="1600" dirty="0" smtClean="0">
                <a:solidFill>
                  <a:schemeClr val="bg2">
                    <a:lumMod val="10000"/>
                  </a:schemeClr>
                </a:solidFill>
              </a:rPr>
              <a:t>Takes the book name and book genre as a parameters .</a:t>
            </a:r>
          </a:p>
          <a:p>
            <a:pPr marL="1543050" lvl="3" indent="-285750"/>
            <a:r>
              <a:rPr lang="en-US" sz="1600" dirty="0" smtClean="0">
                <a:solidFill>
                  <a:schemeClr val="bg2">
                    <a:lumMod val="10000"/>
                  </a:schemeClr>
                </a:solidFill>
              </a:rPr>
              <a:t>From book genre we can know first two character of book ID, so we loop on all keys start with the same genre then check on the keys which has the same book name </a:t>
            </a:r>
          </a:p>
          <a:p>
            <a:pPr marL="1543050" lvl="3" indent="-285750"/>
            <a:r>
              <a:rPr lang="en-US" sz="1600" dirty="0" smtClean="0">
                <a:solidFill>
                  <a:schemeClr val="bg2">
                    <a:lumMod val="10000"/>
                  </a:schemeClr>
                </a:solidFill>
              </a:rPr>
              <a:t>From this can print all information about the book (Advantages of the way we use to addressing the books which make search more easier).</a:t>
            </a:r>
          </a:p>
          <a:p>
            <a:pPr marL="1543050" lvl="3" indent="-285750"/>
            <a:endParaRPr lang="en-US" sz="1600" dirty="0">
              <a:solidFill>
                <a:schemeClr val="bg2">
                  <a:lumMod val="10000"/>
                </a:schemeClr>
              </a:solidFill>
            </a:endParaRPr>
          </a:p>
          <a:p>
            <a:pPr marL="1543050" lvl="3" indent="-285750"/>
            <a:endParaRPr lang="en-US" sz="1600" dirty="0" smtClean="0">
              <a:solidFill>
                <a:schemeClr val="bg2">
                  <a:lumMod val="10000"/>
                </a:schemeClr>
              </a:solidFill>
            </a:endParaRPr>
          </a:p>
          <a:p>
            <a:pPr marL="1543050" lvl="3" indent="-285750"/>
            <a:endParaRPr lang="en-US" sz="1600" dirty="0">
              <a:solidFill>
                <a:schemeClr val="bg2">
                  <a:lumMod val="10000"/>
                </a:schemeClr>
              </a:solidFill>
            </a:endParaRPr>
          </a:p>
          <a:p>
            <a:pPr marL="1257300" lvl="3" indent="0">
              <a:buNone/>
            </a:pPr>
            <a:endParaRPr lang="en-US" sz="1600" dirty="0">
              <a:solidFill>
                <a:schemeClr val="bg2">
                  <a:lumMod val="10000"/>
                </a:schemeClr>
              </a:solidFill>
            </a:endParaRPr>
          </a:p>
          <a:p>
            <a:pPr lvl="2" indent="-342900">
              <a:buAutoNum type="arabicPeriod" startAt="8"/>
            </a:pPr>
            <a:r>
              <a:rPr lang="en-US" sz="1800" b="1" dirty="0" err="1" smtClean="0"/>
              <a:t>List_borrowed_books</a:t>
            </a:r>
            <a:r>
              <a:rPr lang="en-US" sz="1800" dirty="0" smtClean="0"/>
              <a:t>(): </a:t>
            </a:r>
            <a:r>
              <a:rPr lang="en-US" sz="1800" dirty="0"/>
              <a:t>Display </a:t>
            </a:r>
            <a:r>
              <a:rPr lang="en-US" sz="1800" dirty="0" smtClean="0"/>
              <a:t>all of </a:t>
            </a:r>
            <a:r>
              <a:rPr lang="en-US" sz="1800" dirty="0"/>
              <a:t>currently borrowed books and their due dates</a:t>
            </a:r>
            <a:r>
              <a:rPr lang="en-US" sz="1800" dirty="0" smtClean="0"/>
              <a:t>.</a:t>
            </a:r>
          </a:p>
          <a:p>
            <a:pPr marL="1543050" lvl="3" indent="-285750">
              <a:buFont typeface="Wingdings" panose="05000000000000000000" pitchFamily="2" charset="2"/>
              <a:buChar char="q"/>
            </a:pPr>
            <a:r>
              <a:rPr lang="en-US" sz="1600" dirty="0" smtClean="0">
                <a:solidFill>
                  <a:schemeClr val="bg2">
                    <a:lumMod val="10000"/>
                  </a:schemeClr>
                </a:solidFill>
              </a:rPr>
              <a:t>Check if the book exist in borrow transaction dictionary and not exist in return transaction dictionary (this mean that book has borrowed and still not returned yet).</a:t>
            </a:r>
          </a:p>
          <a:p>
            <a:pPr marL="1543050" lvl="3" indent="-285750">
              <a:buFont typeface="Wingdings" panose="05000000000000000000" pitchFamily="2" charset="2"/>
              <a:buChar char="q"/>
            </a:pPr>
            <a:r>
              <a:rPr lang="en-US" sz="1600" dirty="0" smtClean="0">
                <a:solidFill>
                  <a:schemeClr val="bg2">
                    <a:lumMod val="10000"/>
                  </a:schemeClr>
                </a:solidFill>
              </a:rPr>
              <a:t>Check if the </a:t>
            </a:r>
            <a:r>
              <a:rPr lang="en-US" sz="1600" dirty="0">
                <a:solidFill>
                  <a:schemeClr val="bg2">
                    <a:lumMod val="10000"/>
                  </a:schemeClr>
                </a:solidFill>
              </a:rPr>
              <a:t>return transaction </a:t>
            </a:r>
            <a:r>
              <a:rPr lang="en-US" sz="1600" dirty="0" smtClean="0">
                <a:solidFill>
                  <a:schemeClr val="bg2">
                    <a:lumMod val="10000"/>
                  </a:schemeClr>
                </a:solidFill>
              </a:rPr>
              <a:t>dictionary empty, print all borrowed books. </a:t>
            </a:r>
            <a:r>
              <a:rPr lang="en-US" sz="1600" dirty="0">
                <a:solidFill>
                  <a:schemeClr val="bg2">
                    <a:lumMod val="10000"/>
                  </a:schemeClr>
                </a:solidFill>
              </a:rPr>
              <a:t>	 </a:t>
            </a:r>
            <a:r>
              <a:rPr lang="en-US" sz="1600" dirty="0" smtClean="0">
                <a:solidFill>
                  <a:schemeClr val="bg2">
                    <a:lumMod val="10000"/>
                  </a:schemeClr>
                </a:solidFill>
              </a:rPr>
              <a:t>  	</a:t>
            </a:r>
            <a:endParaRPr lang="en-US" sz="1600" dirty="0">
              <a:solidFill>
                <a:schemeClr val="bg2">
                  <a:lumMod val="10000"/>
                </a:schemeClr>
              </a:solidFill>
            </a:endParaRPr>
          </a:p>
          <a:p>
            <a:pPr marL="800100" lvl="2" indent="0">
              <a:buNone/>
            </a:pPr>
            <a:endParaRPr lang="en-US" sz="1600" dirty="0">
              <a:solidFill>
                <a:schemeClr val="bg2">
                  <a:lumMod val="1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221" y="3479664"/>
            <a:ext cx="10058400" cy="1289240"/>
          </a:xfrm>
          <a:prstGeom prst="rect">
            <a:avLst/>
          </a:prstGeom>
        </p:spPr>
      </p:pic>
    </p:spTree>
    <p:extLst>
      <p:ext uri="{BB962C8B-B14F-4D97-AF65-F5344CB8AC3E}">
        <p14:creationId xmlns:p14="http://schemas.microsoft.com/office/powerpoint/2010/main" val="4265445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0000"/>
                </a:solidFill>
              </a:rPr>
              <a:t>Notes about me</a:t>
            </a:r>
            <a:endParaRPr lang="en-US" u="sng" dirty="0">
              <a:solidFill>
                <a:srgbClr val="FF0000"/>
              </a:solidFill>
            </a:endParaRPr>
          </a:p>
        </p:txBody>
      </p:sp>
      <p:sp>
        <p:nvSpPr>
          <p:cNvPr id="5" name="Content Placeholder 4"/>
          <p:cNvSpPr>
            <a:spLocks noGrp="1"/>
          </p:cNvSpPr>
          <p:nvPr>
            <p:ph idx="1"/>
          </p:nvPr>
        </p:nvSpPr>
        <p:spPr/>
        <p:txBody>
          <a:bodyPr>
            <a:normAutofit/>
          </a:bodyPr>
          <a:lstStyle/>
          <a:p>
            <a:r>
              <a:rPr lang="en-US" sz="3600" dirty="0"/>
              <a:t>Name : </a:t>
            </a:r>
            <a:r>
              <a:rPr lang="en-US" sz="3600" dirty="0" smtClean="0"/>
              <a:t>Abdelrahman Gamal </a:t>
            </a:r>
            <a:r>
              <a:rPr lang="en-US" sz="3600" dirty="0" err="1" smtClean="0"/>
              <a:t>Soliman</a:t>
            </a:r>
            <a:endParaRPr lang="en-US" sz="3600" dirty="0"/>
          </a:p>
          <a:p>
            <a:endParaRPr lang="en-US" dirty="0"/>
          </a:p>
          <a:p>
            <a:r>
              <a:rPr lang="en-US" dirty="0"/>
              <a:t>❑ </a:t>
            </a:r>
            <a:r>
              <a:rPr lang="en-US" sz="2800" dirty="0"/>
              <a:t>Computer Science And Engineering Engineer </a:t>
            </a:r>
            <a:r>
              <a:rPr lang="en-US" sz="2800" dirty="0" smtClean="0"/>
              <a:t>at</a:t>
            </a:r>
            <a:r>
              <a:rPr lang="ar-EG" sz="2800" dirty="0" smtClean="0"/>
              <a:t> </a:t>
            </a:r>
            <a:r>
              <a:rPr lang="en-US" sz="2800" dirty="0" smtClean="0"/>
              <a:t>Faculty of Electronic Engineering at </a:t>
            </a:r>
            <a:r>
              <a:rPr lang="en-US" sz="2800" dirty="0" err="1"/>
              <a:t>Menofia</a:t>
            </a:r>
            <a:r>
              <a:rPr lang="en-US" sz="2800" dirty="0"/>
              <a:t> </a:t>
            </a:r>
            <a:r>
              <a:rPr lang="en-US" sz="2800" dirty="0" smtClean="0"/>
              <a:t>University</a:t>
            </a:r>
          </a:p>
          <a:p>
            <a:endParaRPr lang="en-US" dirty="0"/>
          </a:p>
          <a:p>
            <a:r>
              <a:rPr lang="en-US" dirty="0"/>
              <a:t>❑ LinkedIn account :</a:t>
            </a:r>
          </a:p>
          <a:p>
            <a:r>
              <a:rPr lang="en-US" dirty="0"/>
              <a:t>www.linkedin.com/in/abdelrahman-gamal-a5b3a1244</a:t>
            </a:r>
          </a:p>
        </p:txBody>
      </p:sp>
    </p:spTree>
    <p:extLst>
      <p:ext uri="{BB962C8B-B14F-4D97-AF65-F5344CB8AC3E}">
        <p14:creationId xmlns:p14="http://schemas.microsoft.com/office/powerpoint/2010/main" val="4231352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7751" y="148281"/>
            <a:ext cx="10247871" cy="6433751"/>
          </a:xfrm>
        </p:spPr>
        <p:txBody>
          <a:bodyPr/>
          <a:lstStyle/>
          <a:p>
            <a:pPr marL="0" indent="0">
              <a:buNone/>
            </a:pPr>
            <a:r>
              <a:rPr lang="en-US" sz="2800" dirty="0">
                <a:solidFill>
                  <a:schemeClr val="accent1"/>
                </a:solidFill>
              </a:rPr>
              <a:t>2. 	</a:t>
            </a:r>
            <a:r>
              <a:rPr lang="en-US" sz="2800" dirty="0">
                <a:solidFill>
                  <a:schemeClr val="bg2">
                    <a:lumMod val="10000"/>
                  </a:schemeClr>
                </a:solidFill>
              </a:rPr>
              <a:t> </a:t>
            </a:r>
            <a:r>
              <a:rPr lang="en-US" sz="2800" dirty="0">
                <a:solidFill>
                  <a:schemeClr val="tx1">
                    <a:lumMod val="95000"/>
                    <a:lumOff val="5000"/>
                  </a:schemeClr>
                </a:solidFill>
                <a:effectLst>
                  <a:outerShdw blurRad="38100" dist="38100" dir="2700000" algn="tl">
                    <a:srgbClr val="000000">
                      <a:alpha val="43137"/>
                    </a:srgbClr>
                  </a:outerShdw>
                </a:effectLst>
              </a:rPr>
              <a:t>Implementation of Functions:</a:t>
            </a:r>
          </a:p>
          <a:p>
            <a:pPr marL="857250" lvl="1" indent="-457200">
              <a:buFont typeface="+mj-lt"/>
              <a:buAutoNum type="arabicPeriod"/>
            </a:pPr>
            <a:r>
              <a:rPr lang="en-US" sz="2000" b="1" i="1" dirty="0">
                <a:solidFill>
                  <a:schemeClr val="bg2">
                    <a:lumMod val="10000"/>
                  </a:schemeClr>
                </a:solidFill>
                <a:effectLst>
                  <a:outerShdw blurRad="38100" dist="38100" dir="2700000" algn="tl">
                    <a:srgbClr val="000000">
                      <a:alpha val="43137"/>
                    </a:srgbClr>
                  </a:outerShdw>
                </a:effectLst>
              </a:rPr>
              <a:t>For Book’s Operations</a:t>
            </a:r>
            <a:r>
              <a:rPr lang="en-US" sz="2000" dirty="0">
                <a:solidFill>
                  <a:schemeClr val="bg2">
                    <a:lumMod val="10000"/>
                  </a:schemeClr>
                </a:solidFill>
              </a:rPr>
              <a:t>: </a:t>
            </a:r>
            <a:endParaRPr lang="en-US" sz="2000" dirty="0" smtClean="0">
              <a:solidFill>
                <a:schemeClr val="bg2">
                  <a:lumMod val="10000"/>
                </a:schemeClr>
              </a:solidFill>
            </a:endParaRPr>
          </a:p>
          <a:p>
            <a:pPr lvl="2" indent="-342900">
              <a:buAutoNum type="arabicPeriod" startAt="9"/>
            </a:pPr>
            <a:r>
              <a:rPr lang="en-US" sz="1800" b="1" dirty="0" err="1" smtClean="0"/>
              <a:t>List_overdue_books</a:t>
            </a:r>
            <a:r>
              <a:rPr lang="en-US" sz="1800" b="1" dirty="0" smtClean="0"/>
              <a:t> </a:t>
            </a:r>
            <a:r>
              <a:rPr lang="en-US" sz="1800" dirty="0" smtClean="0">
                <a:solidFill>
                  <a:schemeClr val="bg2">
                    <a:lumMod val="10000"/>
                  </a:schemeClr>
                </a:solidFill>
              </a:rPr>
              <a:t>(): </a:t>
            </a:r>
            <a:r>
              <a:rPr lang="en-US" sz="1800" dirty="0"/>
              <a:t>Show books that are overdue and need to be returned</a:t>
            </a:r>
            <a:r>
              <a:rPr lang="en-US" sz="1800" dirty="0" smtClean="0"/>
              <a:t>.</a:t>
            </a:r>
          </a:p>
          <a:p>
            <a:pPr marL="1543050" lvl="3" indent="-285750">
              <a:buFont typeface="Wingdings" panose="05000000000000000000" pitchFamily="2" charset="2"/>
              <a:buChar char="q"/>
            </a:pPr>
            <a:r>
              <a:rPr lang="en-US" sz="1600" dirty="0">
                <a:solidFill>
                  <a:schemeClr val="bg2">
                    <a:lumMod val="10000"/>
                  </a:schemeClr>
                </a:solidFill>
              </a:rPr>
              <a:t>Check if the book exist in borrow transaction dictionary and not exist in return transaction dictionary </a:t>
            </a:r>
            <a:r>
              <a:rPr lang="en-US" sz="1600" dirty="0" smtClean="0">
                <a:solidFill>
                  <a:schemeClr val="bg2">
                    <a:lumMod val="10000"/>
                  </a:schemeClr>
                </a:solidFill>
              </a:rPr>
              <a:t>and then check if the return date stored in borrow transaction is late and before today date.</a:t>
            </a:r>
            <a:endParaRPr lang="en-US" sz="1600" dirty="0">
              <a:solidFill>
                <a:schemeClr val="bg2">
                  <a:lumMod val="10000"/>
                </a:schemeClr>
              </a:solidFill>
            </a:endParaRPr>
          </a:p>
          <a:p>
            <a:pPr marL="1543050" lvl="3" indent="-285750">
              <a:buFont typeface="Wingdings" panose="05000000000000000000" pitchFamily="2" charset="2"/>
              <a:buChar char="q"/>
            </a:pPr>
            <a:r>
              <a:rPr lang="en-US" sz="1600" dirty="0">
                <a:solidFill>
                  <a:schemeClr val="bg2">
                    <a:lumMod val="10000"/>
                  </a:schemeClr>
                </a:solidFill>
              </a:rPr>
              <a:t>Check if the return transaction dictionary empty, print all borrowed </a:t>
            </a:r>
            <a:r>
              <a:rPr lang="en-US" sz="1600" dirty="0" smtClean="0">
                <a:solidFill>
                  <a:schemeClr val="bg2">
                    <a:lumMod val="10000"/>
                  </a:schemeClr>
                </a:solidFill>
              </a:rPr>
              <a:t>books that are needed to be returned by comparing between return date and today date. </a:t>
            </a:r>
          </a:p>
          <a:p>
            <a:pPr marL="1257300" lvl="3" indent="0">
              <a:buNone/>
            </a:pPr>
            <a:endParaRPr lang="en-US" sz="1800" dirty="0" smtClean="0">
              <a:solidFill>
                <a:schemeClr val="bg2">
                  <a:lumMod val="10000"/>
                </a:schemeClr>
              </a:solidFill>
            </a:endParaRPr>
          </a:p>
          <a:p>
            <a:pPr marL="800100" lvl="2" indent="0">
              <a:buNone/>
            </a:pPr>
            <a:r>
              <a:rPr lang="en-US" sz="1800" dirty="0" smtClean="0">
                <a:solidFill>
                  <a:schemeClr val="accent1"/>
                </a:solidFill>
              </a:rPr>
              <a:t>10. </a:t>
            </a:r>
            <a:r>
              <a:rPr lang="en-US" sz="1800" b="1" dirty="0" err="1" smtClean="0"/>
              <a:t>most_popular_books</a:t>
            </a:r>
            <a:r>
              <a:rPr lang="en-US" sz="1800" b="1" dirty="0" smtClean="0"/>
              <a:t> </a:t>
            </a:r>
            <a:r>
              <a:rPr lang="en-US" sz="1800" dirty="0" smtClean="0">
                <a:solidFill>
                  <a:schemeClr val="bg2">
                    <a:lumMod val="10000"/>
                  </a:schemeClr>
                </a:solidFill>
              </a:rPr>
              <a:t>():</a:t>
            </a:r>
            <a:r>
              <a:rPr lang="en-US" sz="1800" dirty="0" smtClean="0"/>
              <a:t>Generate </a:t>
            </a:r>
            <a:r>
              <a:rPr lang="en-US" sz="1800" dirty="0"/>
              <a:t>a list of the most frequently borrowed books</a:t>
            </a:r>
            <a:r>
              <a:rPr lang="en-US" sz="1800" dirty="0" smtClean="0"/>
              <a:t>.</a:t>
            </a:r>
          </a:p>
          <a:p>
            <a:pPr marL="1543050" lvl="3" indent="-285750">
              <a:buFont typeface="Wingdings" panose="05000000000000000000" pitchFamily="2" charset="2"/>
              <a:buChar char="v"/>
            </a:pPr>
            <a:r>
              <a:rPr lang="en-US" sz="1600" dirty="0" smtClean="0">
                <a:solidFill>
                  <a:schemeClr val="bg2">
                    <a:lumMod val="10000"/>
                  </a:schemeClr>
                </a:solidFill>
              </a:rPr>
              <a:t>It takes optional parameter that an integer number represent number of top borrowed books</a:t>
            </a:r>
            <a:r>
              <a:rPr lang="en-US" sz="1600" dirty="0">
                <a:solidFill>
                  <a:schemeClr val="bg2">
                    <a:lumMod val="10000"/>
                  </a:schemeClr>
                </a:solidFill>
              </a:rPr>
              <a:t> </a:t>
            </a:r>
            <a:r>
              <a:rPr lang="en-US" sz="1600" dirty="0" smtClean="0">
                <a:solidFill>
                  <a:schemeClr val="bg2">
                    <a:lumMod val="10000"/>
                  </a:schemeClr>
                </a:solidFill>
              </a:rPr>
              <a:t>(For example if you pass number 5 , the function will print the top five books that had been borrowed).</a:t>
            </a:r>
          </a:p>
          <a:p>
            <a:pPr marL="1543050" lvl="3" indent="-285750">
              <a:buFont typeface="Wingdings" panose="05000000000000000000" pitchFamily="2" charset="2"/>
              <a:buChar char="v"/>
            </a:pPr>
            <a:r>
              <a:rPr lang="en-US" sz="1600" dirty="0" smtClean="0">
                <a:solidFill>
                  <a:schemeClr val="bg2">
                    <a:lumMod val="10000"/>
                  </a:schemeClr>
                </a:solidFill>
              </a:rPr>
              <a:t>If you don’t pass any parameters, the function will print all books that had been borrowed and number of times that this books had been borrowed.</a:t>
            </a:r>
          </a:p>
        </p:txBody>
      </p:sp>
    </p:spTree>
    <p:extLst>
      <p:ext uri="{BB962C8B-B14F-4D97-AF65-F5344CB8AC3E}">
        <p14:creationId xmlns:p14="http://schemas.microsoft.com/office/powerpoint/2010/main" val="34618700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703" y="172995"/>
            <a:ext cx="10074875" cy="6499654"/>
          </a:xfrm>
        </p:spPr>
        <p:txBody>
          <a:bodyPr/>
          <a:lstStyle/>
          <a:p>
            <a:pPr marL="0" indent="0">
              <a:buNone/>
            </a:pPr>
            <a:r>
              <a:rPr lang="en-US" sz="2800" dirty="0">
                <a:solidFill>
                  <a:schemeClr val="accent1"/>
                </a:solidFill>
              </a:rPr>
              <a:t>2. 	</a:t>
            </a:r>
            <a:r>
              <a:rPr lang="en-US" sz="2800" dirty="0">
                <a:solidFill>
                  <a:schemeClr val="bg2">
                    <a:lumMod val="10000"/>
                  </a:schemeClr>
                </a:solidFill>
              </a:rPr>
              <a:t> </a:t>
            </a:r>
            <a:r>
              <a:rPr lang="en-US" sz="2800" dirty="0">
                <a:solidFill>
                  <a:schemeClr val="tx1">
                    <a:lumMod val="95000"/>
                    <a:lumOff val="5000"/>
                  </a:schemeClr>
                </a:solidFill>
                <a:effectLst>
                  <a:outerShdw blurRad="38100" dist="38100" dir="2700000" algn="tl">
                    <a:srgbClr val="000000">
                      <a:alpha val="43137"/>
                    </a:srgbClr>
                  </a:outerShdw>
                </a:effectLst>
              </a:rPr>
              <a:t>Implementation of Functions:</a:t>
            </a:r>
          </a:p>
          <a:p>
            <a:pPr marL="857250" lvl="1" indent="-457200">
              <a:buAutoNum type="arabicPeriod" startAt="2"/>
            </a:pPr>
            <a:r>
              <a:rPr lang="en-US" sz="2000" b="1" i="1" dirty="0" smtClean="0">
                <a:solidFill>
                  <a:schemeClr val="bg2">
                    <a:lumMod val="10000"/>
                  </a:schemeClr>
                </a:solidFill>
                <a:effectLst>
                  <a:outerShdw blurRad="38100" dist="38100" dir="2700000" algn="tl">
                    <a:srgbClr val="000000">
                      <a:alpha val="43137"/>
                    </a:srgbClr>
                  </a:outerShdw>
                </a:effectLst>
              </a:rPr>
              <a:t>For Member’s </a:t>
            </a:r>
            <a:r>
              <a:rPr lang="en-US" sz="2000" b="1" i="1" dirty="0">
                <a:solidFill>
                  <a:schemeClr val="bg2">
                    <a:lumMod val="10000"/>
                  </a:schemeClr>
                </a:solidFill>
                <a:effectLst>
                  <a:outerShdw blurRad="38100" dist="38100" dir="2700000" algn="tl">
                    <a:srgbClr val="000000">
                      <a:alpha val="43137"/>
                    </a:srgbClr>
                  </a:outerShdw>
                </a:effectLst>
              </a:rPr>
              <a:t>Operations</a:t>
            </a:r>
            <a:r>
              <a:rPr lang="en-US" sz="2000" dirty="0" smtClean="0">
                <a:solidFill>
                  <a:schemeClr val="bg2">
                    <a:lumMod val="10000"/>
                  </a:schemeClr>
                </a:solidFill>
              </a:rPr>
              <a:t>:</a:t>
            </a:r>
          </a:p>
          <a:p>
            <a:pPr marL="1257300" lvl="2" indent="-457200">
              <a:buFont typeface="+mj-lt"/>
              <a:buAutoNum type="arabicPeriod"/>
            </a:pPr>
            <a:r>
              <a:rPr lang="en-US" sz="1800" b="1" dirty="0" err="1" smtClean="0">
                <a:solidFill>
                  <a:schemeClr val="bg2">
                    <a:lumMod val="10000"/>
                  </a:schemeClr>
                </a:solidFill>
              </a:rPr>
              <a:t>Register_members</a:t>
            </a:r>
            <a:r>
              <a:rPr lang="en-US" sz="1800" dirty="0" smtClean="0">
                <a:solidFill>
                  <a:schemeClr val="bg2">
                    <a:lumMod val="10000"/>
                  </a:schemeClr>
                </a:solidFill>
              </a:rPr>
              <a:t>(): </a:t>
            </a:r>
            <a:r>
              <a:rPr lang="en-US" sz="1800" dirty="0">
                <a:solidFill>
                  <a:schemeClr val="bg2">
                    <a:lumMod val="10000"/>
                  </a:schemeClr>
                </a:solidFill>
              </a:rPr>
              <a:t>Add new </a:t>
            </a:r>
            <a:r>
              <a:rPr lang="en-US" sz="1800" dirty="0" smtClean="0">
                <a:solidFill>
                  <a:schemeClr val="bg2">
                    <a:lumMod val="10000"/>
                  </a:schemeClr>
                </a:solidFill>
              </a:rPr>
              <a:t>member </a:t>
            </a:r>
            <a:r>
              <a:rPr lang="en-US" sz="1800" dirty="0">
                <a:solidFill>
                  <a:schemeClr val="bg2">
                    <a:lumMod val="10000"/>
                  </a:schemeClr>
                </a:solidFill>
              </a:rPr>
              <a:t>to the system by adding </a:t>
            </a:r>
            <a:r>
              <a:rPr lang="en-US" sz="1800" dirty="0" smtClean="0">
                <a:solidFill>
                  <a:schemeClr val="bg2">
                    <a:lumMod val="10000"/>
                  </a:schemeClr>
                </a:solidFill>
              </a:rPr>
              <a:t>member </a:t>
            </a:r>
            <a:r>
              <a:rPr lang="en-US" sz="1800" dirty="0">
                <a:solidFill>
                  <a:schemeClr val="bg2">
                    <a:lumMod val="10000"/>
                  </a:schemeClr>
                </a:solidFill>
              </a:rPr>
              <a:t>information </a:t>
            </a:r>
            <a:r>
              <a:rPr lang="en-US" sz="1800" dirty="0" smtClean="0">
                <a:solidFill>
                  <a:schemeClr val="bg2">
                    <a:lumMod val="10000"/>
                  </a:schemeClr>
                </a:solidFill>
              </a:rPr>
              <a:t>into Members </a:t>
            </a:r>
            <a:r>
              <a:rPr lang="en-US" sz="1800" dirty="0">
                <a:solidFill>
                  <a:schemeClr val="bg2">
                    <a:lumMod val="10000"/>
                  </a:schemeClr>
                </a:solidFill>
              </a:rPr>
              <a:t>dictionary.</a:t>
            </a:r>
          </a:p>
          <a:p>
            <a:pPr marL="800100" lvl="2" indent="0">
              <a:buNone/>
            </a:pPr>
            <a:r>
              <a:rPr lang="en-US" sz="1800" dirty="0">
                <a:solidFill>
                  <a:schemeClr val="bg2">
                    <a:lumMod val="10000"/>
                  </a:schemeClr>
                </a:solidFill>
              </a:rPr>
              <a:t>	     Function Steps:</a:t>
            </a:r>
          </a:p>
          <a:p>
            <a:pPr marL="1543050" lvl="3" indent="-285750"/>
            <a:r>
              <a:rPr lang="en-US" sz="1600" dirty="0">
                <a:solidFill>
                  <a:schemeClr val="bg2">
                    <a:lumMod val="10000"/>
                  </a:schemeClr>
                </a:solidFill>
              </a:rPr>
              <a:t>Ask the user for </a:t>
            </a:r>
            <a:r>
              <a:rPr lang="en-US" sz="1600" dirty="0" smtClean="0">
                <a:solidFill>
                  <a:schemeClr val="bg2">
                    <a:lumMod val="10000"/>
                  </a:schemeClr>
                </a:solidFill>
              </a:rPr>
              <a:t>member </a:t>
            </a:r>
            <a:r>
              <a:rPr lang="en-US" sz="1600" dirty="0">
                <a:solidFill>
                  <a:schemeClr val="bg2">
                    <a:lumMod val="10000"/>
                  </a:schemeClr>
                </a:solidFill>
              </a:rPr>
              <a:t>number and check if its integer number or not by error handling(</a:t>
            </a:r>
            <a:r>
              <a:rPr lang="en-US" sz="1600" dirty="0" err="1">
                <a:solidFill>
                  <a:schemeClr val="bg2">
                    <a:lumMod val="10000"/>
                  </a:schemeClr>
                </a:solidFill>
              </a:rPr>
              <a:t>ValueError</a:t>
            </a:r>
            <a:r>
              <a:rPr lang="en-US" sz="1600" dirty="0">
                <a:solidFill>
                  <a:schemeClr val="bg2">
                    <a:lumMod val="10000"/>
                  </a:schemeClr>
                </a:solidFill>
              </a:rPr>
              <a:t> Exception)</a:t>
            </a:r>
          </a:p>
          <a:p>
            <a:pPr marL="1543050" lvl="3" indent="-285750"/>
            <a:r>
              <a:rPr lang="en-US" sz="1600" dirty="0">
                <a:solidFill>
                  <a:schemeClr val="bg2">
                    <a:lumMod val="10000"/>
                  </a:schemeClr>
                </a:solidFill>
              </a:rPr>
              <a:t>Ask the user for </a:t>
            </a:r>
            <a:r>
              <a:rPr lang="en-US" sz="1600" dirty="0" smtClean="0">
                <a:solidFill>
                  <a:schemeClr val="bg2">
                    <a:lumMod val="10000"/>
                  </a:schemeClr>
                </a:solidFill>
              </a:rPr>
              <a:t>member name</a:t>
            </a:r>
            <a:endParaRPr lang="en-US" sz="1600" dirty="0">
              <a:solidFill>
                <a:schemeClr val="bg2">
                  <a:lumMod val="10000"/>
                </a:schemeClr>
              </a:solidFill>
            </a:endParaRPr>
          </a:p>
          <a:p>
            <a:pPr marL="1543050" lvl="3" indent="-285750"/>
            <a:r>
              <a:rPr lang="en-US" sz="1600" dirty="0">
                <a:solidFill>
                  <a:schemeClr val="bg2">
                    <a:lumMod val="10000"/>
                  </a:schemeClr>
                </a:solidFill>
              </a:rPr>
              <a:t>Generate the </a:t>
            </a:r>
            <a:r>
              <a:rPr lang="en-US" sz="1600" dirty="0" smtClean="0">
                <a:solidFill>
                  <a:schemeClr val="bg2">
                    <a:lumMod val="10000"/>
                  </a:schemeClr>
                </a:solidFill>
              </a:rPr>
              <a:t>member </a:t>
            </a:r>
            <a:r>
              <a:rPr lang="en-US" sz="1600" dirty="0">
                <a:solidFill>
                  <a:schemeClr val="bg2">
                    <a:lumMod val="10000"/>
                  </a:schemeClr>
                </a:solidFill>
              </a:rPr>
              <a:t>ID (as I mentioned before) using </a:t>
            </a:r>
            <a:r>
              <a:rPr lang="en-US" sz="1600" dirty="0" smtClean="0">
                <a:solidFill>
                  <a:schemeClr val="bg2">
                    <a:lumMod val="10000"/>
                  </a:schemeClr>
                </a:solidFill>
              </a:rPr>
              <a:t>member name </a:t>
            </a:r>
            <a:r>
              <a:rPr lang="en-US" sz="1600" dirty="0">
                <a:solidFill>
                  <a:schemeClr val="bg2">
                    <a:lumMod val="10000"/>
                  </a:schemeClr>
                </a:solidFill>
              </a:rPr>
              <a:t>and </a:t>
            </a:r>
            <a:r>
              <a:rPr lang="en-US" sz="1600" dirty="0" smtClean="0">
                <a:solidFill>
                  <a:schemeClr val="bg2">
                    <a:lumMod val="10000"/>
                  </a:schemeClr>
                </a:solidFill>
              </a:rPr>
              <a:t>member number</a:t>
            </a:r>
          </a:p>
          <a:p>
            <a:pPr marL="1257300" lvl="3" indent="0">
              <a:buNone/>
            </a:pPr>
            <a:endParaRPr lang="en-US" sz="1600" dirty="0">
              <a:solidFill>
                <a:schemeClr val="bg2">
                  <a:lumMod val="10000"/>
                </a:schemeClr>
              </a:solidFill>
            </a:endParaRPr>
          </a:p>
          <a:p>
            <a:pPr marL="1543050" lvl="3" indent="-285750"/>
            <a:r>
              <a:rPr lang="en-US" sz="1600" dirty="0">
                <a:solidFill>
                  <a:schemeClr val="bg2">
                    <a:lumMod val="10000"/>
                  </a:schemeClr>
                </a:solidFill>
              </a:rPr>
              <a:t>Check if this </a:t>
            </a:r>
            <a:r>
              <a:rPr lang="en-US" sz="1600" dirty="0" smtClean="0">
                <a:solidFill>
                  <a:schemeClr val="bg2">
                    <a:lumMod val="10000"/>
                  </a:schemeClr>
                </a:solidFill>
              </a:rPr>
              <a:t>member </a:t>
            </a:r>
            <a:r>
              <a:rPr lang="en-US" sz="1600" dirty="0">
                <a:solidFill>
                  <a:schemeClr val="bg2">
                    <a:lumMod val="10000"/>
                  </a:schemeClr>
                </a:solidFill>
              </a:rPr>
              <a:t>ID already exist or not. If exist, print warming </a:t>
            </a:r>
            <a:r>
              <a:rPr lang="en-US" sz="1600" dirty="0" smtClean="0">
                <a:solidFill>
                  <a:schemeClr val="bg2">
                    <a:lumMod val="10000"/>
                  </a:schemeClr>
                </a:solidFill>
              </a:rPr>
              <a:t>message(custom Exception) </a:t>
            </a:r>
            <a:r>
              <a:rPr lang="en-US" sz="1600" dirty="0">
                <a:solidFill>
                  <a:schemeClr val="bg2">
                    <a:lumMod val="10000"/>
                  </a:schemeClr>
                </a:solidFill>
              </a:rPr>
              <a:t>and ask the user to try again by enter another book number. If not, continue.</a:t>
            </a:r>
          </a:p>
          <a:p>
            <a:pPr marL="1543050" lvl="3" indent="-285750"/>
            <a:r>
              <a:rPr lang="en-US" sz="1600" dirty="0" smtClean="0">
                <a:solidFill>
                  <a:schemeClr val="bg2">
                    <a:lumMod val="10000"/>
                  </a:schemeClr>
                </a:solidFill>
              </a:rPr>
              <a:t>Add </a:t>
            </a:r>
            <a:r>
              <a:rPr lang="en-US" sz="1600" dirty="0">
                <a:solidFill>
                  <a:schemeClr val="bg2">
                    <a:lumMod val="10000"/>
                  </a:schemeClr>
                </a:solidFill>
              </a:rPr>
              <a:t>book information to </a:t>
            </a:r>
            <a:r>
              <a:rPr lang="en-US" sz="1600" dirty="0" smtClean="0">
                <a:solidFill>
                  <a:schemeClr val="bg2">
                    <a:lumMod val="10000"/>
                  </a:schemeClr>
                </a:solidFill>
              </a:rPr>
              <a:t>Members dictionary.</a:t>
            </a:r>
            <a:endParaRPr lang="en-US" sz="1600" dirty="0">
              <a:solidFill>
                <a:schemeClr val="bg2">
                  <a:lumMod val="10000"/>
                </a:schemeClr>
              </a:solidFill>
            </a:endParaRPr>
          </a:p>
          <a:p>
            <a:pPr marL="1543050" lvl="3" indent="-285750"/>
            <a:r>
              <a:rPr lang="en-US" sz="1600" dirty="0">
                <a:solidFill>
                  <a:schemeClr val="bg2">
                    <a:lumMod val="10000"/>
                  </a:schemeClr>
                </a:solidFill>
              </a:rPr>
              <a:t>Also add information to </a:t>
            </a:r>
            <a:r>
              <a:rPr lang="en-US" sz="1600" dirty="0" smtClean="0">
                <a:solidFill>
                  <a:schemeClr val="bg2">
                    <a:lumMod val="10000"/>
                  </a:schemeClr>
                </a:solidFill>
              </a:rPr>
              <a:t>member </a:t>
            </a:r>
            <a:r>
              <a:rPr lang="en-US" sz="1600" dirty="0">
                <a:solidFill>
                  <a:schemeClr val="bg2">
                    <a:lumMod val="10000"/>
                  </a:schemeClr>
                </a:solidFill>
              </a:rPr>
              <a:t>catalog for monthly report dictionary (for monthly Report). </a:t>
            </a:r>
            <a:r>
              <a:rPr lang="en-US" sz="1800" dirty="0" smtClean="0">
                <a:solidFill>
                  <a:schemeClr val="accent1"/>
                </a:solidFill>
              </a:rPr>
              <a:t>	</a:t>
            </a:r>
            <a:endParaRPr lang="en-US" sz="1800" dirty="0">
              <a:solidFill>
                <a:schemeClr val="bg2">
                  <a:lumMod val="1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7598" y="3583855"/>
            <a:ext cx="5121084" cy="36579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5887" y="5447324"/>
            <a:ext cx="3284505" cy="1120237"/>
          </a:xfrm>
          <a:prstGeom prst="rect">
            <a:avLst/>
          </a:prstGeom>
        </p:spPr>
      </p:pic>
    </p:spTree>
    <p:extLst>
      <p:ext uri="{BB962C8B-B14F-4D97-AF65-F5344CB8AC3E}">
        <p14:creationId xmlns:p14="http://schemas.microsoft.com/office/powerpoint/2010/main" val="26344415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891" y="107093"/>
            <a:ext cx="9877167" cy="6672648"/>
          </a:xfrm>
        </p:spPr>
        <p:txBody>
          <a:bodyPr/>
          <a:lstStyle/>
          <a:p>
            <a:pPr marL="0" indent="0">
              <a:buNone/>
            </a:pPr>
            <a:r>
              <a:rPr lang="en-US" sz="2800" dirty="0">
                <a:solidFill>
                  <a:schemeClr val="accent1"/>
                </a:solidFill>
              </a:rPr>
              <a:t>2. 	</a:t>
            </a:r>
            <a:r>
              <a:rPr lang="en-US" sz="2800" dirty="0">
                <a:solidFill>
                  <a:schemeClr val="bg2">
                    <a:lumMod val="10000"/>
                  </a:schemeClr>
                </a:solidFill>
              </a:rPr>
              <a:t> </a:t>
            </a:r>
            <a:r>
              <a:rPr lang="en-US" sz="2800" dirty="0">
                <a:solidFill>
                  <a:schemeClr val="tx1">
                    <a:lumMod val="95000"/>
                    <a:lumOff val="5000"/>
                  </a:schemeClr>
                </a:solidFill>
                <a:effectLst>
                  <a:outerShdw blurRad="38100" dist="38100" dir="2700000" algn="tl">
                    <a:srgbClr val="000000">
                      <a:alpha val="43137"/>
                    </a:srgbClr>
                  </a:outerShdw>
                </a:effectLst>
              </a:rPr>
              <a:t>Implementation of Functions:</a:t>
            </a:r>
          </a:p>
          <a:p>
            <a:pPr marL="400050" lvl="1" indent="0">
              <a:buNone/>
            </a:pPr>
            <a:r>
              <a:rPr lang="en-US" sz="2000" dirty="0">
                <a:solidFill>
                  <a:schemeClr val="accent1"/>
                </a:solidFill>
              </a:rPr>
              <a:t>2. 	</a:t>
            </a:r>
            <a:r>
              <a:rPr lang="en-US" sz="2000" dirty="0">
                <a:solidFill>
                  <a:schemeClr val="bg2">
                    <a:lumMod val="10000"/>
                  </a:schemeClr>
                </a:solidFill>
              </a:rPr>
              <a:t> </a:t>
            </a:r>
            <a:r>
              <a:rPr lang="en-US" sz="2000" b="1" i="1" dirty="0">
                <a:solidFill>
                  <a:schemeClr val="bg2">
                    <a:lumMod val="10000"/>
                  </a:schemeClr>
                </a:solidFill>
                <a:effectLst>
                  <a:outerShdw blurRad="38100" dist="38100" dir="2700000" algn="tl">
                    <a:srgbClr val="000000">
                      <a:alpha val="43137"/>
                    </a:srgbClr>
                  </a:outerShdw>
                </a:effectLst>
              </a:rPr>
              <a:t>For </a:t>
            </a:r>
            <a:r>
              <a:rPr lang="en-US" sz="2000" b="1" i="1" dirty="0" smtClean="0">
                <a:solidFill>
                  <a:schemeClr val="bg2">
                    <a:lumMod val="10000"/>
                  </a:schemeClr>
                </a:solidFill>
                <a:effectLst>
                  <a:outerShdw blurRad="38100" dist="38100" dir="2700000" algn="tl">
                    <a:srgbClr val="000000">
                      <a:alpha val="43137"/>
                    </a:srgbClr>
                  </a:outerShdw>
                </a:effectLst>
              </a:rPr>
              <a:t>Member’s </a:t>
            </a:r>
            <a:r>
              <a:rPr lang="en-US" sz="2000" b="1" i="1" dirty="0">
                <a:solidFill>
                  <a:schemeClr val="bg2">
                    <a:lumMod val="10000"/>
                  </a:schemeClr>
                </a:solidFill>
                <a:effectLst>
                  <a:outerShdw blurRad="38100" dist="38100" dir="2700000" algn="tl">
                    <a:srgbClr val="000000">
                      <a:alpha val="43137"/>
                    </a:srgbClr>
                  </a:outerShdw>
                </a:effectLst>
              </a:rPr>
              <a:t>Operations</a:t>
            </a:r>
            <a:r>
              <a:rPr lang="en-US" sz="2000" dirty="0">
                <a:solidFill>
                  <a:schemeClr val="bg2">
                    <a:lumMod val="10000"/>
                  </a:schemeClr>
                </a:solidFill>
              </a:rPr>
              <a:t>: </a:t>
            </a:r>
          </a:p>
          <a:p>
            <a:pPr marL="800100" lvl="2" indent="0">
              <a:buNone/>
            </a:pPr>
            <a:r>
              <a:rPr lang="en-US" sz="1800" dirty="0">
                <a:solidFill>
                  <a:schemeClr val="accent1"/>
                </a:solidFill>
              </a:rPr>
              <a:t>2.   </a:t>
            </a:r>
            <a:r>
              <a:rPr lang="en-US" sz="1800" b="1" dirty="0" err="1" smtClean="0"/>
              <a:t>Update_Member</a:t>
            </a:r>
            <a:r>
              <a:rPr lang="en-US" sz="1800" dirty="0" smtClean="0">
                <a:solidFill>
                  <a:schemeClr val="bg2">
                    <a:lumMod val="10000"/>
                  </a:schemeClr>
                </a:solidFill>
              </a:rPr>
              <a:t>(): </a:t>
            </a:r>
            <a:r>
              <a:rPr lang="en-US" sz="1800" dirty="0">
                <a:solidFill>
                  <a:schemeClr val="bg2">
                    <a:lumMod val="10000"/>
                  </a:schemeClr>
                </a:solidFill>
              </a:rPr>
              <a:t>Update Information of a </a:t>
            </a:r>
            <a:r>
              <a:rPr lang="en-US" sz="1800" dirty="0" smtClean="0">
                <a:solidFill>
                  <a:schemeClr val="bg2">
                    <a:lumMod val="10000"/>
                  </a:schemeClr>
                </a:solidFill>
              </a:rPr>
              <a:t>Specific Member. </a:t>
            </a:r>
            <a:endParaRPr lang="en-US" sz="1800" dirty="0">
              <a:solidFill>
                <a:schemeClr val="bg2">
                  <a:lumMod val="10000"/>
                </a:schemeClr>
              </a:solidFill>
            </a:endParaRPr>
          </a:p>
          <a:p>
            <a:pPr marL="800100" lvl="2" indent="0">
              <a:buNone/>
            </a:pPr>
            <a:r>
              <a:rPr lang="en-US" sz="1800" dirty="0">
                <a:solidFill>
                  <a:schemeClr val="bg2">
                    <a:lumMod val="10000"/>
                  </a:schemeClr>
                </a:solidFill>
              </a:rPr>
              <a:t>	     Function Steps:</a:t>
            </a:r>
          </a:p>
          <a:p>
            <a:pPr marL="1543050" lvl="3" indent="-285750">
              <a:buFont typeface="Wingdings" panose="05000000000000000000" pitchFamily="2" charset="2"/>
              <a:buChar char="v"/>
            </a:pPr>
            <a:r>
              <a:rPr lang="en-US" sz="1600" dirty="0" smtClean="0">
                <a:solidFill>
                  <a:schemeClr val="bg2">
                    <a:lumMod val="10000"/>
                  </a:schemeClr>
                </a:solidFill>
              </a:rPr>
              <a:t>It takes member name and member number </a:t>
            </a:r>
            <a:r>
              <a:rPr lang="en-US" sz="1600" dirty="0">
                <a:solidFill>
                  <a:schemeClr val="bg2">
                    <a:lumMod val="10000"/>
                  </a:schemeClr>
                </a:solidFill>
              </a:rPr>
              <a:t>as a required parameters and </a:t>
            </a:r>
            <a:r>
              <a:rPr lang="en-US" sz="1600" dirty="0" smtClean="0">
                <a:solidFill>
                  <a:schemeClr val="bg2">
                    <a:lumMod val="10000"/>
                  </a:schemeClr>
                </a:solidFill>
              </a:rPr>
              <a:t>add new borrowed book, return borrowed book, and late fees </a:t>
            </a:r>
            <a:r>
              <a:rPr lang="en-US" sz="1600" dirty="0">
                <a:solidFill>
                  <a:schemeClr val="bg2">
                    <a:lumMod val="10000"/>
                  </a:schemeClr>
                </a:solidFill>
              </a:rPr>
              <a:t>as optional parameters according to which parameter you want to update</a:t>
            </a:r>
          </a:p>
          <a:p>
            <a:pPr marL="1257300" lvl="3" indent="0">
              <a:buNone/>
            </a:pPr>
            <a:endParaRPr lang="en-US" sz="1600" dirty="0">
              <a:solidFill>
                <a:schemeClr val="bg2">
                  <a:lumMod val="10000"/>
                </a:schemeClr>
              </a:solidFill>
            </a:endParaRPr>
          </a:p>
          <a:p>
            <a:pPr marL="1543050" lvl="3" indent="-285750">
              <a:buFont typeface="Wingdings" panose="05000000000000000000" pitchFamily="2" charset="2"/>
              <a:buChar char="v"/>
            </a:pPr>
            <a:r>
              <a:rPr lang="en-US" sz="1600" dirty="0">
                <a:solidFill>
                  <a:schemeClr val="bg2">
                    <a:lumMod val="10000"/>
                  </a:schemeClr>
                </a:solidFill>
              </a:rPr>
              <a:t>Generate the </a:t>
            </a:r>
            <a:r>
              <a:rPr lang="en-US" sz="1600" dirty="0" smtClean="0">
                <a:solidFill>
                  <a:schemeClr val="bg2">
                    <a:lumMod val="10000"/>
                  </a:schemeClr>
                </a:solidFill>
              </a:rPr>
              <a:t>member </a:t>
            </a:r>
            <a:r>
              <a:rPr lang="en-US" sz="1600" dirty="0">
                <a:solidFill>
                  <a:schemeClr val="bg2">
                    <a:lumMod val="10000"/>
                  </a:schemeClr>
                </a:solidFill>
              </a:rPr>
              <a:t>ID from </a:t>
            </a:r>
            <a:r>
              <a:rPr lang="en-US" sz="1600" dirty="0" smtClean="0">
                <a:solidFill>
                  <a:schemeClr val="bg2">
                    <a:lumMod val="10000"/>
                  </a:schemeClr>
                </a:solidFill>
              </a:rPr>
              <a:t>member name and member number.</a:t>
            </a:r>
            <a:endParaRPr lang="en-US" sz="1600" dirty="0">
              <a:solidFill>
                <a:schemeClr val="bg2">
                  <a:lumMod val="10000"/>
                </a:schemeClr>
              </a:solidFill>
            </a:endParaRPr>
          </a:p>
          <a:p>
            <a:pPr marL="1543050" lvl="3" indent="-285750">
              <a:buFont typeface="Wingdings" panose="05000000000000000000" pitchFamily="2" charset="2"/>
              <a:buChar char="v"/>
            </a:pPr>
            <a:r>
              <a:rPr lang="en-US" sz="1600" dirty="0">
                <a:solidFill>
                  <a:schemeClr val="bg2">
                    <a:lumMod val="10000"/>
                  </a:schemeClr>
                </a:solidFill>
              </a:rPr>
              <a:t>Check which parameter is been assigned with value and then update this parameter.</a:t>
            </a:r>
          </a:p>
          <a:p>
            <a:pPr marL="800100" lvl="2" indent="0">
              <a:buNone/>
            </a:pPr>
            <a:r>
              <a:rPr lang="en-US" sz="1800" dirty="0">
                <a:solidFill>
                  <a:schemeClr val="accent1"/>
                </a:solidFill>
              </a:rPr>
              <a:t>3.   </a:t>
            </a:r>
            <a:r>
              <a:rPr lang="en-US" sz="1800" b="1" dirty="0" err="1" smtClean="0"/>
              <a:t>Remove_Member</a:t>
            </a:r>
            <a:r>
              <a:rPr lang="en-US" sz="1800" dirty="0" smtClean="0">
                <a:solidFill>
                  <a:schemeClr val="bg2">
                    <a:lumMod val="10000"/>
                  </a:schemeClr>
                </a:solidFill>
              </a:rPr>
              <a:t>(): </a:t>
            </a:r>
            <a:r>
              <a:rPr lang="en-US" sz="1800" dirty="0">
                <a:solidFill>
                  <a:schemeClr val="bg2">
                    <a:lumMod val="10000"/>
                  </a:schemeClr>
                </a:solidFill>
              </a:rPr>
              <a:t>Remove a specific </a:t>
            </a:r>
            <a:r>
              <a:rPr lang="en-US" sz="1800" dirty="0" smtClean="0">
                <a:solidFill>
                  <a:schemeClr val="bg2">
                    <a:lumMod val="10000"/>
                  </a:schemeClr>
                </a:solidFill>
              </a:rPr>
              <a:t>member </a:t>
            </a:r>
            <a:r>
              <a:rPr lang="en-US" sz="1800" dirty="0">
                <a:solidFill>
                  <a:schemeClr val="bg2">
                    <a:lumMod val="10000"/>
                  </a:schemeClr>
                </a:solidFill>
              </a:rPr>
              <a:t>from </a:t>
            </a:r>
            <a:r>
              <a:rPr lang="en-US" sz="1800" dirty="0" smtClean="0">
                <a:solidFill>
                  <a:schemeClr val="bg2">
                    <a:lumMod val="10000"/>
                  </a:schemeClr>
                </a:solidFill>
              </a:rPr>
              <a:t>Members </a:t>
            </a:r>
            <a:r>
              <a:rPr lang="en-US" sz="1800" dirty="0">
                <a:solidFill>
                  <a:schemeClr val="bg2">
                    <a:lumMod val="10000"/>
                  </a:schemeClr>
                </a:solidFill>
              </a:rPr>
              <a:t>dictionary. </a:t>
            </a:r>
          </a:p>
          <a:p>
            <a:pPr marL="800100" lvl="2" indent="0">
              <a:buNone/>
            </a:pPr>
            <a:r>
              <a:rPr lang="en-US" sz="1800" dirty="0">
                <a:solidFill>
                  <a:schemeClr val="bg2">
                    <a:lumMod val="10000"/>
                  </a:schemeClr>
                </a:solidFill>
              </a:rPr>
              <a:t>	     Function Steps:</a:t>
            </a:r>
          </a:p>
          <a:p>
            <a:pPr marL="1543050" lvl="3" indent="-285750">
              <a:buFont typeface="Wingdings" panose="05000000000000000000" pitchFamily="2" charset="2"/>
              <a:buChar char="v"/>
            </a:pPr>
            <a:r>
              <a:rPr lang="en-US" sz="1600" dirty="0" smtClean="0">
                <a:solidFill>
                  <a:schemeClr val="bg2">
                    <a:lumMod val="10000"/>
                  </a:schemeClr>
                </a:solidFill>
              </a:rPr>
              <a:t>It takes member number and member name </a:t>
            </a:r>
            <a:r>
              <a:rPr lang="en-US" sz="1600" dirty="0">
                <a:solidFill>
                  <a:schemeClr val="bg2">
                    <a:lumMod val="10000"/>
                  </a:schemeClr>
                </a:solidFill>
              </a:rPr>
              <a:t>as a required parameters</a:t>
            </a:r>
          </a:p>
          <a:p>
            <a:pPr marL="1543050" lvl="3" indent="-285750">
              <a:buFont typeface="Wingdings" panose="05000000000000000000" pitchFamily="2" charset="2"/>
              <a:buChar char="v"/>
            </a:pPr>
            <a:endParaRPr lang="en-US" sz="1600" dirty="0">
              <a:solidFill>
                <a:schemeClr val="bg2">
                  <a:lumMod val="10000"/>
                </a:schemeClr>
              </a:solidFill>
            </a:endParaRPr>
          </a:p>
          <a:p>
            <a:pPr marL="1543050" lvl="3" indent="-285750">
              <a:buFont typeface="Wingdings" panose="05000000000000000000" pitchFamily="2" charset="2"/>
              <a:buChar char="v"/>
            </a:pPr>
            <a:r>
              <a:rPr lang="en-US" sz="1600" dirty="0">
                <a:solidFill>
                  <a:schemeClr val="bg2">
                    <a:lumMod val="10000"/>
                  </a:schemeClr>
                </a:solidFill>
              </a:rPr>
              <a:t>Generate the </a:t>
            </a:r>
            <a:r>
              <a:rPr lang="en-US" sz="1600" dirty="0" smtClean="0">
                <a:solidFill>
                  <a:schemeClr val="bg2">
                    <a:lumMod val="10000"/>
                  </a:schemeClr>
                </a:solidFill>
              </a:rPr>
              <a:t>member </a:t>
            </a:r>
            <a:r>
              <a:rPr lang="en-US" sz="1600" dirty="0">
                <a:solidFill>
                  <a:schemeClr val="bg2">
                    <a:lumMod val="10000"/>
                  </a:schemeClr>
                </a:solidFill>
              </a:rPr>
              <a:t>ID from </a:t>
            </a:r>
            <a:r>
              <a:rPr lang="en-US" sz="1600" dirty="0" smtClean="0">
                <a:solidFill>
                  <a:schemeClr val="bg2">
                    <a:lumMod val="10000"/>
                  </a:schemeClr>
                </a:solidFill>
              </a:rPr>
              <a:t>member number and member name.</a:t>
            </a:r>
            <a:endParaRPr lang="en-US" sz="1600" dirty="0">
              <a:solidFill>
                <a:schemeClr val="bg2">
                  <a:lumMod val="10000"/>
                </a:schemeClr>
              </a:solidFill>
            </a:endParaRPr>
          </a:p>
          <a:p>
            <a:pPr marL="1543050" lvl="3" indent="-285750">
              <a:buFont typeface="Wingdings" panose="05000000000000000000" pitchFamily="2" charset="2"/>
              <a:buChar char="v"/>
            </a:pPr>
            <a:r>
              <a:rPr lang="en-US" sz="1600" dirty="0">
                <a:solidFill>
                  <a:schemeClr val="bg2">
                    <a:lumMod val="10000"/>
                  </a:schemeClr>
                </a:solidFill>
              </a:rPr>
              <a:t>Check if the </a:t>
            </a:r>
            <a:r>
              <a:rPr lang="en-US" sz="1600" dirty="0" smtClean="0">
                <a:solidFill>
                  <a:schemeClr val="bg2">
                    <a:lumMod val="10000"/>
                  </a:schemeClr>
                </a:solidFill>
              </a:rPr>
              <a:t>member </a:t>
            </a:r>
            <a:r>
              <a:rPr lang="en-US" sz="1600" dirty="0">
                <a:solidFill>
                  <a:schemeClr val="bg2">
                    <a:lumMod val="10000"/>
                  </a:schemeClr>
                </a:solidFill>
              </a:rPr>
              <a:t>ID is exist or not. If exist, remove </a:t>
            </a:r>
            <a:r>
              <a:rPr lang="en-US" sz="1600" dirty="0" smtClean="0">
                <a:solidFill>
                  <a:schemeClr val="bg2">
                    <a:lumMod val="10000"/>
                  </a:schemeClr>
                </a:solidFill>
              </a:rPr>
              <a:t>member </a:t>
            </a:r>
            <a:r>
              <a:rPr lang="en-US" sz="1600" dirty="0">
                <a:solidFill>
                  <a:schemeClr val="bg2">
                    <a:lumMod val="10000"/>
                  </a:schemeClr>
                </a:solidFill>
              </a:rPr>
              <a:t>by </a:t>
            </a:r>
            <a:r>
              <a:rPr lang="en-US" sz="1600" dirty="0" smtClean="0">
                <a:solidFill>
                  <a:schemeClr val="bg2">
                    <a:lumMod val="10000"/>
                  </a:schemeClr>
                </a:solidFill>
              </a:rPr>
              <a:t>using(pop(</a:t>
            </a:r>
            <a:r>
              <a:rPr lang="en-US" sz="1600" dirty="0" err="1" smtClean="0">
                <a:solidFill>
                  <a:schemeClr val="bg2">
                    <a:lumMod val="10000"/>
                  </a:schemeClr>
                </a:solidFill>
              </a:rPr>
              <a:t>MemberID</a:t>
            </a:r>
            <a:r>
              <a:rPr lang="en-US" sz="1600" dirty="0" smtClean="0">
                <a:solidFill>
                  <a:schemeClr val="bg2">
                    <a:lumMod val="10000"/>
                  </a:schemeClr>
                </a:solidFill>
              </a:rPr>
              <a:t>) </a:t>
            </a:r>
            <a:r>
              <a:rPr lang="en-US" sz="1600" dirty="0">
                <a:solidFill>
                  <a:schemeClr val="bg2">
                    <a:lumMod val="10000"/>
                  </a:schemeClr>
                </a:solidFill>
              </a:rPr>
              <a:t>function). If Not , print warming message that </a:t>
            </a:r>
            <a:r>
              <a:rPr lang="en-US" sz="1600" dirty="0" smtClean="0">
                <a:solidFill>
                  <a:schemeClr val="bg2">
                    <a:lumMod val="10000"/>
                  </a:schemeClr>
                </a:solidFill>
              </a:rPr>
              <a:t>member </a:t>
            </a:r>
            <a:r>
              <a:rPr lang="en-US" sz="1600" dirty="0">
                <a:solidFill>
                  <a:schemeClr val="bg2">
                    <a:lumMod val="10000"/>
                  </a:schemeClr>
                </a:solidFill>
              </a:rPr>
              <a:t>ID doesn’t exist.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301" y="2690976"/>
            <a:ext cx="9426757" cy="38865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5380" y="5012811"/>
            <a:ext cx="3886537" cy="358171"/>
          </a:xfrm>
          <a:prstGeom prst="rect">
            <a:avLst/>
          </a:prstGeom>
        </p:spPr>
      </p:pic>
    </p:spTree>
    <p:extLst>
      <p:ext uri="{BB962C8B-B14F-4D97-AF65-F5344CB8AC3E}">
        <p14:creationId xmlns:p14="http://schemas.microsoft.com/office/powerpoint/2010/main" val="31918091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5331"/>
            <a:ext cx="10560908" cy="6549080"/>
          </a:xfrm>
        </p:spPr>
        <p:txBody>
          <a:bodyPr/>
          <a:lstStyle/>
          <a:p>
            <a:pPr marL="0" indent="0">
              <a:buNone/>
            </a:pPr>
            <a:r>
              <a:rPr lang="en-US" sz="2800" dirty="0">
                <a:solidFill>
                  <a:schemeClr val="accent1"/>
                </a:solidFill>
              </a:rPr>
              <a:t>2. 	</a:t>
            </a:r>
            <a:r>
              <a:rPr lang="en-US" sz="2800" dirty="0">
                <a:solidFill>
                  <a:schemeClr val="bg2">
                    <a:lumMod val="10000"/>
                  </a:schemeClr>
                </a:solidFill>
              </a:rPr>
              <a:t> </a:t>
            </a:r>
            <a:r>
              <a:rPr lang="en-US" sz="2800" dirty="0">
                <a:solidFill>
                  <a:schemeClr val="tx1">
                    <a:lumMod val="95000"/>
                    <a:lumOff val="5000"/>
                  </a:schemeClr>
                </a:solidFill>
                <a:effectLst>
                  <a:outerShdw blurRad="38100" dist="38100" dir="2700000" algn="tl">
                    <a:srgbClr val="000000">
                      <a:alpha val="43137"/>
                    </a:srgbClr>
                  </a:outerShdw>
                </a:effectLst>
              </a:rPr>
              <a:t>Implementation of Functions:</a:t>
            </a:r>
          </a:p>
          <a:p>
            <a:pPr marL="400050" lvl="1" indent="0">
              <a:buNone/>
            </a:pPr>
            <a:r>
              <a:rPr lang="en-US" sz="2000" dirty="0">
                <a:solidFill>
                  <a:schemeClr val="accent1"/>
                </a:solidFill>
              </a:rPr>
              <a:t>2. 	</a:t>
            </a:r>
            <a:r>
              <a:rPr lang="en-US" sz="2000" dirty="0">
                <a:solidFill>
                  <a:schemeClr val="bg2">
                    <a:lumMod val="10000"/>
                  </a:schemeClr>
                </a:solidFill>
              </a:rPr>
              <a:t> </a:t>
            </a:r>
            <a:r>
              <a:rPr lang="en-US" sz="2000" b="1" i="1" dirty="0" smtClean="0">
                <a:solidFill>
                  <a:schemeClr val="bg2">
                    <a:lumMod val="10000"/>
                  </a:schemeClr>
                </a:solidFill>
                <a:effectLst>
                  <a:outerShdw blurRad="38100" dist="38100" dir="2700000" algn="tl">
                    <a:srgbClr val="000000">
                      <a:alpha val="43137"/>
                    </a:srgbClr>
                  </a:outerShdw>
                </a:effectLst>
              </a:rPr>
              <a:t>For Member’s </a:t>
            </a:r>
            <a:r>
              <a:rPr lang="en-US" sz="2000" b="1" i="1" dirty="0">
                <a:solidFill>
                  <a:schemeClr val="bg2">
                    <a:lumMod val="10000"/>
                  </a:schemeClr>
                </a:solidFill>
                <a:effectLst>
                  <a:outerShdw blurRad="38100" dist="38100" dir="2700000" algn="tl">
                    <a:srgbClr val="000000">
                      <a:alpha val="43137"/>
                    </a:srgbClr>
                  </a:outerShdw>
                </a:effectLst>
              </a:rPr>
              <a:t>Operations</a:t>
            </a:r>
            <a:r>
              <a:rPr lang="en-US" sz="2000" dirty="0">
                <a:solidFill>
                  <a:schemeClr val="bg2">
                    <a:lumMod val="10000"/>
                  </a:schemeClr>
                </a:solidFill>
              </a:rPr>
              <a:t>: </a:t>
            </a:r>
          </a:p>
          <a:p>
            <a:pPr marL="800100" lvl="2" indent="0">
              <a:buNone/>
            </a:pPr>
            <a:r>
              <a:rPr lang="en-US" sz="1800" dirty="0" smtClean="0">
                <a:solidFill>
                  <a:schemeClr val="accent1"/>
                </a:solidFill>
              </a:rPr>
              <a:t>4.  </a:t>
            </a:r>
            <a:r>
              <a:rPr lang="en-US" sz="1800" b="1" dirty="0" err="1" smtClean="0"/>
              <a:t>Print_Members_and_their_IDs</a:t>
            </a:r>
            <a:r>
              <a:rPr lang="en-US" sz="1800" dirty="0">
                <a:solidFill>
                  <a:schemeClr val="bg2">
                    <a:lumMod val="10000"/>
                  </a:schemeClr>
                </a:solidFill>
              </a:rPr>
              <a:t>(): Display all </a:t>
            </a:r>
            <a:r>
              <a:rPr lang="en-US" sz="1800" dirty="0" smtClean="0">
                <a:solidFill>
                  <a:schemeClr val="bg2">
                    <a:lumMod val="10000"/>
                  </a:schemeClr>
                </a:solidFill>
              </a:rPr>
              <a:t>Members’ names </a:t>
            </a:r>
            <a:r>
              <a:rPr lang="en-US" sz="1800" dirty="0">
                <a:solidFill>
                  <a:schemeClr val="bg2">
                    <a:lumMod val="10000"/>
                  </a:schemeClr>
                </a:solidFill>
              </a:rPr>
              <a:t>and their </a:t>
            </a:r>
            <a:r>
              <a:rPr lang="en-US" sz="1800" dirty="0" smtClean="0">
                <a:solidFill>
                  <a:schemeClr val="bg2">
                    <a:lumMod val="10000"/>
                  </a:schemeClr>
                </a:solidFill>
              </a:rPr>
              <a:t>IDs.</a:t>
            </a:r>
          </a:p>
          <a:p>
            <a:pPr marL="800100" lvl="2" indent="0">
              <a:buNone/>
            </a:pPr>
            <a:endParaRPr lang="en-US" sz="1800" dirty="0">
              <a:solidFill>
                <a:schemeClr val="bg2">
                  <a:lumMod val="10000"/>
                </a:schemeClr>
              </a:solidFill>
            </a:endParaRPr>
          </a:p>
          <a:p>
            <a:pPr marL="800100" lvl="2" indent="0">
              <a:buNone/>
            </a:pPr>
            <a:r>
              <a:rPr lang="en-US" sz="1600" dirty="0" smtClean="0">
                <a:solidFill>
                  <a:schemeClr val="accent1"/>
                </a:solidFill>
              </a:rPr>
              <a:t>5.   </a:t>
            </a:r>
            <a:r>
              <a:rPr lang="en-US" sz="1600" b="1" dirty="0" err="1" smtClean="0"/>
              <a:t>Search_For_Member</a:t>
            </a:r>
            <a:r>
              <a:rPr lang="en-US" sz="1600" dirty="0" smtClean="0">
                <a:solidFill>
                  <a:schemeClr val="bg2">
                    <a:lumMod val="10000"/>
                  </a:schemeClr>
                </a:solidFill>
              </a:rPr>
              <a:t>() </a:t>
            </a:r>
            <a:r>
              <a:rPr lang="en-US" sz="1600" dirty="0">
                <a:solidFill>
                  <a:schemeClr val="bg2">
                    <a:lumMod val="10000"/>
                  </a:schemeClr>
                </a:solidFill>
              </a:rPr>
              <a:t>: </a:t>
            </a:r>
            <a:r>
              <a:rPr lang="en-US" sz="1600" dirty="0"/>
              <a:t>used to search about a specific book by its name and its genre.</a:t>
            </a:r>
          </a:p>
          <a:p>
            <a:pPr marL="1543050" lvl="3" indent="-285750"/>
            <a:r>
              <a:rPr lang="en-US" sz="1600" dirty="0" smtClean="0">
                <a:solidFill>
                  <a:schemeClr val="bg2">
                    <a:lumMod val="10000"/>
                  </a:schemeClr>
                </a:solidFill>
              </a:rPr>
              <a:t>It takes </a:t>
            </a:r>
            <a:r>
              <a:rPr lang="en-US" sz="1600" dirty="0">
                <a:solidFill>
                  <a:schemeClr val="bg2">
                    <a:lumMod val="10000"/>
                  </a:schemeClr>
                </a:solidFill>
              </a:rPr>
              <a:t>the </a:t>
            </a:r>
            <a:r>
              <a:rPr lang="en-US" sz="1600" dirty="0" smtClean="0">
                <a:solidFill>
                  <a:schemeClr val="bg2">
                    <a:lumMod val="10000"/>
                  </a:schemeClr>
                </a:solidFill>
              </a:rPr>
              <a:t>member name as </a:t>
            </a:r>
            <a:r>
              <a:rPr lang="en-US" sz="1600" dirty="0">
                <a:solidFill>
                  <a:schemeClr val="bg2">
                    <a:lumMod val="10000"/>
                  </a:schemeClr>
                </a:solidFill>
              </a:rPr>
              <a:t>a parameters .</a:t>
            </a:r>
          </a:p>
          <a:p>
            <a:pPr marL="1543050" lvl="3" indent="-285750"/>
            <a:r>
              <a:rPr lang="en-US" sz="1600" dirty="0">
                <a:solidFill>
                  <a:schemeClr val="bg2">
                    <a:lumMod val="10000"/>
                  </a:schemeClr>
                </a:solidFill>
              </a:rPr>
              <a:t>From </a:t>
            </a:r>
            <a:r>
              <a:rPr lang="en-US" sz="1600" dirty="0" smtClean="0">
                <a:solidFill>
                  <a:schemeClr val="bg2">
                    <a:lumMod val="10000"/>
                  </a:schemeClr>
                </a:solidFill>
              </a:rPr>
              <a:t>member name we </a:t>
            </a:r>
            <a:r>
              <a:rPr lang="en-US" sz="1600" dirty="0">
                <a:solidFill>
                  <a:schemeClr val="bg2">
                    <a:lumMod val="10000"/>
                  </a:schemeClr>
                </a:solidFill>
              </a:rPr>
              <a:t>can know first two character of </a:t>
            </a:r>
            <a:r>
              <a:rPr lang="en-US" sz="1600" dirty="0" smtClean="0">
                <a:solidFill>
                  <a:schemeClr val="bg2">
                    <a:lumMod val="10000"/>
                  </a:schemeClr>
                </a:solidFill>
              </a:rPr>
              <a:t>member </a:t>
            </a:r>
            <a:r>
              <a:rPr lang="en-US" sz="1600" dirty="0">
                <a:solidFill>
                  <a:schemeClr val="bg2">
                    <a:lumMod val="10000"/>
                  </a:schemeClr>
                </a:solidFill>
              </a:rPr>
              <a:t>ID, so we loop on all keys start with the same </a:t>
            </a:r>
            <a:r>
              <a:rPr lang="en-US" sz="1600" dirty="0" smtClean="0">
                <a:solidFill>
                  <a:schemeClr val="bg2">
                    <a:lumMod val="10000"/>
                  </a:schemeClr>
                </a:solidFill>
              </a:rPr>
              <a:t>name </a:t>
            </a:r>
            <a:r>
              <a:rPr lang="en-US" sz="1600" dirty="0">
                <a:solidFill>
                  <a:schemeClr val="bg2">
                    <a:lumMod val="10000"/>
                  </a:schemeClr>
                </a:solidFill>
              </a:rPr>
              <a:t>then check on the keys which has the same </a:t>
            </a:r>
            <a:r>
              <a:rPr lang="en-US" sz="1600" dirty="0" smtClean="0">
                <a:solidFill>
                  <a:schemeClr val="bg2">
                    <a:lumMod val="10000"/>
                  </a:schemeClr>
                </a:solidFill>
              </a:rPr>
              <a:t>member name.</a:t>
            </a:r>
            <a:endParaRPr lang="en-US" sz="1600" dirty="0">
              <a:solidFill>
                <a:schemeClr val="bg2">
                  <a:lumMod val="10000"/>
                </a:schemeClr>
              </a:solidFill>
            </a:endParaRPr>
          </a:p>
          <a:p>
            <a:pPr marL="1543050" lvl="3" indent="-285750"/>
            <a:r>
              <a:rPr lang="en-US" sz="1600" dirty="0">
                <a:solidFill>
                  <a:schemeClr val="bg2">
                    <a:lumMod val="10000"/>
                  </a:schemeClr>
                </a:solidFill>
              </a:rPr>
              <a:t>From this can print all information about the </a:t>
            </a:r>
            <a:r>
              <a:rPr lang="en-US" sz="1600" dirty="0" smtClean="0">
                <a:solidFill>
                  <a:schemeClr val="bg2">
                    <a:lumMod val="10000"/>
                  </a:schemeClr>
                </a:solidFill>
              </a:rPr>
              <a:t>member </a:t>
            </a:r>
            <a:r>
              <a:rPr lang="en-US" sz="1600" dirty="0">
                <a:solidFill>
                  <a:schemeClr val="bg2">
                    <a:lumMod val="10000"/>
                  </a:schemeClr>
                </a:solidFill>
              </a:rPr>
              <a:t>(Advantages of the way we use to </a:t>
            </a:r>
            <a:r>
              <a:rPr lang="en-US" sz="1600" dirty="0" smtClean="0">
                <a:solidFill>
                  <a:schemeClr val="bg2">
                    <a:lumMod val="10000"/>
                  </a:schemeClr>
                </a:solidFill>
              </a:rPr>
              <a:t>address </a:t>
            </a:r>
            <a:r>
              <a:rPr lang="en-US" sz="1600" dirty="0">
                <a:solidFill>
                  <a:schemeClr val="bg2">
                    <a:lumMod val="10000"/>
                  </a:schemeClr>
                </a:solidFill>
              </a:rPr>
              <a:t>the </a:t>
            </a:r>
            <a:r>
              <a:rPr lang="en-US" sz="1600" dirty="0" smtClean="0">
                <a:solidFill>
                  <a:schemeClr val="bg2">
                    <a:lumMod val="10000"/>
                  </a:schemeClr>
                </a:solidFill>
              </a:rPr>
              <a:t>members </a:t>
            </a:r>
            <a:r>
              <a:rPr lang="en-US" sz="1600" dirty="0">
                <a:solidFill>
                  <a:schemeClr val="bg2">
                    <a:lumMod val="10000"/>
                  </a:schemeClr>
                </a:solidFill>
              </a:rPr>
              <a:t>which make search more easier).</a:t>
            </a:r>
          </a:p>
          <a:p>
            <a:pPr marL="1543050" lvl="3" indent="-285750"/>
            <a:endParaRPr lang="en-US" sz="1600" dirty="0">
              <a:solidFill>
                <a:schemeClr val="bg2">
                  <a:lumMod val="10000"/>
                </a:schemeClr>
              </a:solidFill>
            </a:endParaRPr>
          </a:p>
          <a:p>
            <a:pPr marL="1543050" lvl="3" indent="-285750"/>
            <a:endParaRPr lang="en-US" sz="1600" dirty="0">
              <a:solidFill>
                <a:schemeClr val="bg2">
                  <a:lumMod val="10000"/>
                </a:schemeClr>
              </a:solidFill>
            </a:endParaRPr>
          </a:p>
          <a:p>
            <a:pPr marL="1543050" lvl="3" indent="-285750"/>
            <a:endParaRPr lang="en-US" sz="1600" dirty="0">
              <a:solidFill>
                <a:schemeClr val="bg2">
                  <a:lumMod val="10000"/>
                </a:schemeClr>
              </a:solidFill>
            </a:endParaRPr>
          </a:p>
          <a:p>
            <a:pPr marL="1257300" lvl="3" indent="0">
              <a:buNone/>
            </a:pPr>
            <a:endParaRPr lang="en-US" sz="1600" dirty="0">
              <a:solidFill>
                <a:schemeClr val="bg2">
                  <a:lumMod val="10000"/>
                </a:schemeClr>
              </a:solidFill>
            </a:endParaRPr>
          </a:p>
        </p:txBody>
      </p:sp>
    </p:spTree>
    <p:extLst>
      <p:ext uri="{BB962C8B-B14F-4D97-AF65-F5344CB8AC3E}">
        <p14:creationId xmlns:p14="http://schemas.microsoft.com/office/powerpoint/2010/main" val="1255598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277" y="90616"/>
            <a:ext cx="10149016" cy="6767384"/>
          </a:xfrm>
        </p:spPr>
        <p:txBody>
          <a:bodyPr>
            <a:normAutofit fontScale="92500" lnSpcReduction="10000"/>
          </a:bodyPr>
          <a:lstStyle/>
          <a:p>
            <a:pPr marL="514350" indent="-514350">
              <a:buAutoNum type="arabicPeriod" startAt="3"/>
            </a:pPr>
            <a:r>
              <a:rPr lang="en-US" sz="2800" dirty="0" smtClean="0">
                <a:solidFill>
                  <a:schemeClr val="tx1">
                    <a:lumMod val="95000"/>
                    <a:lumOff val="5000"/>
                  </a:schemeClr>
                </a:solidFill>
                <a:effectLst>
                  <a:outerShdw blurRad="38100" dist="38100" dir="2700000" algn="tl">
                    <a:srgbClr val="000000">
                      <a:alpha val="43137"/>
                    </a:srgbClr>
                  </a:outerShdw>
                </a:effectLst>
              </a:rPr>
              <a:t>Implementation </a:t>
            </a:r>
            <a:r>
              <a:rPr lang="en-US" sz="2800" dirty="0">
                <a:solidFill>
                  <a:schemeClr val="tx1">
                    <a:lumMod val="95000"/>
                    <a:lumOff val="5000"/>
                  </a:schemeClr>
                </a:solidFill>
                <a:effectLst>
                  <a:outerShdw blurRad="38100" dist="38100" dir="2700000" algn="tl">
                    <a:srgbClr val="000000">
                      <a:alpha val="43137"/>
                    </a:srgbClr>
                  </a:outerShdw>
                </a:effectLst>
              </a:rPr>
              <a:t>of </a:t>
            </a:r>
            <a:r>
              <a:rPr lang="en-US" sz="2800" dirty="0" smtClean="0">
                <a:solidFill>
                  <a:schemeClr val="tx1">
                    <a:lumMod val="95000"/>
                    <a:lumOff val="5000"/>
                  </a:schemeClr>
                </a:solidFill>
                <a:effectLst>
                  <a:outerShdw blurRad="38100" dist="38100" dir="2700000" algn="tl">
                    <a:srgbClr val="000000">
                      <a:alpha val="43137"/>
                    </a:srgbClr>
                  </a:outerShdw>
                </a:effectLst>
              </a:rPr>
              <a:t>File Handling:</a:t>
            </a:r>
          </a:p>
          <a:p>
            <a:pPr marL="400050" lvl="1" indent="0">
              <a:buNone/>
            </a:pPr>
            <a:r>
              <a:rPr lang="en-US" sz="2000" dirty="0" smtClean="0">
                <a:solidFill>
                  <a:schemeClr val="tx1"/>
                </a:solidFill>
                <a:effectLst>
                  <a:outerShdw blurRad="38100" dist="38100" dir="2700000" algn="tl">
                    <a:srgbClr val="000000">
                      <a:alpha val="43137"/>
                    </a:srgbClr>
                  </a:outerShdw>
                </a:effectLst>
              </a:rPr>
              <a:t>The project has 4 main files:</a:t>
            </a:r>
          </a:p>
          <a:p>
            <a:pPr marL="1257300" lvl="2" indent="-457200">
              <a:buFont typeface="+mj-lt"/>
              <a:buAutoNum type="arabicPeriod"/>
            </a:pPr>
            <a:r>
              <a:rPr lang="en-US" sz="1800" dirty="0" smtClean="0">
                <a:solidFill>
                  <a:schemeClr val="tx1"/>
                </a:solidFill>
                <a:effectLst>
                  <a:outerShdw blurRad="38100" dist="38100" dir="2700000" algn="tl">
                    <a:srgbClr val="000000">
                      <a:alpha val="43137"/>
                    </a:srgbClr>
                  </a:outerShdw>
                </a:effectLst>
              </a:rPr>
              <a:t>Book_File_Management.txt : to record all information about book (stored in book catalog dictionary).</a:t>
            </a:r>
          </a:p>
          <a:p>
            <a:pPr marL="1257300" lvl="2" indent="-457200">
              <a:buFont typeface="+mj-lt"/>
              <a:buAutoNum type="arabicPeriod"/>
            </a:pPr>
            <a:r>
              <a:rPr lang="en-US" sz="1800" dirty="0" smtClean="0">
                <a:solidFill>
                  <a:schemeClr val="tx1"/>
                </a:solidFill>
                <a:effectLst>
                  <a:outerShdw blurRad="38100" dist="38100" dir="2700000" algn="tl">
                    <a:srgbClr val="000000">
                      <a:alpha val="43137"/>
                    </a:srgbClr>
                  </a:outerShdw>
                </a:effectLst>
              </a:rPr>
              <a:t>Member_File_Management.txt : </a:t>
            </a:r>
            <a:r>
              <a:rPr lang="en-US" sz="1800" dirty="0">
                <a:solidFill>
                  <a:schemeClr val="tx1"/>
                </a:solidFill>
                <a:effectLst>
                  <a:outerShdw blurRad="38100" dist="38100" dir="2700000" algn="tl">
                    <a:srgbClr val="000000">
                      <a:alpha val="43137"/>
                    </a:srgbClr>
                  </a:outerShdw>
                </a:effectLst>
              </a:rPr>
              <a:t>to record all information about </a:t>
            </a:r>
            <a:r>
              <a:rPr lang="en-US" sz="1800" dirty="0" smtClean="0">
                <a:solidFill>
                  <a:schemeClr val="tx1"/>
                </a:solidFill>
                <a:effectLst>
                  <a:outerShdw blurRad="38100" dist="38100" dir="2700000" algn="tl">
                    <a:srgbClr val="000000">
                      <a:alpha val="43137"/>
                    </a:srgbClr>
                  </a:outerShdw>
                </a:effectLst>
              </a:rPr>
              <a:t>members </a:t>
            </a:r>
            <a:r>
              <a:rPr lang="en-US" sz="1800" dirty="0">
                <a:solidFill>
                  <a:schemeClr val="tx1"/>
                </a:solidFill>
                <a:effectLst>
                  <a:outerShdw blurRad="38100" dist="38100" dir="2700000" algn="tl">
                    <a:srgbClr val="000000">
                      <a:alpha val="43137"/>
                    </a:srgbClr>
                  </a:outerShdw>
                </a:effectLst>
              </a:rPr>
              <a:t>(stored in M</a:t>
            </a:r>
            <a:r>
              <a:rPr lang="en-US" sz="1800" dirty="0" smtClean="0">
                <a:solidFill>
                  <a:schemeClr val="tx1"/>
                </a:solidFill>
                <a:effectLst>
                  <a:outerShdw blurRad="38100" dist="38100" dir="2700000" algn="tl">
                    <a:srgbClr val="000000">
                      <a:alpha val="43137"/>
                    </a:srgbClr>
                  </a:outerShdw>
                </a:effectLst>
              </a:rPr>
              <a:t>embers dictionary).</a:t>
            </a:r>
          </a:p>
          <a:p>
            <a:pPr marL="1257300" lvl="2" indent="-457200">
              <a:buFont typeface="+mj-lt"/>
              <a:buAutoNum type="arabicPeriod"/>
            </a:pPr>
            <a:r>
              <a:rPr lang="en-US" sz="1800" dirty="0" smtClean="0">
                <a:solidFill>
                  <a:schemeClr val="tx1"/>
                </a:solidFill>
                <a:effectLst>
                  <a:outerShdw blurRad="38100" dist="38100" dir="2700000" algn="tl">
                    <a:srgbClr val="000000">
                      <a:alpha val="43137"/>
                    </a:srgbClr>
                  </a:outerShdw>
                </a:effectLst>
              </a:rPr>
              <a:t>Borrow_Transactions.txt : to store all information about each borrow operation occurred (stored in borrow transaction dictionary).</a:t>
            </a:r>
          </a:p>
          <a:p>
            <a:pPr marL="1257300" lvl="2" indent="-457200">
              <a:buFont typeface="+mj-lt"/>
              <a:buAutoNum type="arabicPeriod"/>
            </a:pPr>
            <a:r>
              <a:rPr lang="en-US" sz="1800" dirty="0" smtClean="0">
                <a:solidFill>
                  <a:schemeClr val="tx1"/>
                </a:solidFill>
                <a:effectLst>
                  <a:outerShdw blurRad="38100" dist="38100" dir="2700000" algn="tl">
                    <a:srgbClr val="000000">
                      <a:alpha val="43137"/>
                    </a:srgbClr>
                  </a:outerShdw>
                </a:effectLst>
              </a:rPr>
              <a:t>Return_Transactions.txt </a:t>
            </a:r>
            <a:r>
              <a:rPr lang="en-US" sz="1800" dirty="0">
                <a:solidFill>
                  <a:schemeClr val="tx1"/>
                </a:solidFill>
                <a:effectLst>
                  <a:outerShdw blurRad="38100" dist="38100" dir="2700000" algn="tl">
                    <a:srgbClr val="000000">
                      <a:alpha val="43137"/>
                    </a:srgbClr>
                  </a:outerShdw>
                </a:effectLst>
              </a:rPr>
              <a:t>: to store all information about each </a:t>
            </a:r>
            <a:r>
              <a:rPr lang="en-US" sz="1800" dirty="0" smtClean="0">
                <a:solidFill>
                  <a:schemeClr val="tx1"/>
                </a:solidFill>
                <a:effectLst>
                  <a:outerShdw blurRad="38100" dist="38100" dir="2700000" algn="tl">
                    <a:srgbClr val="000000">
                      <a:alpha val="43137"/>
                    </a:srgbClr>
                  </a:outerShdw>
                </a:effectLst>
              </a:rPr>
              <a:t>Return </a:t>
            </a:r>
            <a:r>
              <a:rPr lang="en-US" sz="1800" dirty="0">
                <a:solidFill>
                  <a:schemeClr val="tx1"/>
                </a:solidFill>
                <a:effectLst>
                  <a:outerShdw blurRad="38100" dist="38100" dir="2700000" algn="tl">
                    <a:srgbClr val="000000">
                      <a:alpha val="43137"/>
                    </a:srgbClr>
                  </a:outerShdw>
                </a:effectLst>
              </a:rPr>
              <a:t>operation occurred (stored in </a:t>
            </a:r>
            <a:r>
              <a:rPr lang="en-US" sz="1800" dirty="0" smtClean="0">
                <a:solidFill>
                  <a:schemeClr val="tx1"/>
                </a:solidFill>
                <a:effectLst>
                  <a:outerShdw blurRad="38100" dist="38100" dir="2700000" algn="tl">
                    <a:srgbClr val="000000">
                      <a:alpha val="43137"/>
                    </a:srgbClr>
                  </a:outerShdw>
                </a:effectLst>
              </a:rPr>
              <a:t>Return </a:t>
            </a:r>
            <a:r>
              <a:rPr lang="en-US" sz="1800" dirty="0">
                <a:solidFill>
                  <a:schemeClr val="tx1"/>
                </a:solidFill>
                <a:effectLst>
                  <a:outerShdw blurRad="38100" dist="38100" dir="2700000" algn="tl">
                    <a:srgbClr val="000000">
                      <a:alpha val="43137"/>
                    </a:srgbClr>
                  </a:outerShdw>
                </a:effectLst>
              </a:rPr>
              <a:t>transaction dictionary).</a:t>
            </a:r>
          </a:p>
          <a:p>
            <a:pPr marL="400050" lvl="1" indent="0">
              <a:buNone/>
            </a:pPr>
            <a:r>
              <a:rPr lang="en-US" sz="2000" dirty="0" smtClean="0">
                <a:solidFill>
                  <a:schemeClr val="tx1"/>
                </a:solidFill>
                <a:effectLst>
                  <a:outerShdw blurRad="38100" dist="38100" dir="2700000" algn="tl">
                    <a:srgbClr val="000000">
                      <a:alpha val="43137"/>
                    </a:srgbClr>
                  </a:outerShdw>
                </a:effectLst>
              </a:rPr>
              <a:t>And the project has another folder that has 8 files to store all information needed in monthly report (Additional Features).</a:t>
            </a:r>
          </a:p>
          <a:p>
            <a:pPr marL="1257300" lvl="2" indent="-457200">
              <a:buFont typeface="+mj-lt"/>
              <a:buAutoNum type="arabicPeriod"/>
            </a:pPr>
            <a:r>
              <a:rPr lang="en-US" sz="1800" dirty="0" smtClean="0">
                <a:solidFill>
                  <a:schemeClr val="tx1"/>
                </a:solidFill>
                <a:effectLst>
                  <a:outerShdw blurRad="38100" dist="38100" dir="2700000" algn="tl">
                    <a:srgbClr val="000000">
                      <a:alpha val="43137"/>
                    </a:srgbClr>
                  </a:outerShdw>
                </a:effectLst>
              </a:rPr>
              <a:t>Book_for_monthly_report.txt</a:t>
            </a:r>
          </a:p>
          <a:p>
            <a:pPr marL="1257300" lvl="2" indent="-457200">
              <a:buFont typeface="+mj-lt"/>
              <a:buAutoNum type="arabicPeriod"/>
            </a:pPr>
            <a:r>
              <a:rPr lang="en-US" sz="1800" dirty="0" smtClean="0">
                <a:solidFill>
                  <a:schemeClr val="tx1"/>
                </a:solidFill>
                <a:effectLst>
                  <a:outerShdw blurRad="38100" dist="38100" dir="2700000" algn="tl">
                    <a:srgbClr val="000000">
                      <a:alpha val="43137"/>
                    </a:srgbClr>
                  </a:outerShdw>
                </a:effectLst>
              </a:rPr>
              <a:t>Book_removed_for_monthly_report.txt     </a:t>
            </a:r>
          </a:p>
          <a:p>
            <a:pPr marL="1257300" lvl="2" indent="-457200">
              <a:buFont typeface="+mj-lt"/>
              <a:buAutoNum type="arabicPeriod"/>
            </a:pPr>
            <a:r>
              <a:rPr lang="en-US" sz="1800" dirty="0" smtClean="0">
                <a:solidFill>
                  <a:schemeClr val="tx1"/>
                </a:solidFill>
                <a:effectLst>
                  <a:outerShdw blurRad="38100" dist="38100" dir="2700000" algn="tl">
                    <a:srgbClr val="000000">
                      <a:alpha val="43137"/>
                    </a:srgbClr>
                  </a:outerShdw>
                </a:effectLst>
              </a:rPr>
              <a:t>Book_updated_for_monthly_report.txt</a:t>
            </a:r>
          </a:p>
          <a:p>
            <a:pPr marL="1257300" lvl="2" indent="-457200">
              <a:buFont typeface="+mj-lt"/>
              <a:buAutoNum type="arabicPeriod"/>
            </a:pPr>
            <a:r>
              <a:rPr lang="en-US" sz="1800" dirty="0" smtClean="0">
                <a:solidFill>
                  <a:schemeClr val="tx1"/>
                </a:solidFill>
                <a:effectLst>
                  <a:outerShdw blurRad="38100" dist="38100" dir="2700000" algn="tl">
                    <a:srgbClr val="000000">
                      <a:alpha val="43137"/>
                    </a:srgbClr>
                  </a:outerShdw>
                </a:effectLst>
              </a:rPr>
              <a:t>Members_for_monthly_report.txt</a:t>
            </a:r>
            <a:endParaRPr lang="en-US" sz="1800" dirty="0">
              <a:solidFill>
                <a:schemeClr val="tx1"/>
              </a:solidFill>
              <a:effectLst>
                <a:outerShdw blurRad="38100" dist="38100" dir="2700000" algn="tl">
                  <a:srgbClr val="000000">
                    <a:alpha val="43137"/>
                  </a:srgbClr>
                </a:outerShdw>
              </a:effectLst>
            </a:endParaRPr>
          </a:p>
          <a:p>
            <a:pPr marL="1257300" lvl="2" indent="-457200">
              <a:buFont typeface="+mj-lt"/>
              <a:buAutoNum type="arabicPeriod"/>
            </a:pPr>
            <a:r>
              <a:rPr lang="en-US" sz="1800" dirty="0" smtClean="0">
                <a:solidFill>
                  <a:schemeClr val="tx1"/>
                </a:solidFill>
                <a:effectLst>
                  <a:outerShdw blurRad="38100" dist="38100" dir="2700000" algn="tl">
                    <a:srgbClr val="000000">
                      <a:alpha val="43137"/>
                    </a:srgbClr>
                  </a:outerShdw>
                </a:effectLst>
              </a:rPr>
              <a:t>Members_removed_for_monthly_report.txt</a:t>
            </a:r>
            <a:endParaRPr lang="en-US" sz="1800" dirty="0">
              <a:solidFill>
                <a:schemeClr val="tx1"/>
              </a:solidFill>
              <a:effectLst>
                <a:outerShdw blurRad="38100" dist="38100" dir="2700000" algn="tl">
                  <a:srgbClr val="000000">
                    <a:alpha val="43137"/>
                  </a:srgbClr>
                </a:outerShdw>
              </a:effectLst>
            </a:endParaRPr>
          </a:p>
          <a:p>
            <a:pPr marL="1257300" lvl="2" indent="-457200">
              <a:buFont typeface="+mj-lt"/>
              <a:buAutoNum type="arabicPeriod"/>
            </a:pPr>
            <a:r>
              <a:rPr lang="en-US" sz="1800" dirty="0" smtClean="0">
                <a:solidFill>
                  <a:schemeClr val="tx1"/>
                </a:solidFill>
                <a:effectLst>
                  <a:outerShdw blurRad="38100" dist="38100" dir="2700000" algn="tl">
                    <a:srgbClr val="000000">
                      <a:alpha val="43137"/>
                    </a:srgbClr>
                  </a:outerShdw>
                </a:effectLst>
              </a:rPr>
              <a:t>Members_updated_for_monthly_report.txt</a:t>
            </a:r>
          </a:p>
          <a:p>
            <a:pPr marL="1257300" lvl="2" indent="-457200">
              <a:buFont typeface="+mj-lt"/>
              <a:buAutoNum type="arabicPeriod"/>
            </a:pPr>
            <a:r>
              <a:rPr lang="en-US" sz="1800" dirty="0" smtClean="0">
                <a:solidFill>
                  <a:schemeClr val="tx1"/>
                </a:solidFill>
                <a:effectLst>
                  <a:outerShdw blurRad="38100" dist="38100" dir="2700000" algn="tl">
                    <a:srgbClr val="000000">
                      <a:alpha val="43137"/>
                    </a:srgbClr>
                  </a:outerShdw>
                </a:effectLst>
              </a:rPr>
              <a:t>Borrow_transaction_for_monthly_report.txt </a:t>
            </a:r>
          </a:p>
          <a:p>
            <a:pPr marL="1257300" lvl="2" indent="-457200">
              <a:buFont typeface="+mj-lt"/>
              <a:buAutoNum type="arabicPeriod"/>
            </a:pPr>
            <a:r>
              <a:rPr lang="en-US" sz="1800" dirty="0" smtClean="0">
                <a:solidFill>
                  <a:schemeClr val="tx1"/>
                </a:solidFill>
                <a:effectLst>
                  <a:outerShdw blurRad="38100" dist="38100" dir="2700000" algn="tl">
                    <a:srgbClr val="000000">
                      <a:alpha val="43137"/>
                    </a:srgbClr>
                  </a:outerShdw>
                </a:effectLst>
              </a:rPr>
              <a:t>Return_transaction_for_monthly_report.txt</a:t>
            </a:r>
          </a:p>
          <a:p>
            <a:pPr marL="1257300" lvl="2" indent="-457200">
              <a:buFont typeface="+mj-lt"/>
              <a:buAutoNum type="arabicPeriod"/>
            </a:pPr>
            <a:endParaRPr lang="en-US" sz="1800" dirty="0">
              <a:solidFill>
                <a:schemeClr val="tx1"/>
              </a:solidFill>
              <a:effectLst>
                <a:outerShdw blurRad="38100" dist="38100" dir="2700000" algn="tl">
                  <a:srgbClr val="000000">
                    <a:alpha val="43137"/>
                  </a:srgbClr>
                </a:outerShdw>
              </a:effectLst>
            </a:endParaRPr>
          </a:p>
          <a:p>
            <a:pPr marL="1257300" lvl="2" indent="-457200">
              <a:buFont typeface="+mj-lt"/>
              <a:buAutoNum type="arabicPeriod"/>
            </a:pPr>
            <a:endParaRPr lang="en-US" sz="1800" dirty="0">
              <a:solidFill>
                <a:schemeClr val="tx1"/>
              </a:solidFill>
              <a:effectLst>
                <a:outerShdw blurRad="38100" dist="38100" dir="2700000" algn="tl">
                  <a:srgbClr val="000000">
                    <a:alpha val="43137"/>
                  </a:srgbClr>
                </a:outerShdw>
              </a:effectLst>
            </a:endParaRPr>
          </a:p>
          <a:p>
            <a:pPr marL="1257300" lvl="2" indent="-457200">
              <a:buFont typeface="+mj-lt"/>
              <a:buAutoNum type="arabicPeriod"/>
            </a:pPr>
            <a:endParaRPr lang="en-US" sz="18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791144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2465" y="107092"/>
            <a:ext cx="10272584" cy="6750907"/>
          </a:xfrm>
        </p:spPr>
        <p:txBody>
          <a:bodyPr>
            <a:normAutofit/>
          </a:bodyPr>
          <a:lstStyle/>
          <a:p>
            <a:pPr marL="514350" indent="-514350">
              <a:buAutoNum type="arabicPeriod" startAt="3"/>
            </a:pPr>
            <a:r>
              <a:rPr lang="en-US" sz="2800" dirty="0">
                <a:solidFill>
                  <a:schemeClr val="tx1">
                    <a:lumMod val="95000"/>
                    <a:lumOff val="5000"/>
                  </a:schemeClr>
                </a:solidFill>
                <a:effectLst>
                  <a:outerShdw blurRad="38100" dist="38100" dir="2700000" algn="tl">
                    <a:srgbClr val="000000">
                      <a:alpha val="43137"/>
                    </a:srgbClr>
                  </a:outerShdw>
                </a:effectLst>
              </a:rPr>
              <a:t>Implementation of File Handling</a:t>
            </a:r>
            <a:r>
              <a:rPr lang="en-US" sz="2800" dirty="0" smtClean="0">
                <a:solidFill>
                  <a:schemeClr val="tx1">
                    <a:lumMod val="95000"/>
                    <a:lumOff val="5000"/>
                  </a:schemeClr>
                </a:solidFill>
                <a:effectLst>
                  <a:outerShdw blurRad="38100" dist="38100" dir="2700000" algn="tl">
                    <a:srgbClr val="000000">
                      <a:alpha val="43137"/>
                    </a:srgbClr>
                  </a:outerShdw>
                </a:effectLst>
              </a:rPr>
              <a:t>:</a:t>
            </a:r>
          </a:p>
          <a:p>
            <a:pPr marL="914400" lvl="1" indent="-514350">
              <a:buFont typeface="Wingdings 3" charset="2"/>
              <a:buAutoNum type="arabicPeriod"/>
            </a:pPr>
            <a:r>
              <a:rPr lang="en-US" sz="2400" dirty="0" err="1" smtClean="0">
                <a:solidFill>
                  <a:schemeClr val="tx1">
                    <a:lumMod val="95000"/>
                    <a:lumOff val="5000"/>
                  </a:schemeClr>
                </a:solidFill>
                <a:effectLst>
                  <a:outerShdw blurRad="38100" dist="38100" dir="2700000" algn="tl">
                    <a:srgbClr val="000000">
                      <a:alpha val="43137"/>
                    </a:srgbClr>
                  </a:outerShdw>
                </a:effectLst>
              </a:rPr>
              <a:t>Save_Data</a:t>
            </a:r>
            <a:r>
              <a:rPr lang="en-US" sz="2400" dirty="0" smtClean="0">
                <a:solidFill>
                  <a:schemeClr val="tx1">
                    <a:lumMod val="95000"/>
                    <a:lumOff val="5000"/>
                  </a:schemeClr>
                </a:solidFill>
                <a:effectLst>
                  <a:outerShdw blurRad="38100" dist="38100" dir="2700000" algn="tl">
                    <a:srgbClr val="000000">
                      <a:alpha val="43137"/>
                    </a:srgbClr>
                  </a:outerShdw>
                </a:effectLst>
              </a:rPr>
              <a:t>(): </a:t>
            </a:r>
            <a:r>
              <a:rPr lang="en-US" sz="2400" dirty="0"/>
              <a:t>Save the current state of the catalog, member, borrow and return transactions information to text files before exiting. </a:t>
            </a:r>
            <a:endParaRPr lang="en-US" sz="2400" dirty="0">
              <a:solidFill>
                <a:schemeClr val="tx1">
                  <a:lumMod val="95000"/>
                  <a:lumOff val="5000"/>
                </a:schemeClr>
              </a:solidFill>
              <a:effectLst>
                <a:outerShdw blurRad="38100" dist="38100" dir="2700000" algn="tl">
                  <a:srgbClr val="000000">
                    <a:alpha val="43137"/>
                  </a:srgbClr>
                </a:outerShdw>
              </a:effectLst>
            </a:endParaRPr>
          </a:p>
          <a:p>
            <a:pPr marL="1257300" lvl="2" indent="-457200">
              <a:buFont typeface="+mj-lt"/>
              <a:buAutoNum type="arabicPeriod"/>
            </a:pPr>
            <a:r>
              <a:rPr lang="en-US" sz="1800" dirty="0" smtClean="0">
                <a:solidFill>
                  <a:schemeClr val="tx1"/>
                </a:solidFill>
                <a:effectLst>
                  <a:outerShdw blurRad="38100" dist="38100" dir="2700000" algn="tl">
                    <a:srgbClr val="000000">
                      <a:alpha val="43137"/>
                    </a:srgbClr>
                  </a:outerShdw>
                </a:effectLst>
              </a:rPr>
              <a:t>Book_File_Management.txt : to make the data readable for the human while it is storing in the file we design the save data function to store data in this structure</a:t>
            </a:r>
          </a:p>
          <a:p>
            <a:pPr marL="1257300" lvl="2" indent="-457200">
              <a:buFont typeface="+mj-lt"/>
              <a:buAutoNum type="arabicPeriod"/>
            </a:pPr>
            <a:endParaRPr lang="en-US" sz="1800" dirty="0">
              <a:solidFill>
                <a:schemeClr val="tx1"/>
              </a:solidFill>
              <a:effectLst>
                <a:outerShdw blurRad="38100" dist="38100" dir="2700000" algn="tl">
                  <a:srgbClr val="000000">
                    <a:alpha val="43137"/>
                  </a:srgbClr>
                </a:outerShdw>
              </a:effectLst>
            </a:endParaRPr>
          </a:p>
          <a:p>
            <a:pPr marL="1257300" lvl="2" indent="-457200">
              <a:buFont typeface="+mj-lt"/>
              <a:buAutoNum type="arabicPeriod"/>
            </a:pPr>
            <a:endParaRPr lang="en-US" sz="1800" dirty="0" smtClean="0">
              <a:solidFill>
                <a:schemeClr val="tx1"/>
              </a:solidFill>
              <a:effectLst>
                <a:outerShdw blurRad="38100" dist="38100" dir="2700000" algn="tl">
                  <a:srgbClr val="000000">
                    <a:alpha val="43137"/>
                  </a:srgbClr>
                </a:outerShdw>
              </a:effectLst>
            </a:endParaRPr>
          </a:p>
          <a:p>
            <a:pPr marL="1257300" lvl="2" indent="-457200">
              <a:buFont typeface="+mj-lt"/>
              <a:buAutoNum type="arabicPeriod"/>
            </a:pPr>
            <a:endParaRPr lang="en-US" sz="1800" dirty="0">
              <a:solidFill>
                <a:schemeClr val="tx1"/>
              </a:solidFill>
              <a:effectLst>
                <a:outerShdw blurRad="38100" dist="38100" dir="2700000" algn="tl">
                  <a:srgbClr val="000000">
                    <a:alpha val="43137"/>
                  </a:srgbClr>
                </a:outerShdw>
              </a:effectLst>
            </a:endParaRPr>
          </a:p>
          <a:p>
            <a:pPr marL="1257300" lvl="2" indent="-457200">
              <a:buFont typeface="+mj-lt"/>
              <a:buAutoNum type="arabicPeriod"/>
            </a:pPr>
            <a:endParaRPr lang="en-US" sz="1800" dirty="0" smtClean="0">
              <a:solidFill>
                <a:schemeClr val="tx1"/>
              </a:solidFill>
              <a:effectLst>
                <a:outerShdw blurRad="38100" dist="38100" dir="2700000" algn="tl">
                  <a:srgbClr val="000000">
                    <a:alpha val="43137"/>
                  </a:srgbClr>
                </a:outerShdw>
              </a:effectLst>
            </a:endParaRPr>
          </a:p>
          <a:p>
            <a:pPr marL="1257300" lvl="2" indent="-457200">
              <a:buFont typeface="+mj-lt"/>
              <a:buAutoNum type="arabicPeriod"/>
            </a:pPr>
            <a:r>
              <a:rPr lang="en-US" sz="1800" dirty="0" smtClean="0">
                <a:solidFill>
                  <a:schemeClr val="tx1"/>
                </a:solidFill>
                <a:effectLst>
                  <a:outerShdw blurRad="38100" dist="38100" dir="2700000" algn="tl">
                    <a:srgbClr val="000000">
                      <a:alpha val="43137"/>
                    </a:srgbClr>
                  </a:outerShdw>
                </a:effectLst>
              </a:rPr>
              <a:t>Member_File_Management.txt : as the book file management, I used the same structure to store data to make data easily</a:t>
            </a:r>
            <a:r>
              <a:rPr lang="en-US" sz="1800" dirty="0">
                <a:solidFill>
                  <a:schemeClr val="tx1"/>
                </a:solidFill>
                <a:effectLst>
                  <a:outerShdw blurRad="38100" dist="38100" dir="2700000" algn="tl">
                    <a:srgbClr val="000000">
                      <a:alpha val="43137"/>
                    </a:srgbClr>
                  </a:outerShdw>
                </a:effectLst>
              </a:rPr>
              <a:t> </a:t>
            </a:r>
            <a:r>
              <a:rPr lang="en-US" sz="1800" dirty="0" smtClean="0">
                <a:solidFill>
                  <a:schemeClr val="tx1"/>
                </a:solidFill>
                <a:effectLst>
                  <a:outerShdw blurRad="38100" dist="38100" dir="2700000" algn="tl">
                    <a:srgbClr val="000000">
                      <a:alpha val="43137"/>
                    </a:srgbClr>
                  </a:outerShdw>
                </a:effectLst>
              </a:rPr>
              <a:t>to read. </a:t>
            </a:r>
          </a:p>
          <a:p>
            <a:pPr marL="1257300" lvl="2" indent="-457200">
              <a:buFont typeface="+mj-lt"/>
              <a:buAutoNum type="arabicPeriod"/>
            </a:pPr>
            <a:endParaRPr lang="en-US" sz="1800" dirty="0">
              <a:solidFill>
                <a:schemeClr val="tx1"/>
              </a:solidFill>
              <a:effectLst>
                <a:outerShdw blurRad="38100" dist="38100" dir="2700000" algn="tl">
                  <a:srgbClr val="000000">
                    <a:alpha val="43137"/>
                  </a:srgbClr>
                </a:outerShdw>
              </a:effectLst>
            </a:endParaRPr>
          </a:p>
          <a:p>
            <a:pPr marL="1257300" lvl="2" indent="-457200">
              <a:buFont typeface="+mj-lt"/>
              <a:buAutoNum type="arabicPeriod"/>
            </a:pPr>
            <a:endParaRPr lang="en-US" sz="1800" dirty="0" smtClean="0">
              <a:solidFill>
                <a:schemeClr val="tx1"/>
              </a:solidFill>
              <a:effectLst>
                <a:outerShdw blurRad="38100" dist="38100" dir="2700000" algn="tl">
                  <a:srgbClr val="000000">
                    <a:alpha val="43137"/>
                  </a:srgbClr>
                </a:outerShdw>
              </a:effectLst>
            </a:endParaRPr>
          </a:p>
          <a:p>
            <a:pPr marL="1257300" lvl="2" indent="-457200">
              <a:buFont typeface="+mj-lt"/>
              <a:buAutoNum type="arabicPeriod"/>
            </a:pPr>
            <a:endParaRPr lang="en-US" sz="1800" dirty="0">
              <a:solidFill>
                <a:schemeClr val="tx1"/>
              </a:solidFill>
              <a:effectLst>
                <a:outerShdw blurRad="38100" dist="38100" dir="2700000" algn="tl">
                  <a:srgbClr val="000000">
                    <a:alpha val="43137"/>
                  </a:srgbClr>
                </a:outerShdw>
              </a:effectLst>
            </a:endParaRPr>
          </a:p>
          <a:p>
            <a:pPr marL="800100" lvl="2" indent="0">
              <a:buNone/>
            </a:pPr>
            <a:endParaRPr lang="en-US" sz="1800" dirty="0" smtClean="0">
              <a:solidFill>
                <a:schemeClr val="tx1"/>
              </a:solidFill>
              <a:effectLst>
                <a:outerShdw blurRad="38100" dist="38100" dir="2700000" algn="tl">
                  <a:srgbClr val="000000">
                    <a:alpha val="43137"/>
                  </a:srgbClr>
                </a:outerShdw>
              </a:effectLst>
            </a:endParaRPr>
          </a:p>
          <a:p>
            <a:pPr marL="1257300" lvl="2" indent="-457200">
              <a:buFont typeface="+mj-lt"/>
              <a:buAutoNum type="arabicPeriod"/>
            </a:pPr>
            <a:endParaRPr lang="en-US" sz="1800" dirty="0" smtClean="0">
              <a:solidFill>
                <a:schemeClr val="tx1"/>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9210" y="2673892"/>
            <a:ext cx="4503810" cy="12802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3917" y="5046247"/>
            <a:ext cx="5014395" cy="1082134"/>
          </a:xfrm>
          <a:prstGeom prst="rect">
            <a:avLst/>
          </a:prstGeom>
        </p:spPr>
      </p:pic>
    </p:spTree>
    <p:extLst>
      <p:ext uri="{BB962C8B-B14F-4D97-AF65-F5344CB8AC3E}">
        <p14:creationId xmlns:p14="http://schemas.microsoft.com/office/powerpoint/2010/main" val="37858892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037" y="131806"/>
            <a:ext cx="10206681" cy="6656172"/>
          </a:xfrm>
        </p:spPr>
        <p:txBody>
          <a:bodyPr/>
          <a:lstStyle/>
          <a:p>
            <a:pPr marL="514350" indent="-514350">
              <a:buAutoNum type="arabicPeriod" startAt="3"/>
            </a:pPr>
            <a:r>
              <a:rPr lang="en-US" sz="2800" dirty="0">
                <a:solidFill>
                  <a:schemeClr val="tx1">
                    <a:lumMod val="95000"/>
                    <a:lumOff val="5000"/>
                  </a:schemeClr>
                </a:solidFill>
                <a:effectLst>
                  <a:outerShdw blurRad="38100" dist="38100" dir="2700000" algn="tl">
                    <a:srgbClr val="000000">
                      <a:alpha val="43137"/>
                    </a:srgbClr>
                  </a:outerShdw>
                </a:effectLst>
              </a:rPr>
              <a:t>Implementation of File Handling:</a:t>
            </a:r>
          </a:p>
          <a:p>
            <a:pPr marL="914400" lvl="1" indent="-514350">
              <a:buAutoNum type="arabicPeriod"/>
            </a:pPr>
            <a:r>
              <a:rPr lang="en-US" sz="2400" dirty="0" err="1">
                <a:solidFill>
                  <a:schemeClr val="tx1">
                    <a:lumMod val="95000"/>
                    <a:lumOff val="5000"/>
                  </a:schemeClr>
                </a:solidFill>
                <a:effectLst>
                  <a:outerShdw blurRad="38100" dist="38100" dir="2700000" algn="tl">
                    <a:srgbClr val="000000">
                      <a:alpha val="43137"/>
                    </a:srgbClr>
                  </a:outerShdw>
                </a:effectLst>
              </a:rPr>
              <a:t>Save_Data</a:t>
            </a:r>
            <a:r>
              <a:rPr lang="en-US" sz="2400" dirty="0">
                <a:solidFill>
                  <a:schemeClr val="tx1">
                    <a:lumMod val="95000"/>
                    <a:lumOff val="5000"/>
                  </a:schemeClr>
                </a:solidFill>
                <a:effectLst>
                  <a:outerShdw blurRad="38100" dist="38100" dir="2700000" algn="tl">
                    <a:srgbClr val="000000">
                      <a:alpha val="43137"/>
                    </a:srgbClr>
                  </a:outerShdw>
                </a:effectLst>
              </a:rPr>
              <a:t>(): </a:t>
            </a:r>
            <a:r>
              <a:rPr lang="en-US" sz="2400" dirty="0"/>
              <a:t>Save the current state of the </a:t>
            </a:r>
            <a:r>
              <a:rPr lang="en-US" sz="2400" dirty="0" smtClean="0"/>
              <a:t>catalog, member, borrow and return transactions </a:t>
            </a:r>
            <a:r>
              <a:rPr lang="en-US" sz="2400" dirty="0"/>
              <a:t>information to text files before exiting. </a:t>
            </a:r>
            <a:endParaRPr lang="en-US" sz="2400" dirty="0">
              <a:solidFill>
                <a:schemeClr val="tx1">
                  <a:lumMod val="95000"/>
                  <a:lumOff val="5000"/>
                </a:schemeClr>
              </a:solidFill>
              <a:effectLst>
                <a:outerShdw blurRad="38100" dist="38100" dir="2700000" algn="tl">
                  <a:srgbClr val="000000">
                    <a:alpha val="43137"/>
                  </a:srgbClr>
                </a:outerShdw>
              </a:effectLst>
            </a:endParaRPr>
          </a:p>
          <a:p>
            <a:pPr lvl="2" indent="-342900">
              <a:buAutoNum type="arabicPeriod" startAt="4"/>
            </a:pPr>
            <a:r>
              <a:rPr lang="en-US" sz="1800" dirty="0" smtClean="0">
                <a:solidFill>
                  <a:schemeClr val="tx1"/>
                </a:solidFill>
                <a:effectLst>
                  <a:outerShdw blurRad="38100" dist="38100" dir="2700000" algn="tl">
                    <a:srgbClr val="000000">
                      <a:alpha val="43137"/>
                    </a:srgbClr>
                  </a:outerShdw>
                </a:effectLst>
              </a:rPr>
              <a:t>Borrow_Transactions.txt : used to store all information about all borrowed operation occurred, to make data easy to read from file and also load easily from file into the      dictionary, I designed the save data to store each operation in each line with this shape(operation ID : operation values) </a:t>
            </a:r>
          </a:p>
          <a:p>
            <a:pPr lvl="2" indent="-342900">
              <a:buAutoNum type="arabicPeriod" startAt="4"/>
            </a:pPr>
            <a:endParaRPr lang="en-US" sz="1800" dirty="0" smtClean="0">
              <a:solidFill>
                <a:schemeClr val="tx1"/>
              </a:solidFill>
              <a:effectLst>
                <a:outerShdw blurRad="38100" dist="38100" dir="2700000" algn="tl">
                  <a:srgbClr val="000000">
                    <a:alpha val="43137"/>
                  </a:srgbClr>
                </a:outerShdw>
              </a:effectLst>
            </a:endParaRPr>
          </a:p>
          <a:p>
            <a:pPr marL="1257300" lvl="2" indent="-457200">
              <a:buFont typeface="+mj-lt"/>
              <a:buAutoNum type="arabicPeriod"/>
            </a:pPr>
            <a:endParaRPr lang="en-US" sz="1800" dirty="0">
              <a:solidFill>
                <a:schemeClr val="tx1"/>
              </a:solidFill>
              <a:effectLst>
                <a:outerShdw blurRad="38100" dist="38100" dir="2700000" algn="tl">
                  <a:srgbClr val="000000">
                    <a:alpha val="43137"/>
                  </a:srgbClr>
                </a:outerShdw>
              </a:effectLst>
            </a:endParaRPr>
          </a:p>
          <a:p>
            <a:pPr marL="800100" lvl="2" indent="0">
              <a:buNone/>
            </a:pPr>
            <a:endParaRPr lang="en-US" sz="1800" dirty="0">
              <a:solidFill>
                <a:schemeClr val="tx1"/>
              </a:solidFill>
              <a:effectLst>
                <a:outerShdw blurRad="38100" dist="38100" dir="2700000" algn="tl">
                  <a:srgbClr val="000000">
                    <a:alpha val="43137"/>
                  </a:srgbClr>
                </a:outerShdw>
              </a:effectLst>
            </a:endParaRPr>
          </a:p>
          <a:p>
            <a:pPr marL="800100" lvl="2" indent="0">
              <a:buNone/>
            </a:pPr>
            <a:r>
              <a:rPr lang="en-US" sz="1800" dirty="0" smtClean="0">
                <a:solidFill>
                  <a:schemeClr val="accent1"/>
                </a:solidFill>
              </a:rPr>
              <a:t>5. </a:t>
            </a:r>
            <a:r>
              <a:rPr lang="en-US" sz="1800" dirty="0" smtClean="0">
                <a:solidFill>
                  <a:schemeClr val="tx1"/>
                </a:solidFill>
                <a:effectLst>
                  <a:outerShdw blurRad="38100" dist="38100" dir="2700000" algn="tl">
                    <a:srgbClr val="000000">
                      <a:alpha val="43137"/>
                    </a:srgbClr>
                  </a:outerShdw>
                </a:effectLst>
              </a:rPr>
              <a:t>Return_Transactions.txt </a:t>
            </a:r>
            <a:r>
              <a:rPr lang="en-US" sz="1800" dirty="0">
                <a:solidFill>
                  <a:schemeClr val="tx1"/>
                </a:solidFill>
                <a:effectLst>
                  <a:outerShdw blurRad="38100" dist="38100" dir="2700000" algn="tl">
                    <a:srgbClr val="000000">
                      <a:alpha val="43137"/>
                    </a:srgbClr>
                  </a:outerShdw>
                </a:effectLst>
              </a:rPr>
              <a:t>: used to store all information about all </a:t>
            </a:r>
            <a:r>
              <a:rPr lang="en-US" sz="1800" dirty="0" smtClean="0">
                <a:solidFill>
                  <a:schemeClr val="tx1"/>
                </a:solidFill>
                <a:effectLst>
                  <a:outerShdw blurRad="38100" dist="38100" dir="2700000" algn="tl">
                    <a:srgbClr val="000000">
                      <a:alpha val="43137"/>
                    </a:srgbClr>
                  </a:outerShdw>
                </a:effectLst>
              </a:rPr>
              <a:t>returned </a:t>
            </a:r>
            <a:r>
              <a:rPr lang="en-US" sz="1800" dirty="0">
                <a:solidFill>
                  <a:schemeClr val="tx1"/>
                </a:solidFill>
                <a:effectLst>
                  <a:outerShdw blurRad="38100" dist="38100" dir="2700000" algn="tl">
                    <a:srgbClr val="000000">
                      <a:alpha val="43137"/>
                    </a:srgbClr>
                  </a:outerShdw>
                </a:effectLst>
              </a:rPr>
              <a:t>operation 	   occurred, to make data easy to read from file and also load easily from file into the      </a:t>
            </a:r>
            <a:r>
              <a:rPr lang="en-US" sz="1800" dirty="0" smtClean="0">
                <a:solidFill>
                  <a:schemeClr val="tx1"/>
                </a:solidFill>
                <a:effectLst>
                  <a:outerShdw blurRad="38100" dist="38100" dir="2700000" algn="tl">
                    <a:srgbClr val="000000">
                      <a:alpha val="43137"/>
                    </a:srgbClr>
                  </a:outerShdw>
                </a:effectLst>
              </a:rPr>
              <a:t>         dictionary</a:t>
            </a:r>
            <a:r>
              <a:rPr lang="en-US" sz="1800" dirty="0">
                <a:solidFill>
                  <a:schemeClr val="tx1"/>
                </a:solidFill>
                <a:effectLst>
                  <a:outerShdw blurRad="38100" dist="38100" dir="2700000" algn="tl">
                    <a:srgbClr val="000000">
                      <a:alpha val="43137"/>
                    </a:srgbClr>
                  </a:outerShdw>
                </a:effectLst>
              </a:rPr>
              <a:t>, I designed the save data to store each operation in each line with this </a:t>
            </a:r>
            <a:r>
              <a:rPr lang="en-US" sz="1800" dirty="0" smtClean="0">
                <a:solidFill>
                  <a:schemeClr val="tx1"/>
                </a:solidFill>
                <a:effectLst>
                  <a:outerShdw blurRad="38100" dist="38100" dir="2700000" algn="tl">
                    <a:srgbClr val="000000">
                      <a:alpha val="43137"/>
                    </a:srgbClr>
                  </a:outerShdw>
                </a:effectLst>
              </a:rPr>
              <a:t>shape (</a:t>
            </a:r>
            <a:r>
              <a:rPr lang="en-US" sz="1800" dirty="0">
                <a:solidFill>
                  <a:schemeClr val="tx1"/>
                </a:solidFill>
                <a:effectLst>
                  <a:outerShdw blurRad="38100" dist="38100" dir="2700000" algn="tl">
                    <a:srgbClr val="000000">
                      <a:alpha val="43137"/>
                    </a:srgbClr>
                  </a:outerShdw>
                </a:effectLst>
              </a:rPr>
              <a:t>operation ID : operation values) </a:t>
            </a:r>
            <a:r>
              <a:rPr lang="en-US" sz="1800" dirty="0" smtClean="0">
                <a:solidFill>
                  <a:schemeClr val="tx1"/>
                </a:solidFill>
                <a:effectLst>
                  <a:outerShdw blurRad="38100" dist="38100" dir="2700000" algn="tl">
                    <a:srgbClr val="000000">
                      <a:alpha val="43137"/>
                    </a:srgbClr>
                  </a:outerShdw>
                </a:effectLst>
              </a:rPr>
              <a:t>as the same way like borrow transaction</a:t>
            </a:r>
            <a:endParaRPr lang="en-US" sz="1800" dirty="0">
              <a:solidFill>
                <a:schemeClr val="tx1"/>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935" y="3302287"/>
            <a:ext cx="10058400" cy="7507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935" y="5739271"/>
            <a:ext cx="10058400" cy="719194"/>
          </a:xfrm>
          <a:prstGeom prst="rect">
            <a:avLst/>
          </a:prstGeom>
        </p:spPr>
      </p:pic>
    </p:spTree>
    <p:extLst>
      <p:ext uri="{BB962C8B-B14F-4D97-AF65-F5344CB8AC3E}">
        <p14:creationId xmlns:p14="http://schemas.microsoft.com/office/powerpoint/2010/main" val="25067053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7751" y="74141"/>
            <a:ext cx="10330249" cy="6689124"/>
          </a:xfrm>
        </p:spPr>
        <p:txBody>
          <a:bodyPr/>
          <a:lstStyle/>
          <a:p>
            <a:pPr marL="514350" indent="-514350">
              <a:buAutoNum type="arabicPeriod" startAt="3"/>
            </a:pPr>
            <a:r>
              <a:rPr lang="en-US" sz="2800" dirty="0">
                <a:solidFill>
                  <a:schemeClr val="tx1">
                    <a:lumMod val="95000"/>
                    <a:lumOff val="5000"/>
                  </a:schemeClr>
                </a:solidFill>
                <a:effectLst>
                  <a:outerShdw blurRad="38100" dist="38100" dir="2700000" algn="tl">
                    <a:srgbClr val="000000">
                      <a:alpha val="43137"/>
                    </a:srgbClr>
                  </a:outerShdw>
                </a:effectLst>
              </a:rPr>
              <a:t>Implementation of File Handling:</a:t>
            </a:r>
          </a:p>
          <a:p>
            <a:pPr marL="857250" lvl="1" indent="-457200">
              <a:buAutoNum type="arabicPeriod" startAt="2"/>
            </a:pPr>
            <a:r>
              <a:rPr lang="en-US" sz="2400" dirty="0" err="1" smtClean="0">
                <a:solidFill>
                  <a:schemeClr val="tx1">
                    <a:lumMod val="95000"/>
                    <a:lumOff val="5000"/>
                  </a:schemeClr>
                </a:solidFill>
                <a:effectLst>
                  <a:outerShdw blurRad="38100" dist="38100" dir="2700000" algn="tl">
                    <a:srgbClr val="000000">
                      <a:alpha val="43137"/>
                    </a:srgbClr>
                  </a:outerShdw>
                </a:effectLst>
              </a:rPr>
              <a:t>Load_Data</a:t>
            </a:r>
            <a:r>
              <a:rPr lang="en-US" sz="2400" dirty="0">
                <a:solidFill>
                  <a:schemeClr val="tx1">
                    <a:lumMod val="95000"/>
                    <a:lumOff val="5000"/>
                  </a:schemeClr>
                </a:solidFill>
                <a:effectLst>
                  <a:outerShdw blurRad="38100" dist="38100" dir="2700000" algn="tl">
                    <a:srgbClr val="000000">
                      <a:alpha val="43137"/>
                    </a:srgbClr>
                  </a:outerShdw>
                </a:effectLst>
              </a:rPr>
              <a:t>(): </a:t>
            </a:r>
            <a:r>
              <a:rPr lang="en-US" sz="2400" dirty="0"/>
              <a:t>Load </a:t>
            </a:r>
            <a:r>
              <a:rPr lang="en-US" sz="2400" dirty="0" smtClean="0"/>
              <a:t>book, member, borrow and return operation </a:t>
            </a:r>
            <a:r>
              <a:rPr lang="en-US" sz="2400" dirty="0"/>
              <a:t>data from text files at startup. </a:t>
            </a:r>
            <a:endParaRPr lang="en-US" sz="2400" dirty="0" smtClean="0"/>
          </a:p>
          <a:p>
            <a:pPr marL="1257300" lvl="2" indent="-457200">
              <a:buFont typeface="+mj-lt"/>
              <a:buAutoNum type="arabicPeriod"/>
            </a:pPr>
            <a:r>
              <a:rPr lang="en-US" sz="1800" dirty="0">
                <a:solidFill>
                  <a:schemeClr val="tx1"/>
                </a:solidFill>
                <a:effectLst>
                  <a:outerShdw blurRad="38100" dist="38100" dir="2700000" algn="tl">
                    <a:srgbClr val="000000">
                      <a:alpha val="43137"/>
                    </a:srgbClr>
                  </a:outerShdw>
                </a:effectLst>
              </a:rPr>
              <a:t>Book_File_Management.txt </a:t>
            </a:r>
            <a:r>
              <a:rPr lang="en-US" sz="1800" dirty="0" smtClean="0">
                <a:solidFill>
                  <a:schemeClr val="tx1"/>
                </a:solidFill>
                <a:effectLst>
                  <a:outerShdw blurRad="38100" dist="38100" dir="2700000" algn="tl">
                    <a:srgbClr val="000000">
                      <a:alpha val="43137"/>
                    </a:srgbClr>
                  </a:outerShdw>
                </a:effectLst>
              </a:rPr>
              <a:t>: </a:t>
            </a:r>
          </a:p>
          <a:p>
            <a:pPr marL="800100" lvl="2" indent="0">
              <a:buNone/>
            </a:pPr>
            <a:r>
              <a:rPr lang="en-US" sz="1800" dirty="0" smtClean="0">
                <a:solidFill>
                  <a:schemeClr val="tx1"/>
                </a:solidFill>
                <a:effectLst>
                  <a:outerShdw blurRad="38100" dist="38100" dir="2700000" algn="tl">
                    <a:srgbClr val="000000">
                      <a:alpha val="43137"/>
                    </a:srgbClr>
                  </a:outerShdw>
                </a:effectLst>
              </a:rPr>
              <a:t>because of the structure of data in the file,</a:t>
            </a:r>
          </a:p>
          <a:p>
            <a:pPr marL="800100" lvl="2" indent="0">
              <a:buNone/>
            </a:pPr>
            <a:r>
              <a:rPr lang="en-US" sz="1800" dirty="0" smtClean="0">
                <a:solidFill>
                  <a:schemeClr val="tx1"/>
                </a:solidFill>
                <a:effectLst>
                  <a:outerShdw blurRad="38100" dist="38100" dir="2700000" algn="tl">
                    <a:srgbClr val="000000">
                      <a:alpha val="43137"/>
                    </a:srgbClr>
                  </a:outerShdw>
                </a:effectLst>
              </a:rPr>
              <a:t> I use the indexing method of list</a:t>
            </a:r>
          </a:p>
          <a:p>
            <a:pPr marL="800100" lvl="2" indent="0">
              <a:buNone/>
            </a:pPr>
            <a:r>
              <a:rPr lang="en-US" sz="1800" dirty="0" smtClean="0">
                <a:solidFill>
                  <a:schemeClr val="tx1"/>
                </a:solidFill>
                <a:effectLst>
                  <a:outerShdw blurRad="38100" dist="38100" dir="2700000" algn="tl">
                    <a:srgbClr val="000000">
                      <a:alpha val="43137"/>
                    </a:srgbClr>
                  </a:outerShdw>
                </a:effectLst>
              </a:rPr>
              <a:t>(each line of file is considered a list of strings)</a:t>
            </a:r>
          </a:p>
          <a:p>
            <a:pPr marL="800100" lvl="2" indent="0">
              <a:buNone/>
            </a:pPr>
            <a:r>
              <a:rPr lang="en-US" sz="1800" dirty="0" smtClean="0">
                <a:solidFill>
                  <a:schemeClr val="tx1"/>
                </a:solidFill>
                <a:effectLst>
                  <a:outerShdw blurRad="38100" dist="38100" dir="2700000" algn="tl">
                    <a:srgbClr val="000000">
                      <a:alpha val="43137"/>
                    </a:srgbClr>
                  </a:outerShdw>
                </a:effectLst>
              </a:rPr>
              <a:t> to extract the important information data </a:t>
            </a:r>
          </a:p>
          <a:p>
            <a:pPr marL="800100" lvl="2" indent="0">
              <a:buNone/>
            </a:pPr>
            <a:r>
              <a:rPr lang="en-US" sz="1800" dirty="0" smtClean="0">
                <a:solidFill>
                  <a:schemeClr val="tx1"/>
                </a:solidFill>
                <a:effectLst>
                  <a:outerShdw blurRad="38100" dist="38100" dir="2700000" algn="tl">
                    <a:srgbClr val="000000">
                      <a:alpha val="43137"/>
                    </a:srgbClr>
                  </a:outerShdw>
                </a:effectLst>
              </a:rPr>
              <a:t>that I need.</a:t>
            </a:r>
          </a:p>
          <a:p>
            <a:pPr marL="800100" lvl="2" indent="0">
              <a:buNone/>
            </a:pPr>
            <a:r>
              <a:rPr lang="en-US" sz="1800" dirty="0" smtClean="0">
                <a:solidFill>
                  <a:schemeClr val="tx1"/>
                </a:solidFill>
                <a:effectLst>
                  <a:outerShdw blurRad="38100" dist="38100" dir="2700000" algn="tl">
                    <a:srgbClr val="000000">
                      <a:alpha val="43137"/>
                    </a:srgbClr>
                  </a:outerShdw>
                </a:effectLst>
              </a:rPr>
              <a:t>book </a:t>
            </a:r>
            <a:r>
              <a:rPr lang="en-US" sz="1800" dirty="0">
                <a:solidFill>
                  <a:schemeClr val="tx1"/>
                </a:solidFill>
                <a:effectLst>
                  <a:outerShdw blurRad="38100" dist="38100" dir="2700000" algn="tl">
                    <a:srgbClr val="000000">
                      <a:alpha val="43137"/>
                    </a:srgbClr>
                  </a:outerShdw>
                </a:effectLst>
              </a:rPr>
              <a:t>counter used to identify the</a:t>
            </a:r>
          </a:p>
          <a:p>
            <a:pPr marL="800100" lvl="2" indent="0">
              <a:buNone/>
            </a:pPr>
            <a:r>
              <a:rPr lang="en-US" sz="1800" dirty="0">
                <a:solidFill>
                  <a:schemeClr val="tx1"/>
                </a:solidFill>
                <a:effectLst>
                  <a:outerShdw blurRad="38100" dist="38100" dir="2700000" algn="tl">
                    <a:srgbClr val="000000">
                      <a:alpha val="43137"/>
                    </a:srgbClr>
                  </a:outerShdw>
                </a:effectLst>
              </a:rPr>
              <a:t>Line in the file</a:t>
            </a:r>
          </a:p>
          <a:p>
            <a:pPr marL="800100" lvl="2" indent="0">
              <a:buNone/>
            </a:pPr>
            <a:endParaRPr lang="en-US" sz="1800" dirty="0">
              <a:solidFill>
                <a:schemeClr val="tx1"/>
              </a:solidFill>
              <a:effectLst>
                <a:outerShdw blurRad="38100" dist="38100" dir="2700000" algn="tl">
                  <a:srgbClr val="000000">
                    <a:alpha val="43137"/>
                  </a:srgbClr>
                </a:outerShdw>
              </a:effectLst>
            </a:endParaRPr>
          </a:p>
          <a:p>
            <a:pPr marL="1257300" lvl="2" indent="-457200">
              <a:buFont typeface="+mj-lt"/>
              <a:buAutoNum type="arabicPeriod"/>
            </a:pPr>
            <a:endParaRPr lang="en-US" sz="1800" dirty="0">
              <a:solidFill>
                <a:schemeClr val="tx1"/>
              </a:solidFill>
              <a:effectLst>
                <a:outerShdw blurRad="38100" dist="38100" dir="2700000" algn="tl">
                  <a:srgbClr val="000000">
                    <a:alpha val="43137"/>
                  </a:srgbClr>
                </a:outerShdw>
              </a:effectLst>
            </a:endParaRPr>
          </a:p>
          <a:p>
            <a:pPr marL="1257300" lvl="2" indent="-457200">
              <a:buFont typeface="+mj-lt"/>
              <a:buAutoNum type="arabicPeriod"/>
            </a:pPr>
            <a:endParaRPr lang="en-US" sz="1800" dirty="0">
              <a:solidFill>
                <a:schemeClr val="tx1"/>
              </a:solidFill>
              <a:effectLst>
                <a:outerShdw blurRad="38100" dist="38100" dir="2700000" algn="tl">
                  <a:srgbClr val="000000">
                    <a:alpha val="43137"/>
                  </a:srgbClr>
                </a:outerShdw>
              </a:effectLst>
            </a:endParaRPr>
          </a:p>
          <a:p>
            <a:pPr marL="800100" lvl="2" indent="0">
              <a:buNone/>
            </a:pPr>
            <a:endParaRPr lang="en-US" sz="1800" dirty="0">
              <a:solidFill>
                <a:schemeClr val="tx1"/>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8786" y="1124126"/>
            <a:ext cx="5692633" cy="5284912"/>
          </a:xfrm>
          <a:prstGeom prst="rect">
            <a:avLst/>
          </a:prstGeom>
        </p:spPr>
      </p:pic>
      <p:pic>
        <p:nvPicPr>
          <p:cNvPr id="5" name="Picture 4"/>
          <p:cNvPicPr>
            <a:picLocks noChangeAspect="1"/>
          </p:cNvPicPr>
          <p:nvPr/>
        </p:nvPicPr>
        <p:blipFill>
          <a:blip r:embed="rId3"/>
          <a:stretch>
            <a:fillRect/>
          </a:stretch>
        </p:blipFill>
        <p:spPr>
          <a:xfrm>
            <a:off x="1096396" y="4856561"/>
            <a:ext cx="4505334" cy="1280271"/>
          </a:xfrm>
          <a:prstGeom prst="rect">
            <a:avLst/>
          </a:prstGeom>
        </p:spPr>
      </p:pic>
    </p:spTree>
    <p:extLst>
      <p:ext uri="{BB962C8B-B14F-4D97-AF65-F5344CB8AC3E}">
        <p14:creationId xmlns:p14="http://schemas.microsoft.com/office/powerpoint/2010/main" val="42075215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7750" y="107092"/>
            <a:ext cx="10758617" cy="6573793"/>
          </a:xfrm>
        </p:spPr>
        <p:txBody>
          <a:bodyPr/>
          <a:lstStyle/>
          <a:p>
            <a:pPr marL="514350" indent="-514350">
              <a:buAutoNum type="arabicPeriod" startAt="3"/>
            </a:pPr>
            <a:r>
              <a:rPr lang="en-US" sz="2800" dirty="0">
                <a:solidFill>
                  <a:schemeClr val="tx1">
                    <a:lumMod val="95000"/>
                    <a:lumOff val="5000"/>
                  </a:schemeClr>
                </a:solidFill>
                <a:effectLst>
                  <a:outerShdw blurRad="38100" dist="38100" dir="2700000" algn="tl">
                    <a:srgbClr val="000000">
                      <a:alpha val="43137"/>
                    </a:srgbClr>
                  </a:outerShdw>
                </a:effectLst>
              </a:rPr>
              <a:t>Implementation of File Handling:</a:t>
            </a:r>
          </a:p>
          <a:p>
            <a:pPr marL="857250" lvl="1" indent="-457200">
              <a:buAutoNum type="arabicPeriod" startAt="2"/>
            </a:pPr>
            <a:r>
              <a:rPr lang="en-US" sz="2400" dirty="0" err="1">
                <a:solidFill>
                  <a:schemeClr val="tx1">
                    <a:lumMod val="95000"/>
                    <a:lumOff val="5000"/>
                  </a:schemeClr>
                </a:solidFill>
                <a:effectLst>
                  <a:outerShdw blurRad="38100" dist="38100" dir="2700000" algn="tl">
                    <a:srgbClr val="000000">
                      <a:alpha val="43137"/>
                    </a:srgbClr>
                  </a:outerShdw>
                </a:effectLst>
              </a:rPr>
              <a:t>Load_Data</a:t>
            </a:r>
            <a:r>
              <a:rPr lang="en-US" sz="2400" dirty="0">
                <a:solidFill>
                  <a:schemeClr val="tx1">
                    <a:lumMod val="95000"/>
                    <a:lumOff val="5000"/>
                  </a:schemeClr>
                </a:solidFill>
                <a:effectLst>
                  <a:outerShdw blurRad="38100" dist="38100" dir="2700000" algn="tl">
                    <a:srgbClr val="000000">
                      <a:alpha val="43137"/>
                    </a:srgbClr>
                  </a:outerShdw>
                </a:effectLst>
              </a:rPr>
              <a:t>(): </a:t>
            </a:r>
            <a:r>
              <a:rPr lang="en-US" sz="2400" dirty="0"/>
              <a:t>Load book, member, borrow and return operation data from text files at startup. </a:t>
            </a:r>
          </a:p>
          <a:p>
            <a:pPr lvl="2" indent="-342900">
              <a:buAutoNum type="arabicPeriod" startAt="2"/>
            </a:pPr>
            <a:r>
              <a:rPr lang="en-US" sz="1800" dirty="0" smtClean="0">
                <a:solidFill>
                  <a:schemeClr val="tx1"/>
                </a:solidFill>
                <a:effectLst>
                  <a:outerShdw blurRad="38100" dist="38100" dir="2700000" algn="tl">
                    <a:srgbClr val="000000">
                      <a:alpha val="43137"/>
                    </a:srgbClr>
                  </a:outerShdw>
                </a:effectLst>
              </a:rPr>
              <a:t>Member_File_Management.txt :</a:t>
            </a:r>
          </a:p>
          <a:p>
            <a:pPr marL="800100" lvl="2" indent="0">
              <a:buNone/>
            </a:pPr>
            <a:r>
              <a:rPr lang="en-US" sz="1800" dirty="0" smtClean="0">
                <a:solidFill>
                  <a:schemeClr val="tx1"/>
                </a:solidFill>
                <a:effectLst>
                  <a:outerShdw blurRad="38100" dist="38100" dir="2700000" algn="tl">
                    <a:srgbClr val="000000">
                      <a:alpha val="43137"/>
                    </a:srgbClr>
                  </a:outerShdw>
                </a:effectLst>
              </a:rPr>
              <a:t> </a:t>
            </a:r>
            <a:r>
              <a:rPr lang="en-US" sz="1800" dirty="0">
                <a:solidFill>
                  <a:schemeClr val="tx1"/>
                </a:solidFill>
                <a:effectLst>
                  <a:outerShdw blurRad="38100" dist="38100" dir="2700000" algn="tl">
                    <a:srgbClr val="000000">
                      <a:alpha val="43137"/>
                    </a:srgbClr>
                  </a:outerShdw>
                </a:effectLst>
              </a:rPr>
              <a:t>as the book file management, </a:t>
            </a:r>
            <a:endParaRPr lang="en-US" sz="1800" dirty="0" smtClean="0">
              <a:solidFill>
                <a:schemeClr val="tx1"/>
              </a:solidFill>
              <a:effectLst>
                <a:outerShdw blurRad="38100" dist="38100" dir="2700000" algn="tl">
                  <a:srgbClr val="000000">
                    <a:alpha val="43137"/>
                  </a:srgbClr>
                </a:outerShdw>
              </a:effectLst>
            </a:endParaRPr>
          </a:p>
          <a:p>
            <a:pPr marL="800100" lvl="2" indent="0">
              <a:buNone/>
            </a:pPr>
            <a:r>
              <a:rPr lang="en-US" sz="1800" dirty="0" smtClean="0">
                <a:solidFill>
                  <a:schemeClr val="tx1"/>
                </a:solidFill>
                <a:effectLst>
                  <a:outerShdw blurRad="38100" dist="38100" dir="2700000" algn="tl">
                    <a:srgbClr val="000000">
                      <a:alpha val="43137"/>
                    </a:srgbClr>
                  </a:outerShdw>
                </a:effectLst>
              </a:rPr>
              <a:t>I </a:t>
            </a:r>
            <a:r>
              <a:rPr lang="en-US" sz="1800" dirty="0">
                <a:solidFill>
                  <a:schemeClr val="tx1"/>
                </a:solidFill>
                <a:effectLst>
                  <a:outerShdw blurRad="38100" dist="38100" dir="2700000" algn="tl">
                    <a:srgbClr val="000000">
                      <a:alpha val="43137"/>
                    </a:srgbClr>
                  </a:outerShdw>
                </a:effectLst>
              </a:rPr>
              <a:t>used the same </a:t>
            </a:r>
            <a:r>
              <a:rPr lang="en-US" sz="1800" dirty="0" smtClean="0">
                <a:solidFill>
                  <a:schemeClr val="tx1"/>
                </a:solidFill>
                <a:effectLst>
                  <a:outerShdw blurRad="38100" dist="38100" dir="2700000" algn="tl">
                    <a:srgbClr val="000000">
                      <a:alpha val="43137"/>
                    </a:srgbClr>
                  </a:outerShdw>
                </a:effectLst>
              </a:rPr>
              <a:t>way to extract data.</a:t>
            </a:r>
          </a:p>
          <a:p>
            <a:pPr marL="800100" lvl="2" indent="0">
              <a:buNone/>
            </a:pPr>
            <a:r>
              <a:rPr lang="en-US" sz="1800" dirty="0" smtClean="0">
                <a:solidFill>
                  <a:schemeClr val="tx1"/>
                </a:solidFill>
                <a:effectLst>
                  <a:outerShdw blurRad="38100" dist="38100" dir="2700000" algn="tl">
                    <a:srgbClr val="000000">
                      <a:alpha val="43137"/>
                    </a:srgbClr>
                  </a:outerShdw>
                </a:effectLst>
              </a:rPr>
              <a:t>Member counter used to identify the</a:t>
            </a:r>
          </a:p>
          <a:p>
            <a:pPr marL="800100" lvl="2" indent="0">
              <a:buNone/>
            </a:pPr>
            <a:r>
              <a:rPr lang="en-US" sz="1800" dirty="0" smtClean="0">
                <a:solidFill>
                  <a:schemeClr val="tx1"/>
                </a:solidFill>
                <a:effectLst>
                  <a:outerShdw blurRad="38100" dist="38100" dir="2700000" algn="tl">
                    <a:srgbClr val="000000">
                      <a:alpha val="43137"/>
                    </a:srgbClr>
                  </a:outerShdw>
                </a:effectLst>
              </a:rPr>
              <a:t>Line in the file.</a:t>
            </a:r>
            <a:endParaRPr lang="en-US" sz="1800" dirty="0">
              <a:solidFill>
                <a:schemeClr val="tx1"/>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stretch>
            <a:fillRect/>
          </a:stretch>
        </p:blipFill>
        <p:spPr>
          <a:xfrm>
            <a:off x="583023" y="3700849"/>
            <a:ext cx="4378712" cy="10790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3363" y="1106014"/>
            <a:ext cx="6134632" cy="5189670"/>
          </a:xfrm>
          <a:prstGeom prst="rect">
            <a:avLst/>
          </a:prstGeom>
        </p:spPr>
      </p:pic>
    </p:spTree>
    <p:extLst>
      <p:ext uri="{BB962C8B-B14F-4D97-AF65-F5344CB8AC3E}">
        <p14:creationId xmlns:p14="http://schemas.microsoft.com/office/powerpoint/2010/main" val="10383618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557" y="156519"/>
            <a:ext cx="10371438" cy="6631459"/>
          </a:xfrm>
        </p:spPr>
        <p:txBody>
          <a:bodyPr>
            <a:normAutofit/>
          </a:bodyPr>
          <a:lstStyle/>
          <a:p>
            <a:pPr marL="514350" indent="-514350">
              <a:buAutoNum type="arabicPeriod" startAt="3"/>
            </a:pPr>
            <a:r>
              <a:rPr lang="en-US" sz="2800" dirty="0">
                <a:solidFill>
                  <a:schemeClr val="tx1">
                    <a:lumMod val="95000"/>
                    <a:lumOff val="5000"/>
                  </a:schemeClr>
                </a:solidFill>
                <a:effectLst>
                  <a:outerShdw blurRad="38100" dist="38100" dir="2700000" algn="tl">
                    <a:srgbClr val="000000">
                      <a:alpha val="43137"/>
                    </a:srgbClr>
                  </a:outerShdw>
                </a:effectLst>
              </a:rPr>
              <a:t>Implementation of File Handling:</a:t>
            </a:r>
          </a:p>
          <a:p>
            <a:pPr marL="400050" lvl="1" indent="0">
              <a:buNone/>
            </a:pPr>
            <a:r>
              <a:rPr lang="en-US" sz="2400" dirty="0">
                <a:solidFill>
                  <a:schemeClr val="accent1"/>
                </a:solidFill>
              </a:rPr>
              <a:t>2. 	</a:t>
            </a:r>
            <a:r>
              <a:rPr lang="en-US" sz="2400" dirty="0" err="1" smtClean="0">
                <a:solidFill>
                  <a:schemeClr val="tx1">
                    <a:lumMod val="95000"/>
                    <a:lumOff val="5000"/>
                  </a:schemeClr>
                </a:solidFill>
                <a:effectLst>
                  <a:outerShdw blurRad="38100" dist="38100" dir="2700000" algn="tl">
                    <a:srgbClr val="000000">
                      <a:alpha val="43137"/>
                    </a:srgbClr>
                  </a:outerShdw>
                </a:effectLst>
              </a:rPr>
              <a:t>Load_Data</a:t>
            </a:r>
            <a:r>
              <a:rPr lang="en-US" sz="2400" dirty="0">
                <a:solidFill>
                  <a:schemeClr val="tx1">
                    <a:lumMod val="95000"/>
                    <a:lumOff val="5000"/>
                  </a:schemeClr>
                </a:solidFill>
                <a:effectLst>
                  <a:outerShdw blurRad="38100" dist="38100" dir="2700000" algn="tl">
                    <a:srgbClr val="000000">
                      <a:alpha val="43137"/>
                    </a:srgbClr>
                  </a:outerShdw>
                </a:effectLst>
              </a:rPr>
              <a:t>(): </a:t>
            </a:r>
            <a:r>
              <a:rPr lang="en-US" sz="2400" dirty="0"/>
              <a:t>Load book, member, borrow and return operation </a:t>
            </a:r>
            <a:r>
              <a:rPr lang="en-US" sz="2400" dirty="0" smtClean="0"/>
              <a:t>			data </a:t>
            </a:r>
            <a:r>
              <a:rPr lang="en-US" sz="2400" dirty="0"/>
              <a:t>from text files at startup.</a:t>
            </a:r>
            <a:r>
              <a:rPr lang="en-US" sz="2400" dirty="0" smtClean="0"/>
              <a:t> </a:t>
            </a:r>
            <a:endParaRPr lang="en-US" sz="2400" dirty="0">
              <a:solidFill>
                <a:schemeClr val="tx1">
                  <a:lumMod val="95000"/>
                  <a:lumOff val="5000"/>
                </a:schemeClr>
              </a:solidFill>
              <a:effectLst>
                <a:outerShdw blurRad="38100" dist="38100" dir="2700000" algn="tl">
                  <a:srgbClr val="000000">
                    <a:alpha val="43137"/>
                  </a:srgbClr>
                </a:outerShdw>
              </a:effectLst>
            </a:endParaRPr>
          </a:p>
          <a:p>
            <a:pPr marL="800100" lvl="2" indent="0">
              <a:buNone/>
            </a:pPr>
            <a:r>
              <a:rPr lang="en-US" sz="1800" dirty="0" smtClean="0">
                <a:solidFill>
                  <a:schemeClr val="accent1"/>
                </a:solidFill>
              </a:rPr>
              <a:t>3.  </a:t>
            </a:r>
            <a:r>
              <a:rPr lang="en-US" sz="1800" dirty="0" smtClean="0">
                <a:solidFill>
                  <a:schemeClr val="tx1"/>
                </a:solidFill>
                <a:effectLst>
                  <a:outerShdw blurRad="38100" dist="38100" dir="2700000" algn="tl">
                    <a:srgbClr val="000000">
                      <a:alpha val="43137"/>
                    </a:srgbClr>
                  </a:outerShdw>
                </a:effectLst>
              </a:rPr>
              <a:t>Borrow_Transactions.txt : according the way I used to store the data in files, we use 		   some methods to determine the key and the value.</a:t>
            </a:r>
          </a:p>
          <a:p>
            <a:pPr marL="800100" lvl="2" indent="0">
              <a:buNone/>
            </a:pPr>
            <a:r>
              <a:rPr lang="en-US" sz="1800" dirty="0" smtClean="0">
                <a:solidFill>
                  <a:schemeClr val="tx1"/>
                </a:solidFill>
                <a:effectLst>
                  <a:outerShdw blurRad="38100" dist="38100" dir="2700000" algn="tl">
                    <a:srgbClr val="000000">
                      <a:alpha val="43137"/>
                    </a:srgbClr>
                  </a:outerShdw>
                </a:effectLst>
              </a:rPr>
              <a:t>	  first, we loop on the line to determine the end of key (according the way of storing  	 	  after the key finished there is a space character), so we loop until find space and store  	  result in counter which uses in indexing to successfully determine the key.</a:t>
            </a:r>
          </a:p>
          <a:p>
            <a:pPr marL="800100" lvl="2" indent="0">
              <a:buNone/>
            </a:pPr>
            <a:r>
              <a:rPr lang="en-US" sz="1800" dirty="0" smtClean="0">
                <a:solidFill>
                  <a:schemeClr val="tx1"/>
                </a:solidFill>
                <a:effectLst>
                  <a:outerShdw blurRad="38100" dist="38100" dir="2700000" algn="tl">
                    <a:srgbClr val="000000">
                      <a:alpha val="43137"/>
                    </a:srgbClr>
                  </a:outerShdw>
                </a:effectLst>
              </a:rPr>
              <a:t>    And after the key there are space semicolon and another space so the value start from   	 (counter + 3).</a:t>
            </a:r>
          </a:p>
          <a:p>
            <a:pPr marL="800100" lvl="2" indent="0">
              <a:buNone/>
            </a:pPr>
            <a:r>
              <a:rPr lang="en-US" sz="1800" dirty="0" smtClean="0">
                <a:solidFill>
                  <a:schemeClr val="tx1"/>
                </a:solidFill>
                <a:effectLst>
                  <a:outerShdw blurRad="38100" dist="38100" dir="2700000" algn="tl">
                    <a:srgbClr val="000000">
                      <a:alpha val="43137"/>
                    </a:srgbClr>
                  </a:outerShdw>
                </a:effectLst>
              </a:rPr>
              <a:t>	  After finding the value, there is a problem that the value now is a string and we need to  	  convert it into dictionary, so we use </a:t>
            </a:r>
            <a:r>
              <a:rPr lang="en-US" sz="1800" dirty="0" err="1" smtClean="0">
                <a:solidFill>
                  <a:schemeClr val="tx1"/>
                </a:solidFill>
                <a:effectLst>
                  <a:outerShdw blurRad="38100" dist="38100" dir="2700000" algn="tl">
                    <a:srgbClr val="000000">
                      <a:alpha val="43137"/>
                    </a:srgbClr>
                  </a:outerShdw>
                </a:effectLst>
              </a:rPr>
              <a:t>json.loads</a:t>
            </a:r>
            <a:r>
              <a:rPr lang="en-US" sz="1800" dirty="0" smtClean="0">
                <a:solidFill>
                  <a:schemeClr val="tx1"/>
                </a:solidFill>
                <a:effectLst>
                  <a:outerShdw blurRad="38100" dist="38100" dir="2700000" algn="tl">
                    <a:srgbClr val="000000">
                      <a:alpha val="43137"/>
                    </a:srgbClr>
                  </a:outerShdw>
                </a:effectLst>
              </a:rPr>
              <a:t> method to convert string into dictionary  	  data structure an store it with the key into borrow transaction dictionary. </a:t>
            </a:r>
          </a:p>
          <a:p>
            <a:pPr marL="800100" lvl="2" indent="0">
              <a:buNone/>
            </a:pPr>
            <a:r>
              <a:rPr lang="en-US" sz="1800" dirty="0" smtClean="0">
                <a:solidFill>
                  <a:schemeClr val="tx1"/>
                </a:solidFill>
                <a:effectLst>
                  <a:outerShdw blurRad="38100" dist="38100" dir="2700000" algn="tl">
                    <a:srgbClr val="000000">
                      <a:alpha val="43137"/>
                    </a:srgbClr>
                  </a:outerShdw>
                </a:effectLst>
              </a:rPr>
              <a:t>  </a:t>
            </a:r>
            <a:endParaRPr lang="en-US" sz="1800" dirty="0">
              <a:solidFill>
                <a:schemeClr val="tx1"/>
              </a:solidFill>
              <a:effectLst>
                <a:outerShdw blurRad="38100" dist="38100" dir="2700000" algn="tl">
                  <a:srgbClr val="000000">
                    <a:alpha val="43137"/>
                  </a:srgbClr>
                </a:outerShdw>
              </a:effectLst>
            </a:endParaRPr>
          </a:p>
          <a:p>
            <a:pPr lvl="2" indent="-342900">
              <a:buAutoNum type="arabicPeriod" startAt="4"/>
            </a:pPr>
            <a:endParaRPr lang="en-US" sz="1800" dirty="0">
              <a:solidFill>
                <a:schemeClr val="tx1"/>
              </a:solidFill>
              <a:effectLst>
                <a:outerShdw blurRad="38100" dist="38100" dir="2700000" algn="tl">
                  <a:srgbClr val="000000">
                    <a:alpha val="43137"/>
                  </a:srgbClr>
                </a:outerShdw>
              </a:effectLst>
            </a:endParaRPr>
          </a:p>
          <a:p>
            <a:pPr marL="1257300" lvl="2" indent="-457200">
              <a:buFont typeface="+mj-lt"/>
              <a:buAutoNum type="arabicPeriod"/>
            </a:pPr>
            <a:endParaRPr lang="en-US" sz="1800" dirty="0">
              <a:solidFill>
                <a:schemeClr val="tx1"/>
              </a:solidFill>
              <a:effectLst>
                <a:outerShdw blurRad="38100" dist="38100" dir="2700000" algn="tl">
                  <a:srgbClr val="000000">
                    <a:alpha val="43137"/>
                  </a:srgbClr>
                </a:outerShdw>
              </a:effectLst>
            </a:endParaRPr>
          </a:p>
          <a:p>
            <a:pPr marL="800100" lvl="2" indent="0">
              <a:buNone/>
            </a:pPr>
            <a:endParaRPr lang="en-US" sz="1800" dirty="0">
              <a:solidFill>
                <a:schemeClr val="tx1"/>
              </a:solidFill>
              <a:effectLst>
                <a:outerShdw blurRad="38100" dist="38100" dir="2700000" algn="tl">
                  <a:srgbClr val="000000">
                    <a:alpha val="43137"/>
                  </a:srgbClr>
                </a:outerShdw>
              </a:effectLst>
            </a:endParaRPr>
          </a:p>
          <a:p>
            <a:pPr marL="800100" lvl="2" indent="0">
              <a:buNone/>
            </a:pPr>
            <a:endParaRPr lang="en-US" sz="18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56819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3828" y="749643"/>
            <a:ext cx="10083584" cy="5519352"/>
          </a:xfrm>
        </p:spPr>
        <p:txBody>
          <a:bodyPr>
            <a:normAutofit/>
          </a:bodyPr>
          <a:lstStyle/>
          <a:p>
            <a:r>
              <a:rPr lang="en-US" sz="3600" b="1" u="sng" dirty="0" smtClean="0">
                <a:solidFill>
                  <a:schemeClr val="accent5">
                    <a:lumMod val="75000"/>
                  </a:schemeClr>
                </a:solidFill>
              </a:rPr>
              <a:t>Overview of the Project</a:t>
            </a:r>
          </a:p>
          <a:p>
            <a:pPr marL="514350" indent="-514350">
              <a:buFont typeface="+mj-lt"/>
              <a:buAutoNum type="arabicPeriod"/>
            </a:pPr>
            <a:r>
              <a:rPr lang="en-US" sz="3200" dirty="0" smtClean="0">
                <a:solidFill>
                  <a:schemeClr val="tx1">
                    <a:lumMod val="95000"/>
                  </a:schemeClr>
                </a:solidFill>
                <a:effectLst>
                  <a:outerShdw blurRad="38100" dist="38100" dir="2700000" algn="tl">
                    <a:srgbClr val="000000">
                      <a:alpha val="43137"/>
                    </a:srgbClr>
                  </a:outerShdw>
                </a:effectLst>
              </a:rPr>
              <a:t>Implementation of Data structure</a:t>
            </a:r>
            <a:r>
              <a:rPr lang="en-US" sz="3200" dirty="0" smtClean="0">
                <a:solidFill>
                  <a:schemeClr val="tx1">
                    <a:lumMod val="95000"/>
                  </a:schemeClr>
                </a:solidFill>
              </a:rPr>
              <a:t>:</a:t>
            </a:r>
          </a:p>
          <a:p>
            <a:pPr marL="971550" lvl="1" indent="-514350">
              <a:buFont typeface="+mj-lt"/>
              <a:buAutoNum type="arabicPeriod"/>
            </a:pPr>
            <a:r>
              <a:rPr lang="en-US" dirty="0" smtClean="0">
                <a:solidFill>
                  <a:schemeClr val="tx1">
                    <a:lumMod val="95000"/>
                  </a:schemeClr>
                </a:solidFill>
              </a:rPr>
              <a:t>Implement Book as a dictionary with key is Book ID and values are the book genre, book name , book author and book availability.</a:t>
            </a:r>
          </a:p>
          <a:p>
            <a:pPr marL="971550" lvl="1" indent="-514350">
              <a:buFont typeface="+mj-lt"/>
              <a:buAutoNum type="arabicPeriod"/>
            </a:pPr>
            <a:r>
              <a:rPr lang="en-US" dirty="0" smtClean="0">
                <a:solidFill>
                  <a:schemeClr val="tx1">
                    <a:lumMod val="95000"/>
                  </a:schemeClr>
                </a:solidFill>
              </a:rPr>
              <a:t>Implement Members as Dictionary  with key is Member ID and values are the Member name, Borrowed books by this each member and late fees form late return transactions</a:t>
            </a:r>
          </a:p>
          <a:p>
            <a:pPr marL="971550" lvl="1" indent="-514350">
              <a:buFont typeface="+mj-lt"/>
              <a:buAutoNum type="arabicPeriod"/>
            </a:pPr>
            <a:r>
              <a:rPr lang="en-US" dirty="0" smtClean="0">
                <a:solidFill>
                  <a:schemeClr val="tx1">
                    <a:lumMod val="95000"/>
                  </a:schemeClr>
                </a:solidFill>
              </a:rPr>
              <a:t>Implement Borrow Transaction as a dictionary to record each borrow transaction occurred. The key is </a:t>
            </a:r>
            <a:r>
              <a:rPr lang="en-US" dirty="0">
                <a:solidFill>
                  <a:schemeClr val="tx1">
                    <a:lumMod val="95000"/>
                  </a:schemeClr>
                </a:solidFill>
              </a:rPr>
              <a:t>Borrow Transaction </a:t>
            </a:r>
            <a:r>
              <a:rPr lang="en-US" dirty="0" smtClean="0">
                <a:solidFill>
                  <a:schemeClr val="tx1">
                    <a:lumMod val="95000"/>
                  </a:schemeClr>
                </a:solidFill>
              </a:rPr>
              <a:t>ID is consist of book ID with Member ID and values are member ID,  Member name, Book ID, Book name, Return Date , Borrow Date</a:t>
            </a:r>
          </a:p>
          <a:p>
            <a:pPr marL="971550" lvl="1" indent="-514350">
              <a:buFont typeface="+mj-lt"/>
              <a:buAutoNum type="arabicPeriod"/>
            </a:pPr>
            <a:r>
              <a:rPr lang="en-US" dirty="0" smtClean="0">
                <a:solidFill>
                  <a:schemeClr val="tx1">
                    <a:lumMod val="95000"/>
                  </a:schemeClr>
                </a:solidFill>
              </a:rPr>
              <a:t>Implement Return </a:t>
            </a:r>
            <a:r>
              <a:rPr lang="en-US" dirty="0">
                <a:solidFill>
                  <a:schemeClr val="tx1">
                    <a:lumMod val="95000"/>
                  </a:schemeClr>
                </a:solidFill>
              </a:rPr>
              <a:t>Transaction as a dictionary to record each </a:t>
            </a:r>
            <a:r>
              <a:rPr lang="en-US" dirty="0" smtClean="0">
                <a:solidFill>
                  <a:schemeClr val="tx1">
                    <a:lumMod val="95000"/>
                  </a:schemeClr>
                </a:solidFill>
              </a:rPr>
              <a:t>Return </a:t>
            </a:r>
            <a:r>
              <a:rPr lang="en-US" dirty="0">
                <a:solidFill>
                  <a:schemeClr val="tx1">
                    <a:lumMod val="95000"/>
                  </a:schemeClr>
                </a:solidFill>
              </a:rPr>
              <a:t>transaction occurred. The </a:t>
            </a:r>
            <a:r>
              <a:rPr lang="en-US" dirty="0" smtClean="0">
                <a:solidFill>
                  <a:schemeClr val="tx1">
                    <a:lumMod val="95000"/>
                  </a:schemeClr>
                </a:solidFill>
              </a:rPr>
              <a:t>key </a:t>
            </a:r>
            <a:r>
              <a:rPr lang="en-US" dirty="0">
                <a:solidFill>
                  <a:schemeClr val="tx1">
                    <a:lumMod val="95000"/>
                  </a:schemeClr>
                </a:solidFill>
              </a:rPr>
              <a:t>is Borrow Transaction ID is consist of book ID with Member ID and values are member ID,  Member name, Book ID, Book name, Return Date </a:t>
            </a:r>
            <a:r>
              <a:rPr lang="en-US" dirty="0" smtClean="0">
                <a:solidFill>
                  <a:schemeClr val="tx1">
                    <a:lumMod val="95000"/>
                  </a:schemeClr>
                </a:solidFill>
              </a:rPr>
              <a:t>and Late fees if exist</a:t>
            </a:r>
            <a:endParaRPr lang="en-US" dirty="0">
              <a:solidFill>
                <a:schemeClr val="tx1">
                  <a:lumMod val="95000"/>
                </a:schemeClr>
              </a:solidFill>
            </a:endParaRPr>
          </a:p>
        </p:txBody>
      </p:sp>
    </p:spTree>
    <p:extLst>
      <p:ext uri="{BB962C8B-B14F-4D97-AF65-F5344CB8AC3E}">
        <p14:creationId xmlns:p14="http://schemas.microsoft.com/office/powerpoint/2010/main" val="32510578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276" y="197709"/>
            <a:ext cx="10239632" cy="6549080"/>
          </a:xfrm>
        </p:spPr>
        <p:txBody>
          <a:bodyPr/>
          <a:lstStyle/>
          <a:p>
            <a:pPr marL="514350" indent="-514350">
              <a:buAutoNum type="arabicPeriod" startAt="3"/>
            </a:pPr>
            <a:r>
              <a:rPr lang="en-US" sz="2800" dirty="0">
                <a:solidFill>
                  <a:schemeClr val="tx1">
                    <a:lumMod val="95000"/>
                    <a:lumOff val="5000"/>
                  </a:schemeClr>
                </a:solidFill>
                <a:effectLst>
                  <a:outerShdw blurRad="38100" dist="38100" dir="2700000" algn="tl">
                    <a:srgbClr val="000000">
                      <a:alpha val="43137"/>
                    </a:srgbClr>
                  </a:outerShdw>
                </a:effectLst>
              </a:rPr>
              <a:t>Implementation of File Handling:</a:t>
            </a:r>
          </a:p>
          <a:p>
            <a:pPr marL="400050" lvl="1" indent="0">
              <a:buNone/>
            </a:pPr>
            <a:r>
              <a:rPr lang="en-US" sz="2400" dirty="0">
                <a:solidFill>
                  <a:schemeClr val="accent1"/>
                </a:solidFill>
              </a:rPr>
              <a:t>2. 	</a:t>
            </a:r>
            <a:r>
              <a:rPr lang="en-US" sz="2400" dirty="0" err="1">
                <a:solidFill>
                  <a:schemeClr val="tx1">
                    <a:lumMod val="95000"/>
                    <a:lumOff val="5000"/>
                  </a:schemeClr>
                </a:solidFill>
                <a:effectLst>
                  <a:outerShdw blurRad="38100" dist="38100" dir="2700000" algn="tl">
                    <a:srgbClr val="000000">
                      <a:alpha val="43137"/>
                    </a:srgbClr>
                  </a:outerShdw>
                </a:effectLst>
              </a:rPr>
              <a:t>Load_Data</a:t>
            </a:r>
            <a:r>
              <a:rPr lang="en-US" sz="2400" dirty="0">
                <a:solidFill>
                  <a:schemeClr val="tx1">
                    <a:lumMod val="95000"/>
                    <a:lumOff val="5000"/>
                  </a:schemeClr>
                </a:solidFill>
                <a:effectLst>
                  <a:outerShdw blurRad="38100" dist="38100" dir="2700000" algn="tl">
                    <a:srgbClr val="000000">
                      <a:alpha val="43137"/>
                    </a:srgbClr>
                  </a:outerShdw>
                </a:effectLst>
              </a:rPr>
              <a:t>(): </a:t>
            </a:r>
            <a:r>
              <a:rPr lang="en-US" sz="2400" dirty="0"/>
              <a:t>Load book, member, borrow and return operation 			data from text files at startup. </a:t>
            </a:r>
            <a:endParaRPr lang="en-US" sz="2400" dirty="0">
              <a:solidFill>
                <a:schemeClr val="tx1">
                  <a:lumMod val="95000"/>
                  <a:lumOff val="5000"/>
                </a:schemeClr>
              </a:solidFill>
              <a:effectLst>
                <a:outerShdw blurRad="38100" dist="38100" dir="2700000" algn="tl">
                  <a:srgbClr val="000000">
                    <a:alpha val="43137"/>
                  </a:srgbClr>
                </a:outerShdw>
              </a:effectLst>
            </a:endParaRPr>
          </a:p>
          <a:p>
            <a:pPr marL="800100" lvl="2" indent="0">
              <a:buNone/>
            </a:pPr>
            <a:r>
              <a:rPr lang="en-US" sz="1800" dirty="0" smtClean="0">
                <a:solidFill>
                  <a:schemeClr val="accent1"/>
                </a:solidFill>
              </a:rPr>
              <a:t>4.  </a:t>
            </a:r>
            <a:r>
              <a:rPr lang="en-US" sz="1800" dirty="0" smtClean="0">
                <a:solidFill>
                  <a:schemeClr val="tx1"/>
                </a:solidFill>
                <a:effectLst>
                  <a:outerShdw blurRad="38100" dist="38100" dir="2700000" algn="tl">
                    <a:srgbClr val="000000">
                      <a:alpha val="43137"/>
                    </a:srgbClr>
                  </a:outerShdw>
                </a:effectLst>
              </a:rPr>
              <a:t>Return_Transactions.txt: to extract data, I use the same way of borrow transaction 	   method to return information into return transaction dictionary. </a:t>
            </a:r>
            <a:endParaRPr lang="en-US" sz="1800" dirty="0">
              <a:solidFill>
                <a:schemeClr val="tx1"/>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949" y="2268756"/>
            <a:ext cx="6302286" cy="349026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075" y="5893306"/>
            <a:ext cx="10058400" cy="719194"/>
          </a:xfrm>
          <a:prstGeom prst="rect">
            <a:avLst/>
          </a:prstGeom>
        </p:spPr>
      </p:pic>
    </p:spTree>
    <p:extLst>
      <p:ext uri="{BB962C8B-B14F-4D97-AF65-F5344CB8AC3E}">
        <p14:creationId xmlns:p14="http://schemas.microsoft.com/office/powerpoint/2010/main" val="24775625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703" y="82378"/>
            <a:ext cx="10181967" cy="6713837"/>
          </a:xfrm>
        </p:spPr>
        <p:txBody>
          <a:bodyPr/>
          <a:lstStyle/>
          <a:p>
            <a:pPr marL="0" indent="0">
              <a:buNone/>
            </a:pPr>
            <a:r>
              <a:rPr lang="en-US" sz="2800" dirty="0" smtClean="0">
                <a:solidFill>
                  <a:schemeClr val="accent1"/>
                </a:solidFill>
              </a:rPr>
              <a:t>4. </a:t>
            </a:r>
            <a:r>
              <a:rPr lang="en-US" sz="2800" dirty="0">
                <a:solidFill>
                  <a:schemeClr val="accent1"/>
                </a:solidFill>
              </a:rPr>
              <a:t>	</a:t>
            </a:r>
            <a:r>
              <a:rPr lang="en-US" sz="2800" dirty="0">
                <a:solidFill>
                  <a:schemeClr val="bg2">
                    <a:lumMod val="10000"/>
                  </a:schemeClr>
                </a:solidFill>
              </a:rPr>
              <a:t> </a:t>
            </a:r>
            <a:r>
              <a:rPr lang="en-US" sz="2800" dirty="0">
                <a:solidFill>
                  <a:schemeClr val="tx1">
                    <a:lumMod val="95000"/>
                    <a:lumOff val="5000"/>
                  </a:schemeClr>
                </a:solidFill>
                <a:effectLst>
                  <a:outerShdw blurRad="38100" dist="38100" dir="2700000" algn="tl">
                    <a:srgbClr val="000000">
                      <a:alpha val="43137"/>
                    </a:srgbClr>
                  </a:outerShdw>
                </a:effectLst>
              </a:rPr>
              <a:t>Implementation of </a:t>
            </a:r>
            <a:r>
              <a:rPr lang="en-US" sz="2800" dirty="0" smtClean="0">
                <a:solidFill>
                  <a:schemeClr val="tx1">
                    <a:lumMod val="95000"/>
                    <a:lumOff val="5000"/>
                  </a:schemeClr>
                </a:solidFill>
                <a:effectLst>
                  <a:outerShdw blurRad="38100" dist="38100" dir="2700000" algn="tl">
                    <a:srgbClr val="000000">
                      <a:alpha val="43137"/>
                    </a:srgbClr>
                  </a:outerShdw>
                </a:effectLst>
              </a:rPr>
              <a:t>Additional Features:</a:t>
            </a:r>
            <a:endParaRPr lang="en-US" sz="2800" dirty="0">
              <a:solidFill>
                <a:schemeClr val="tx1">
                  <a:lumMod val="95000"/>
                  <a:lumOff val="5000"/>
                </a:schemeClr>
              </a:solidFill>
              <a:effectLst>
                <a:outerShdw blurRad="38100" dist="38100" dir="2700000" algn="tl">
                  <a:srgbClr val="000000">
                    <a:alpha val="43137"/>
                  </a:srgbClr>
                </a:outerShdw>
              </a:effectLst>
            </a:endParaRPr>
          </a:p>
          <a:p>
            <a:pPr lvl="2" indent="-342900">
              <a:buFont typeface="Wingdings" panose="05000000000000000000" pitchFamily="2" charset="2"/>
              <a:buChar char="q"/>
            </a:pPr>
            <a:r>
              <a:rPr lang="en-US" sz="2000" b="1" dirty="0" err="1" smtClean="0">
                <a:solidFill>
                  <a:schemeClr val="bg2">
                    <a:lumMod val="10000"/>
                  </a:schemeClr>
                </a:solidFill>
              </a:rPr>
              <a:t>Monthly_Report</a:t>
            </a:r>
            <a:r>
              <a:rPr lang="en-US" sz="2000" dirty="0" smtClean="0">
                <a:solidFill>
                  <a:schemeClr val="bg2">
                    <a:lumMod val="10000"/>
                  </a:schemeClr>
                </a:solidFill>
              </a:rPr>
              <a:t>()</a:t>
            </a:r>
            <a:r>
              <a:rPr lang="en-US" sz="1800" dirty="0" smtClean="0">
                <a:solidFill>
                  <a:schemeClr val="bg2">
                    <a:lumMod val="10000"/>
                  </a:schemeClr>
                </a:solidFill>
              </a:rPr>
              <a:t>: </a:t>
            </a:r>
          </a:p>
          <a:p>
            <a:pPr marL="800100" lvl="2" indent="0">
              <a:buNone/>
            </a:pPr>
            <a:r>
              <a:rPr lang="en-US" sz="1800" dirty="0" smtClean="0"/>
              <a:t>Display </a:t>
            </a:r>
            <a:r>
              <a:rPr lang="en-US" sz="1800" dirty="0"/>
              <a:t>books added, books updated and which parameter updated, books removed, member added, members updated and which parameter updated, member removed, borrow transactions occurred, Return transactions occurred, all borrowed books and their return dates, all overdue books and most five common books had borrowed  during each month and Display all this in the day 1 of each month after asking the user if he wants to display this </a:t>
            </a:r>
            <a:r>
              <a:rPr lang="en-US" sz="1800" dirty="0" smtClean="0"/>
              <a:t>information.</a:t>
            </a:r>
          </a:p>
          <a:p>
            <a:pPr marL="800100" lvl="2" indent="0">
              <a:buNone/>
            </a:pPr>
            <a:r>
              <a:rPr lang="en-US" sz="1800" dirty="0" smtClean="0">
                <a:solidFill>
                  <a:schemeClr val="bg2">
                    <a:lumMod val="10000"/>
                  </a:schemeClr>
                </a:solidFill>
              </a:rPr>
              <a:t>To implement this functions and print all this information of each month, I used another data structures to store this information and use 8 files to record the operations of each day until the month ended.</a:t>
            </a:r>
          </a:p>
          <a:p>
            <a:pPr marL="1085850" lvl="2" indent="-285750">
              <a:buFont typeface="Wingdings" panose="05000000000000000000" pitchFamily="2" charset="2"/>
              <a:buChar char="v"/>
            </a:pPr>
            <a:r>
              <a:rPr lang="en-US" sz="1800" dirty="0" err="1" smtClean="0">
                <a:solidFill>
                  <a:schemeClr val="bg2">
                    <a:lumMod val="10000"/>
                  </a:schemeClr>
                </a:solidFill>
              </a:rPr>
              <a:t>Book_catalog_for_monthly_report</a:t>
            </a:r>
            <a:r>
              <a:rPr lang="en-US" sz="1800" dirty="0" smtClean="0">
                <a:solidFill>
                  <a:schemeClr val="bg2">
                    <a:lumMod val="10000"/>
                  </a:schemeClr>
                </a:solidFill>
              </a:rPr>
              <a:t> dictionary to store information about books added in the month and store the information in Book_for_monthly_report.txt file.</a:t>
            </a:r>
          </a:p>
          <a:p>
            <a:pPr marL="1085850" lvl="2" indent="-285750">
              <a:buFont typeface="Wingdings" panose="05000000000000000000" pitchFamily="2" charset="2"/>
              <a:buChar char="v"/>
            </a:pPr>
            <a:r>
              <a:rPr lang="en-US" sz="1800" dirty="0" err="1" smtClean="0">
                <a:solidFill>
                  <a:schemeClr val="bg2">
                    <a:lumMod val="10000"/>
                  </a:schemeClr>
                </a:solidFill>
              </a:rPr>
              <a:t>Book_catalog_Updated_for_monthly_report</a:t>
            </a:r>
            <a:r>
              <a:rPr lang="en-US" sz="1800" dirty="0" smtClean="0">
                <a:solidFill>
                  <a:schemeClr val="bg2">
                    <a:lumMod val="10000"/>
                  </a:schemeClr>
                </a:solidFill>
              </a:rPr>
              <a:t> list to store the book that had updated and the parameter that had been updated </a:t>
            </a:r>
            <a:r>
              <a:rPr lang="en-US" sz="1800" dirty="0">
                <a:solidFill>
                  <a:schemeClr val="bg2">
                    <a:lumMod val="10000"/>
                  </a:schemeClr>
                </a:solidFill>
              </a:rPr>
              <a:t>and store the information in </a:t>
            </a:r>
            <a:r>
              <a:rPr lang="en-US" sz="1800" dirty="0" smtClean="0">
                <a:solidFill>
                  <a:schemeClr val="bg2">
                    <a:lumMod val="10000"/>
                  </a:schemeClr>
                </a:solidFill>
              </a:rPr>
              <a:t>Book_Updated_for_monthly_report.txt </a:t>
            </a:r>
            <a:r>
              <a:rPr lang="en-US" sz="1800" dirty="0">
                <a:solidFill>
                  <a:schemeClr val="bg2">
                    <a:lumMod val="10000"/>
                  </a:schemeClr>
                </a:solidFill>
              </a:rPr>
              <a:t>file.</a:t>
            </a:r>
            <a:endParaRPr lang="en-US" sz="1800" dirty="0" smtClean="0">
              <a:solidFill>
                <a:schemeClr val="bg2">
                  <a:lumMod val="10000"/>
                </a:schemeClr>
              </a:solidFill>
            </a:endParaRPr>
          </a:p>
          <a:p>
            <a:pPr marL="1085850" lvl="2" indent="-285750">
              <a:buFont typeface="Wingdings" panose="05000000000000000000" pitchFamily="2" charset="2"/>
              <a:buChar char="v"/>
            </a:pPr>
            <a:r>
              <a:rPr lang="en-US" sz="1800" dirty="0" err="1" smtClean="0">
                <a:solidFill>
                  <a:schemeClr val="bg2">
                    <a:lumMod val="10000"/>
                  </a:schemeClr>
                </a:solidFill>
              </a:rPr>
              <a:t>Book_catalog_removed_for_monthly_report</a:t>
            </a:r>
            <a:r>
              <a:rPr lang="en-US" sz="1800" dirty="0" smtClean="0">
                <a:solidFill>
                  <a:schemeClr val="bg2">
                    <a:lumMod val="10000"/>
                  </a:schemeClr>
                </a:solidFill>
              </a:rPr>
              <a:t> </a:t>
            </a:r>
            <a:r>
              <a:rPr lang="en-US" sz="1800" dirty="0">
                <a:solidFill>
                  <a:schemeClr val="bg2">
                    <a:lumMod val="10000"/>
                  </a:schemeClr>
                </a:solidFill>
              </a:rPr>
              <a:t>list to store the book that had </a:t>
            </a:r>
            <a:r>
              <a:rPr lang="en-US" sz="1800" dirty="0" smtClean="0">
                <a:solidFill>
                  <a:schemeClr val="bg2">
                    <a:lumMod val="10000"/>
                  </a:schemeClr>
                </a:solidFill>
              </a:rPr>
              <a:t>been removed from the system during the month </a:t>
            </a:r>
            <a:r>
              <a:rPr lang="en-US" sz="1800" dirty="0">
                <a:solidFill>
                  <a:schemeClr val="bg2">
                    <a:lumMod val="10000"/>
                  </a:schemeClr>
                </a:solidFill>
              </a:rPr>
              <a:t>and store the information in </a:t>
            </a:r>
            <a:r>
              <a:rPr lang="en-US" sz="1800" dirty="0" smtClean="0">
                <a:solidFill>
                  <a:schemeClr val="bg2">
                    <a:lumMod val="10000"/>
                  </a:schemeClr>
                </a:solidFill>
              </a:rPr>
              <a:t>Book_Removed_for_monthly_report.txt </a:t>
            </a:r>
            <a:r>
              <a:rPr lang="en-US" sz="1800" dirty="0">
                <a:solidFill>
                  <a:schemeClr val="bg2">
                    <a:lumMod val="10000"/>
                  </a:schemeClr>
                </a:solidFill>
              </a:rPr>
              <a:t>file.</a:t>
            </a:r>
          </a:p>
          <a:p>
            <a:pPr marL="1085850" lvl="2" indent="-285750">
              <a:buFont typeface="Wingdings" panose="05000000000000000000" pitchFamily="2" charset="2"/>
              <a:buChar char="v"/>
            </a:pPr>
            <a:endParaRPr lang="en-US" sz="1800" dirty="0" smtClean="0">
              <a:solidFill>
                <a:schemeClr val="bg2">
                  <a:lumMod val="10000"/>
                </a:schemeClr>
              </a:solidFill>
            </a:endParaRPr>
          </a:p>
          <a:p>
            <a:pPr marL="1085850" lvl="2" indent="-285750"/>
            <a:endParaRPr lang="en-US" sz="1800" dirty="0" smtClean="0">
              <a:solidFill>
                <a:schemeClr val="bg2">
                  <a:lumMod val="10000"/>
                </a:schemeClr>
              </a:solidFill>
            </a:endParaRPr>
          </a:p>
          <a:p>
            <a:pPr marL="1085850" lvl="2" indent="-285750"/>
            <a:endParaRPr lang="en-US" sz="1800" dirty="0" smtClean="0">
              <a:solidFill>
                <a:schemeClr val="bg2">
                  <a:lumMod val="10000"/>
                </a:schemeClr>
              </a:solidFill>
            </a:endParaRPr>
          </a:p>
        </p:txBody>
      </p:sp>
    </p:spTree>
    <p:extLst>
      <p:ext uri="{BB962C8B-B14F-4D97-AF65-F5344CB8AC3E}">
        <p14:creationId xmlns:p14="http://schemas.microsoft.com/office/powerpoint/2010/main" val="14044570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227" y="107092"/>
            <a:ext cx="10387914" cy="6750907"/>
          </a:xfrm>
        </p:spPr>
        <p:txBody>
          <a:bodyPr/>
          <a:lstStyle/>
          <a:p>
            <a:pPr marL="0" indent="0">
              <a:buNone/>
            </a:pPr>
            <a:r>
              <a:rPr lang="en-US" sz="2800" dirty="0" smtClean="0">
                <a:solidFill>
                  <a:schemeClr val="accent1"/>
                </a:solidFill>
              </a:rPr>
              <a:t>4. </a:t>
            </a:r>
            <a:r>
              <a:rPr lang="en-US" sz="2800" dirty="0">
                <a:solidFill>
                  <a:schemeClr val="accent1"/>
                </a:solidFill>
              </a:rPr>
              <a:t>	</a:t>
            </a:r>
            <a:r>
              <a:rPr lang="en-US" sz="2800" dirty="0">
                <a:solidFill>
                  <a:schemeClr val="bg2">
                    <a:lumMod val="10000"/>
                  </a:schemeClr>
                </a:solidFill>
              </a:rPr>
              <a:t> </a:t>
            </a:r>
            <a:r>
              <a:rPr lang="en-US" sz="2800" dirty="0">
                <a:solidFill>
                  <a:schemeClr val="tx1">
                    <a:lumMod val="95000"/>
                    <a:lumOff val="5000"/>
                  </a:schemeClr>
                </a:solidFill>
                <a:effectLst>
                  <a:outerShdw blurRad="38100" dist="38100" dir="2700000" algn="tl">
                    <a:srgbClr val="000000">
                      <a:alpha val="43137"/>
                    </a:srgbClr>
                  </a:outerShdw>
                </a:effectLst>
              </a:rPr>
              <a:t>Implementation of Additional Features:</a:t>
            </a:r>
          </a:p>
          <a:p>
            <a:pPr lvl="2" indent="-342900">
              <a:buFont typeface="Wingdings" panose="05000000000000000000" pitchFamily="2" charset="2"/>
              <a:buChar char="q"/>
            </a:pPr>
            <a:r>
              <a:rPr lang="en-US" sz="2000" b="1" dirty="0" err="1">
                <a:solidFill>
                  <a:schemeClr val="bg2">
                    <a:lumMod val="10000"/>
                  </a:schemeClr>
                </a:solidFill>
              </a:rPr>
              <a:t>Monthly_Report</a:t>
            </a:r>
            <a:r>
              <a:rPr lang="en-US" sz="2000" dirty="0">
                <a:solidFill>
                  <a:schemeClr val="bg2">
                    <a:lumMod val="10000"/>
                  </a:schemeClr>
                </a:solidFill>
              </a:rPr>
              <a:t>()</a:t>
            </a:r>
            <a:r>
              <a:rPr lang="en-US" sz="1800" dirty="0">
                <a:solidFill>
                  <a:schemeClr val="bg2">
                    <a:lumMod val="10000"/>
                  </a:schemeClr>
                </a:solidFill>
              </a:rPr>
              <a:t>: </a:t>
            </a:r>
            <a:endParaRPr lang="en-US" sz="1800" dirty="0" smtClean="0">
              <a:solidFill>
                <a:schemeClr val="bg2">
                  <a:lumMod val="10000"/>
                </a:schemeClr>
              </a:solidFill>
            </a:endParaRPr>
          </a:p>
          <a:p>
            <a:pPr marL="1085850" lvl="2" indent="-285750">
              <a:buFont typeface="Wingdings" panose="05000000000000000000" pitchFamily="2" charset="2"/>
              <a:buChar char="v"/>
            </a:pPr>
            <a:r>
              <a:rPr lang="en-US" sz="1800" dirty="0" err="1" smtClean="0">
                <a:solidFill>
                  <a:schemeClr val="bg2">
                    <a:lumMod val="10000"/>
                  </a:schemeClr>
                </a:solidFill>
              </a:rPr>
              <a:t>Members_for_monthly_report</a:t>
            </a:r>
            <a:r>
              <a:rPr lang="en-US" sz="1800" dirty="0" smtClean="0">
                <a:solidFill>
                  <a:schemeClr val="bg2">
                    <a:lumMod val="10000"/>
                  </a:schemeClr>
                </a:solidFill>
              </a:rPr>
              <a:t> </a:t>
            </a:r>
            <a:r>
              <a:rPr lang="en-US" sz="1800" dirty="0">
                <a:solidFill>
                  <a:schemeClr val="bg2">
                    <a:lumMod val="10000"/>
                  </a:schemeClr>
                </a:solidFill>
              </a:rPr>
              <a:t>dictionary to store information about </a:t>
            </a:r>
            <a:r>
              <a:rPr lang="en-US" sz="1800" dirty="0" smtClean="0">
                <a:solidFill>
                  <a:schemeClr val="bg2">
                    <a:lumMod val="10000"/>
                  </a:schemeClr>
                </a:solidFill>
              </a:rPr>
              <a:t>Members </a:t>
            </a:r>
            <a:r>
              <a:rPr lang="en-US" sz="1800" dirty="0">
                <a:solidFill>
                  <a:schemeClr val="bg2">
                    <a:lumMod val="10000"/>
                  </a:schemeClr>
                </a:solidFill>
              </a:rPr>
              <a:t>added in the month and store the information in </a:t>
            </a:r>
            <a:r>
              <a:rPr lang="en-US" sz="1800" dirty="0" smtClean="0">
                <a:solidFill>
                  <a:schemeClr val="bg2">
                    <a:lumMod val="10000"/>
                  </a:schemeClr>
                </a:solidFill>
              </a:rPr>
              <a:t>Members_for_monthly_report.txt </a:t>
            </a:r>
            <a:r>
              <a:rPr lang="en-US" sz="1800" dirty="0">
                <a:solidFill>
                  <a:schemeClr val="bg2">
                    <a:lumMod val="10000"/>
                  </a:schemeClr>
                </a:solidFill>
              </a:rPr>
              <a:t>file.</a:t>
            </a:r>
          </a:p>
          <a:p>
            <a:pPr marL="1085850" lvl="2" indent="-285750">
              <a:buFont typeface="Wingdings" panose="05000000000000000000" pitchFamily="2" charset="2"/>
              <a:buChar char="v"/>
            </a:pPr>
            <a:r>
              <a:rPr lang="en-US" sz="1800" dirty="0" err="1" smtClean="0">
                <a:solidFill>
                  <a:schemeClr val="bg2">
                    <a:lumMod val="10000"/>
                  </a:schemeClr>
                </a:solidFill>
              </a:rPr>
              <a:t>Members_Updated_for_monthly_report</a:t>
            </a:r>
            <a:r>
              <a:rPr lang="en-US" sz="1800" dirty="0" smtClean="0">
                <a:solidFill>
                  <a:schemeClr val="bg2">
                    <a:lumMod val="10000"/>
                  </a:schemeClr>
                </a:solidFill>
              </a:rPr>
              <a:t> </a:t>
            </a:r>
            <a:r>
              <a:rPr lang="en-US" sz="1800" dirty="0">
                <a:solidFill>
                  <a:schemeClr val="bg2">
                    <a:lumMod val="10000"/>
                  </a:schemeClr>
                </a:solidFill>
              </a:rPr>
              <a:t>list to store the </a:t>
            </a:r>
            <a:r>
              <a:rPr lang="en-US" sz="1800" dirty="0" smtClean="0">
                <a:solidFill>
                  <a:schemeClr val="bg2">
                    <a:lumMod val="10000"/>
                  </a:schemeClr>
                </a:solidFill>
              </a:rPr>
              <a:t>Member </a:t>
            </a:r>
            <a:r>
              <a:rPr lang="en-US" sz="1800" dirty="0">
                <a:solidFill>
                  <a:schemeClr val="bg2">
                    <a:lumMod val="10000"/>
                  </a:schemeClr>
                </a:solidFill>
              </a:rPr>
              <a:t>that had updated and the parameter that had been updated and store the information in </a:t>
            </a:r>
            <a:r>
              <a:rPr lang="en-US" sz="1800" dirty="0" smtClean="0">
                <a:solidFill>
                  <a:schemeClr val="bg2">
                    <a:lumMod val="10000"/>
                  </a:schemeClr>
                </a:solidFill>
              </a:rPr>
              <a:t>Members_Updated_for_monthly_report.txt </a:t>
            </a:r>
            <a:r>
              <a:rPr lang="en-US" sz="1800" dirty="0">
                <a:solidFill>
                  <a:schemeClr val="bg2">
                    <a:lumMod val="10000"/>
                  </a:schemeClr>
                </a:solidFill>
              </a:rPr>
              <a:t>file.</a:t>
            </a:r>
          </a:p>
          <a:p>
            <a:pPr marL="1085850" lvl="2" indent="-285750">
              <a:buFont typeface="Wingdings" panose="05000000000000000000" pitchFamily="2" charset="2"/>
              <a:buChar char="v"/>
            </a:pPr>
            <a:r>
              <a:rPr lang="en-US" sz="1800" dirty="0" err="1" smtClean="0">
                <a:solidFill>
                  <a:schemeClr val="bg2">
                    <a:lumMod val="10000"/>
                  </a:schemeClr>
                </a:solidFill>
              </a:rPr>
              <a:t>Members_removed_for_monthly_report</a:t>
            </a:r>
            <a:r>
              <a:rPr lang="en-US" sz="1800" dirty="0" smtClean="0">
                <a:solidFill>
                  <a:schemeClr val="bg2">
                    <a:lumMod val="10000"/>
                  </a:schemeClr>
                </a:solidFill>
              </a:rPr>
              <a:t> </a:t>
            </a:r>
            <a:r>
              <a:rPr lang="en-US" sz="1800" dirty="0">
                <a:solidFill>
                  <a:schemeClr val="bg2">
                    <a:lumMod val="10000"/>
                  </a:schemeClr>
                </a:solidFill>
              </a:rPr>
              <a:t>list to store the book that had been removed from the system during the month and store the information in </a:t>
            </a:r>
            <a:r>
              <a:rPr lang="en-US" sz="1800" dirty="0" smtClean="0">
                <a:solidFill>
                  <a:schemeClr val="bg2">
                    <a:lumMod val="10000"/>
                  </a:schemeClr>
                </a:solidFill>
              </a:rPr>
              <a:t>Members_Removed_for_monthly_report.txt </a:t>
            </a:r>
            <a:r>
              <a:rPr lang="en-US" sz="1800" dirty="0">
                <a:solidFill>
                  <a:schemeClr val="bg2">
                    <a:lumMod val="10000"/>
                  </a:schemeClr>
                </a:solidFill>
              </a:rPr>
              <a:t>file</a:t>
            </a:r>
            <a:r>
              <a:rPr lang="en-US" sz="1800" dirty="0" smtClean="0">
                <a:solidFill>
                  <a:schemeClr val="bg2">
                    <a:lumMod val="10000"/>
                  </a:schemeClr>
                </a:solidFill>
              </a:rPr>
              <a:t>.</a:t>
            </a:r>
          </a:p>
          <a:p>
            <a:pPr marL="1085850" lvl="2" indent="-285750">
              <a:buFont typeface="Wingdings" panose="05000000000000000000" pitchFamily="2" charset="2"/>
              <a:buChar char="v"/>
            </a:pPr>
            <a:r>
              <a:rPr lang="en-US" sz="1800" dirty="0" err="1" smtClean="0">
                <a:solidFill>
                  <a:schemeClr val="bg2">
                    <a:lumMod val="10000"/>
                  </a:schemeClr>
                </a:solidFill>
              </a:rPr>
              <a:t>Borrow_transaction_for_monthly_report</a:t>
            </a:r>
            <a:r>
              <a:rPr lang="en-US" sz="1800" dirty="0" smtClean="0">
                <a:solidFill>
                  <a:schemeClr val="bg2">
                    <a:lumMod val="10000"/>
                  </a:schemeClr>
                </a:solidFill>
              </a:rPr>
              <a:t> dictionary to store </a:t>
            </a:r>
            <a:r>
              <a:rPr lang="en-US" sz="1800" dirty="0">
                <a:solidFill>
                  <a:schemeClr val="bg2">
                    <a:lumMod val="10000"/>
                  </a:schemeClr>
                </a:solidFill>
              </a:rPr>
              <a:t>information about </a:t>
            </a:r>
            <a:r>
              <a:rPr lang="en-US" sz="1800" dirty="0" smtClean="0">
                <a:solidFill>
                  <a:schemeClr val="bg2">
                    <a:lumMod val="10000"/>
                  </a:schemeClr>
                </a:solidFill>
              </a:rPr>
              <a:t>each borrow transaction occurred during the month </a:t>
            </a:r>
            <a:r>
              <a:rPr lang="en-US" sz="1800" dirty="0">
                <a:solidFill>
                  <a:schemeClr val="bg2">
                    <a:lumMod val="10000"/>
                  </a:schemeClr>
                </a:solidFill>
              </a:rPr>
              <a:t>and store the information in Borrow_transaction</a:t>
            </a:r>
            <a:r>
              <a:rPr lang="en-US" sz="1800" dirty="0" smtClean="0">
                <a:solidFill>
                  <a:schemeClr val="bg2">
                    <a:lumMod val="10000"/>
                  </a:schemeClr>
                </a:solidFill>
              </a:rPr>
              <a:t>_for_monthly_report.txt </a:t>
            </a:r>
            <a:r>
              <a:rPr lang="en-US" sz="1800" dirty="0">
                <a:solidFill>
                  <a:schemeClr val="bg2">
                    <a:lumMod val="10000"/>
                  </a:schemeClr>
                </a:solidFill>
              </a:rPr>
              <a:t>file</a:t>
            </a:r>
            <a:r>
              <a:rPr lang="en-US" sz="1800" dirty="0" smtClean="0">
                <a:solidFill>
                  <a:schemeClr val="bg2">
                    <a:lumMod val="10000"/>
                  </a:schemeClr>
                </a:solidFill>
              </a:rPr>
              <a:t>.</a:t>
            </a:r>
          </a:p>
          <a:p>
            <a:pPr marL="1085850" lvl="2" indent="-285750">
              <a:buFont typeface="Wingdings" panose="05000000000000000000" pitchFamily="2" charset="2"/>
              <a:buChar char="v"/>
            </a:pPr>
            <a:r>
              <a:rPr lang="en-US" sz="1800" dirty="0" err="1" smtClean="0">
                <a:solidFill>
                  <a:schemeClr val="bg2">
                    <a:lumMod val="10000"/>
                  </a:schemeClr>
                </a:solidFill>
              </a:rPr>
              <a:t>Return_transaction_for_monthly_report</a:t>
            </a:r>
            <a:r>
              <a:rPr lang="en-US" sz="1800" dirty="0" smtClean="0">
                <a:solidFill>
                  <a:schemeClr val="bg2">
                    <a:lumMod val="10000"/>
                  </a:schemeClr>
                </a:solidFill>
              </a:rPr>
              <a:t> </a:t>
            </a:r>
            <a:r>
              <a:rPr lang="en-US" sz="1800" dirty="0">
                <a:solidFill>
                  <a:schemeClr val="bg2">
                    <a:lumMod val="10000"/>
                  </a:schemeClr>
                </a:solidFill>
              </a:rPr>
              <a:t>dictionary to store information about each </a:t>
            </a:r>
            <a:r>
              <a:rPr lang="en-US" sz="1800" dirty="0" smtClean="0">
                <a:solidFill>
                  <a:schemeClr val="bg2">
                    <a:lumMod val="10000"/>
                  </a:schemeClr>
                </a:solidFill>
              </a:rPr>
              <a:t>return </a:t>
            </a:r>
            <a:r>
              <a:rPr lang="en-US" sz="1800" dirty="0">
                <a:solidFill>
                  <a:schemeClr val="bg2">
                    <a:lumMod val="10000"/>
                  </a:schemeClr>
                </a:solidFill>
              </a:rPr>
              <a:t>transaction occurred during the month and store the information in </a:t>
            </a:r>
            <a:r>
              <a:rPr lang="en-US" sz="1800" dirty="0" smtClean="0">
                <a:solidFill>
                  <a:schemeClr val="bg2">
                    <a:lumMod val="10000"/>
                  </a:schemeClr>
                </a:solidFill>
              </a:rPr>
              <a:t>return_transaction_for_monthly_report.txt </a:t>
            </a:r>
            <a:r>
              <a:rPr lang="en-US" sz="1800" dirty="0">
                <a:solidFill>
                  <a:schemeClr val="bg2">
                    <a:lumMod val="10000"/>
                  </a:schemeClr>
                </a:solidFill>
              </a:rPr>
              <a:t>file.</a:t>
            </a:r>
          </a:p>
          <a:p>
            <a:pPr marL="1085850" lvl="2" indent="-285750">
              <a:buFont typeface="Wingdings" panose="05000000000000000000" pitchFamily="2" charset="2"/>
              <a:buChar char="v"/>
            </a:pPr>
            <a:endParaRPr lang="en-US" sz="1800" dirty="0">
              <a:solidFill>
                <a:schemeClr val="bg2">
                  <a:lumMod val="10000"/>
                </a:schemeClr>
              </a:solidFill>
            </a:endParaRPr>
          </a:p>
          <a:p>
            <a:pPr marL="1085850" lvl="2" indent="-285750">
              <a:buFont typeface="Wingdings" panose="05000000000000000000" pitchFamily="2" charset="2"/>
              <a:buChar char="v"/>
            </a:pPr>
            <a:endParaRPr lang="en-US" sz="1800" dirty="0">
              <a:solidFill>
                <a:schemeClr val="bg2">
                  <a:lumMod val="10000"/>
                </a:schemeClr>
              </a:solidFill>
            </a:endParaRPr>
          </a:p>
        </p:txBody>
      </p:sp>
    </p:spTree>
    <p:extLst>
      <p:ext uri="{BB962C8B-B14F-4D97-AF65-F5344CB8AC3E}">
        <p14:creationId xmlns:p14="http://schemas.microsoft.com/office/powerpoint/2010/main" val="3357764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7751" y="90616"/>
            <a:ext cx="10379676" cy="6767383"/>
          </a:xfrm>
        </p:spPr>
        <p:txBody>
          <a:bodyPr/>
          <a:lstStyle/>
          <a:p>
            <a:pPr marL="0" indent="0">
              <a:buNone/>
            </a:pPr>
            <a:r>
              <a:rPr lang="en-US" sz="2800" dirty="0">
                <a:solidFill>
                  <a:schemeClr val="accent1"/>
                </a:solidFill>
              </a:rPr>
              <a:t>4. 	</a:t>
            </a:r>
            <a:r>
              <a:rPr lang="en-US" sz="2800" dirty="0">
                <a:solidFill>
                  <a:schemeClr val="bg2">
                    <a:lumMod val="10000"/>
                  </a:schemeClr>
                </a:solidFill>
              </a:rPr>
              <a:t> </a:t>
            </a:r>
            <a:r>
              <a:rPr lang="en-US" sz="2800" dirty="0">
                <a:solidFill>
                  <a:schemeClr val="tx1">
                    <a:lumMod val="95000"/>
                    <a:lumOff val="5000"/>
                  </a:schemeClr>
                </a:solidFill>
                <a:effectLst>
                  <a:outerShdw blurRad="38100" dist="38100" dir="2700000" algn="tl">
                    <a:srgbClr val="000000">
                      <a:alpha val="43137"/>
                    </a:srgbClr>
                  </a:outerShdw>
                </a:effectLst>
              </a:rPr>
              <a:t>Implementation of Additional Features:</a:t>
            </a:r>
          </a:p>
          <a:p>
            <a:pPr lvl="2" indent="-342900">
              <a:buFont typeface="Wingdings" panose="05000000000000000000" pitchFamily="2" charset="2"/>
              <a:buChar char="q"/>
            </a:pPr>
            <a:r>
              <a:rPr lang="en-US" sz="2000" b="1" dirty="0" err="1">
                <a:solidFill>
                  <a:schemeClr val="bg2">
                    <a:lumMod val="10000"/>
                  </a:schemeClr>
                </a:solidFill>
              </a:rPr>
              <a:t>Monthly_Report</a:t>
            </a:r>
            <a:r>
              <a:rPr lang="en-US" sz="2000" dirty="0">
                <a:solidFill>
                  <a:schemeClr val="bg2">
                    <a:lumMod val="10000"/>
                  </a:schemeClr>
                </a:solidFill>
              </a:rPr>
              <a:t>()</a:t>
            </a:r>
            <a:r>
              <a:rPr lang="en-US" sz="1800" dirty="0">
                <a:solidFill>
                  <a:schemeClr val="bg2">
                    <a:lumMod val="10000"/>
                  </a:schemeClr>
                </a:solidFill>
              </a:rPr>
              <a:t>: </a:t>
            </a:r>
            <a:endParaRPr lang="en-US" sz="1800" dirty="0" smtClean="0">
              <a:solidFill>
                <a:schemeClr val="bg2">
                  <a:lumMod val="10000"/>
                </a:schemeClr>
              </a:solidFill>
            </a:endParaRPr>
          </a:p>
          <a:p>
            <a:pPr marL="1543050" lvl="3" indent="-285750"/>
            <a:r>
              <a:rPr lang="en-US" sz="2000" dirty="0" smtClean="0">
                <a:solidFill>
                  <a:schemeClr val="bg2">
                    <a:lumMod val="10000"/>
                  </a:schemeClr>
                </a:solidFill>
              </a:rPr>
              <a:t>In the day 1 of each month the User interface ask the user if he wants to print the monthly report.</a:t>
            </a:r>
          </a:p>
          <a:p>
            <a:pPr marL="1543050" lvl="3" indent="-285750"/>
            <a:r>
              <a:rPr lang="en-US" sz="2000" dirty="0" smtClean="0">
                <a:solidFill>
                  <a:schemeClr val="bg2">
                    <a:lumMod val="10000"/>
                  </a:schemeClr>
                </a:solidFill>
              </a:rPr>
              <a:t>If yes, the all </a:t>
            </a:r>
            <a:r>
              <a:rPr lang="en-US" sz="2000" dirty="0" smtClean="0">
                <a:solidFill>
                  <a:schemeClr val="tx1"/>
                </a:solidFill>
              </a:rPr>
              <a:t>information</a:t>
            </a:r>
            <a:r>
              <a:rPr lang="en-US" sz="2000" b="1" dirty="0" smtClean="0">
                <a:solidFill>
                  <a:schemeClr val="tx1"/>
                </a:solidFill>
                <a:effectLst>
                  <a:outerShdw blurRad="38100" dist="38100" dir="2700000" algn="tl">
                    <a:srgbClr val="000000">
                      <a:alpha val="43137"/>
                    </a:srgbClr>
                  </a:outerShdw>
                </a:effectLst>
              </a:rPr>
              <a:t>(</a:t>
            </a:r>
            <a:r>
              <a:rPr lang="en-US" sz="2000" b="1" dirty="0">
                <a:solidFill>
                  <a:schemeClr val="tx1"/>
                </a:solidFill>
                <a:effectLst>
                  <a:outerShdw blurRad="38100" dist="38100" dir="2700000" algn="tl">
                    <a:srgbClr val="000000">
                      <a:alpha val="43137"/>
                    </a:srgbClr>
                  </a:outerShdw>
                </a:effectLst>
              </a:rPr>
              <a:t>books added, books updated and which parameter updated, books removed, member added, members updated and which parameter updated, member removed, borrow transactions occurred, Return transactions occurred, all borrowed books and their return dates, all overdue books and most five common books had borrowed</a:t>
            </a:r>
            <a:r>
              <a:rPr lang="en-US" sz="2000" dirty="0" smtClean="0">
                <a:solidFill>
                  <a:schemeClr val="bg2">
                    <a:lumMod val="10000"/>
                  </a:schemeClr>
                </a:solidFill>
              </a:rPr>
              <a:t>) that stored in data structures belong to monthly report start to be printed in the console then the data structures cleared to start again store new information of the new month.</a:t>
            </a:r>
          </a:p>
          <a:p>
            <a:pPr marL="1543050" lvl="3" indent="-285750"/>
            <a:r>
              <a:rPr lang="en-US" sz="2000" dirty="0" smtClean="0">
                <a:solidFill>
                  <a:schemeClr val="bg2">
                    <a:lumMod val="10000"/>
                  </a:schemeClr>
                </a:solidFill>
              </a:rPr>
              <a:t>If No, nothing happened and the program continue.   </a:t>
            </a:r>
            <a:r>
              <a:rPr lang="en-US" sz="1600" dirty="0">
                <a:solidFill>
                  <a:schemeClr val="bg2">
                    <a:lumMod val="10000"/>
                  </a:schemeClr>
                </a:solidFill>
              </a:rPr>
              <a:t>	</a:t>
            </a:r>
            <a:r>
              <a:rPr lang="en-US" sz="1600" dirty="0" smtClean="0">
                <a:solidFill>
                  <a:schemeClr val="bg2">
                    <a:lumMod val="10000"/>
                  </a:schemeClr>
                </a:solidFill>
              </a:rPr>
              <a:t>		</a:t>
            </a:r>
          </a:p>
          <a:p>
            <a:pPr lvl="3" indent="-342900">
              <a:buFont typeface="Wingdings" panose="05000000000000000000" pitchFamily="2" charset="2"/>
              <a:buChar char="q"/>
            </a:pPr>
            <a:endParaRPr lang="en-US" sz="2000" dirty="0">
              <a:solidFill>
                <a:schemeClr val="bg2">
                  <a:lumMod val="10000"/>
                </a:schemeClr>
              </a:solidFill>
            </a:endParaRPr>
          </a:p>
        </p:txBody>
      </p:sp>
    </p:spTree>
    <p:extLst>
      <p:ext uri="{BB962C8B-B14F-4D97-AF65-F5344CB8AC3E}">
        <p14:creationId xmlns:p14="http://schemas.microsoft.com/office/powerpoint/2010/main" val="614259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227" y="107092"/>
            <a:ext cx="10272584" cy="6623221"/>
          </a:xfrm>
        </p:spPr>
        <p:txBody>
          <a:bodyPr/>
          <a:lstStyle/>
          <a:p>
            <a:pPr marL="514350" indent="-514350">
              <a:buAutoNum type="arabicPeriod" startAt="5"/>
            </a:pPr>
            <a:r>
              <a:rPr lang="en-US" sz="2800" dirty="0" smtClean="0">
                <a:solidFill>
                  <a:schemeClr val="tx1">
                    <a:lumMod val="95000"/>
                    <a:lumOff val="5000"/>
                  </a:schemeClr>
                </a:solidFill>
                <a:effectLst>
                  <a:outerShdw blurRad="38100" dist="38100" dir="2700000" algn="tl">
                    <a:srgbClr val="000000">
                      <a:alpha val="43137"/>
                    </a:srgbClr>
                  </a:outerShdw>
                </a:effectLst>
              </a:rPr>
              <a:t>Assistance libraries:</a:t>
            </a:r>
          </a:p>
          <a:p>
            <a:pPr marL="857250" lvl="1" indent="-457200">
              <a:buFont typeface="+mj-lt"/>
              <a:buAutoNum type="arabicParenR"/>
            </a:pPr>
            <a:r>
              <a:rPr lang="en-US" sz="2400" dirty="0" err="1" smtClean="0">
                <a:solidFill>
                  <a:schemeClr val="tx1">
                    <a:lumMod val="95000"/>
                    <a:lumOff val="5000"/>
                  </a:schemeClr>
                </a:solidFill>
                <a:effectLst>
                  <a:outerShdw blurRad="38100" dist="38100" dir="2700000" algn="tl">
                    <a:srgbClr val="000000">
                      <a:alpha val="43137"/>
                    </a:srgbClr>
                  </a:outerShdw>
                </a:effectLst>
              </a:rPr>
              <a:t>Datetime</a:t>
            </a:r>
            <a:r>
              <a:rPr lang="en-US" sz="2400" dirty="0" smtClean="0">
                <a:solidFill>
                  <a:schemeClr val="tx1">
                    <a:lumMod val="95000"/>
                    <a:lumOff val="5000"/>
                  </a:schemeClr>
                </a:solidFill>
                <a:effectLst>
                  <a:outerShdw blurRad="38100" dist="38100" dir="2700000" algn="tl">
                    <a:srgbClr val="000000">
                      <a:alpha val="43137"/>
                    </a:srgbClr>
                  </a:outerShdw>
                </a:effectLst>
              </a:rPr>
              <a:t> library used to deal with dates and get today date used in borrow and return transactions.</a:t>
            </a:r>
          </a:p>
          <a:p>
            <a:pPr marL="857250" lvl="1" indent="-457200">
              <a:buFont typeface="+mj-lt"/>
              <a:buAutoNum type="arabicParenR"/>
            </a:pPr>
            <a:r>
              <a:rPr lang="en-US" sz="2400" dirty="0" smtClean="0">
                <a:solidFill>
                  <a:schemeClr val="tx1">
                    <a:lumMod val="95000"/>
                    <a:lumOff val="5000"/>
                  </a:schemeClr>
                </a:solidFill>
                <a:effectLst>
                  <a:outerShdw blurRad="38100" dist="38100" dir="2700000" algn="tl">
                    <a:srgbClr val="000000">
                      <a:alpha val="43137"/>
                    </a:srgbClr>
                  </a:outerShdw>
                </a:effectLst>
              </a:rPr>
              <a:t>Collections library used to in most popular to measure frequently of borrowed books.</a:t>
            </a:r>
          </a:p>
          <a:p>
            <a:pPr marL="857250" lvl="1" indent="-457200">
              <a:buFont typeface="+mj-lt"/>
              <a:buAutoNum type="arabicParenR"/>
            </a:pPr>
            <a:r>
              <a:rPr lang="en-US" sz="2400" dirty="0" err="1" smtClean="0">
                <a:solidFill>
                  <a:schemeClr val="tx1">
                    <a:lumMod val="95000"/>
                    <a:lumOff val="5000"/>
                  </a:schemeClr>
                </a:solidFill>
                <a:effectLst>
                  <a:outerShdw blurRad="38100" dist="38100" dir="2700000" algn="tl">
                    <a:srgbClr val="000000">
                      <a:alpha val="43137"/>
                    </a:srgbClr>
                  </a:outerShdw>
                </a:effectLst>
              </a:rPr>
              <a:t>Json</a:t>
            </a:r>
            <a:r>
              <a:rPr lang="en-US" sz="2400" dirty="0" smtClean="0">
                <a:solidFill>
                  <a:schemeClr val="tx1">
                    <a:lumMod val="95000"/>
                    <a:lumOff val="5000"/>
                  </a:schemeClr>
                </a:solidFill>
                <a:effectLst>
                  <a:outerShdw blurRad="38100" dist="38100" dir="2700000" algn="tl">
                    <a:srgbClr val="000000">
                      <a:alpha val="43137"/>
                    </a:srgbClr>
                  </a:outerShdw>
                </a:effectLst>
              </a:rPr>
              <a:t> library used to convert data structures from string into actual data structure that used during load the data from files.</a:t>
            </a:r>
          </a:p>
          <a:p>
            <a:pPr marL="857250" lvl="1" indent="-457200">
              <a:buFont typeface="+mj-lt"/>
              <a:buAutoNum type="arabicParenR"/>
            </a:pPr>
            <a:r>
              <a:rPr lang="en-US" sz="2400" dirty="0" smtClean="0">
                <a:solidFill>
                  <a:schemeClr val="tx1">
                    <a:lumMod val="95000"/>
                    <a:lumOff val="5000"/>
                  </a:schemeClr>
                </a:solidFill>
                <a:effectLst>
                  <a:outerShdw blurRad="38100" dist="38100" dir="2700000" algn="tl">
                    <a:srgbClr val="000000">
                      <a:alpha val="43137"/>
                    </a:srgbClr>
                  </a:outerShdw>
                </a:effectLst>
              </a:rPr>
              <a:t>An inheritance </a:t>
            </a:r>
            <a:r>
              <a:rPr lang="en-US" sz="2400" dirty="0" err="1" smtClean="0">
                <a:solidFill>
                  <a:schemeClr val="tx1">
                    <a:lumMod val="95000"/>
                    <a:lumOff val="5000"/>
                  </a:schemeClr>
                </a:solidFill>
                <a:effectLst>
                  <a:outerShdw blurRad="38100" dist="38100" dir="2700000" algn="tl">
                    <a:srgbClr val="000000">
                      <a:alpha val="43137"/>
                    </a:srgbClr>
                  </a:outerShdw>
                </a:effectLst>
              </a:rPr>
              <a:t>DuplicatedIDException</a:t>
            </a:r>
            <a:r>
              <a:rPr lang="en-US" sz="2400" dirty="0" smtClean="0">
                <a:solidFill>
                  <a:schemeClr val="tx1">
                    <a:lumMod val="95000"/>
                    <a:lumOff val="5000"/>
                  </a:schemeClr>
                </a:solidFill>
                <a:effectLst>
                  <a:outerShdw blurRad="38100" dist="38100" dir="2700000" algn="tl">
                    <a:srgbClr val="000000">
                      <a:alpha val="43137"/>
                    </a:srgbClr>
                  </a:outerShdw>
                </a:effectLst>
              </a:rPr>
              <a:t> class inherit from exception class that represent Custom exception which it is raised if any  Duplicated ID used.</a:t>
            </a:r>
          </a:p>
          <a:p>
            <a:pPr marL="857250" lvl="1" indent="-457200">
              <a:buFont typeface="+mj-lt"/>
              <a:buAutoNum type="arabicParenR"/>
            </a:pPr>
            <a:endParaRPr lang="en-US" sz="2400" dirty="0">
              <a:solidFill>
                <a:schemeClr val="tx1">
                  <a:lumMod val="95000"/>
                  <a:lumOff val="5000"/>
                </a:schemeClr>
              </a:solidFill>
              <a:effectLst>
                <a:outerShdw blurRad="38100" dist="38100" dir="2700000" algn="tl">
                  <a:srgbClr val="000000">
                    <a:alpha val="43137"/>
                  </a:srgbClr>
                </a:outerShdw>
              </a:effectLst>
            </a:endParaRPr>
          </a:p>
          <a:p>
            <a:pPr marL="857250" lvl="1" indent="-457200">
              <a:buFont typeface="+mj-lt"/>
              <a:buAutoNum type="arabicParenR"/>
            </a:pPr>
            <a:endParaRPr lang="en-US" sz="2400" dirty="0">
              <a:solidFill>
                <a:schemeClr val="tx1">
                  <a:lumMod val="95000"/>
                  <a:lumOff val="5000"/>
                </a:schemeClr>
              </a:solidFill>
              <a:effectLst>
                <a:outerShdw blurRad="38100" dist="38100" dir="2700000" algn="tl">
                  <a:srgbClr val="000000">
                    <a:alpha val="43137"/>
                  </a:srgbClr>
                </a:outerShdw>
              </a:effectLst>
            </a:endParaRPr>
          </a:p>
          <a:p>
            <a:pPr marL="857250" lvl="1" indent="-457200">
              <a:buFont typeface="+mj-lt"/>
              <a:buAutoNum type="arabicParenR"/>
            </a:pPr>
            <a:endParaRPr lang="ar-EG" sz="2400" dirty="0" smtClean="0">
              <a:solidFill>
                <a:schemeClr val="tx1">
                  <a:lumMod val="95000"/>
                  <a:lumOff val="5000"/>
                </a:schemeClr>
              </a:solidFill>
              <a:effectLst>
                <a:outerShdw blurRad="38100" dist="38100" dir="2700000" algn="tl">
                  <a:srgbClr val="000000">
                    <a:alpha val="43137"/>
                  </a:srgbClr>
                </a:outerShdw>
              </a:effectLst>
            </a:endParaRPr>
          </a:p>
          <a:p>
            <a:pPr marL="0" indent="0">
              <a:buNone/>
            </a:pPr>
            <a:r>
              <a:rPr lang="ar-EG" sz="2800" dirty="0">
                <a:solidFill>
                  <a:schemeClr val="tx1">
                    <a:lumMod val="95000"/>
                    <a:lumOff val="5000"/>
                  </a:schemeClr>
                </a:solidFill>
                <a:effectLst>
                  <a:outerShdw blurRad="38100" dist="38100" dir="2700000" algn="tl">
                    <a:srgbClr val="000000">
                      <a:alpha val="43137"/>
                    </a:srgbClr>
                  </a:outerShdw>
                </a:effectLst>
              </a:rPr>
              <a:t>	</a:t>
            </a:r>
            <a:endParaRPr lang="en-US" sz="2800" dirty="0">
              <a:solidFill>
                <a:schemeClr val="tx1">
                  <a:lumMod val="95000"/>
                  <a:lumOff val="5000"/>
                </a:schemeClr>
              </a:solidFill>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689" y="4335083"/>
            <a:ext cx="3810330" cy="1828958"/>
          </a:xfrm>
          <a:prstGeom prst="rect">
            <a:avLst/>
          </a:prstGeom>
        </p:spPr>
      </p:pic>
    </p:spTree>
    <p:extLst>
      <p:ext uri="{BB962C8B-B14F-4D97-AF65-F5344CB8AC3E}">
        <p14:creationId xmlns:p14="http://schemas.microsoft.com/office/powerpoint/2010/main" val="3802002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352" y="799071"/>
            <a:ext cx="10124774" cy="5387546"/>
          </a:xfrm>
        </p:spPr>
        <p:txBody>
          <a:bodyPr/>
          <a:lstStyle/>
          <a:p>
            <a:pPr marL="0" indent="0">
              <a:buNone/>
            </a:pPr>
            <a:r>
              <a:rPr lang="en-US" sz="2800" dirty="0" smtClean="0">
                <a:solidFill>
                  <a:schemeClr val="accent2">
                    <a:lumMod val="40000"/>
                    <a:lumOff val="60000"/>
                  </a:schemeClr>
                </a:solidFill>
                <a:effectLst>
                  <a:outerShdw blurRad="38100" dist="38100" dir="2700000" algn="tl">
                    <a:srgbClr val="000000">
                      <a:alpha val="43137"/>
                    </a:srgbClr>
                  </a:outerShdw>
                </a:effectLst>
              </a:rPr>
              <a:t>2.</a:t>
            </a:r>
            <a:r>
              <a:rPr lang="en-US" sz="2800" dirty="0" smtClean="0">
                <a:solidFill>
                  <a:schemeClr val="accent2">
                    <a:lumMod val="40000"/>
                    <a:lumOff val="60000"/>
                  </a:schemeClr>
                </a:solidFill>
              </a:rPr>
              <a:t>  </a:t>
            </a:r>
            <a:r>
              <a:rPr lang="en-US" sz="3200" dirty="0" smtClean="0">
                <a:effectLst>
                  <a:outerShdw blurRad="38100" dist="38100" dir="2700000" algn="tl">
                    <a:srgbClr val="000000">
                      <a:alpha val="43137"/>
                    </a:srgbClr>
                  </a:outerShdw>
                </a:effectLst>
              </a:rPr>
              <a:t>Implementation of Functions:</a:t>
            </a:r>
          </a:p>
          <a:p>
            <a:pPr marL="971550" lvl="1" indent="-514350">
              <a:buFont typeface="+mj-lt"/>
              <a:buAutoNum type="arabicPeriod"/>
            </a:pPr>
            <a:r>
              <a:rPr lang="en-US" sz="2800" b="1" dirty="0" smtClean="0"/>
              <a:t>For Book’s operations</a:t>
            </a:r>
            <a:r>
              <a:rPr lang="en-US" sz="2800" dirty="0" smtClean="0"/>
              <a:t>:</a:t>
            </a:r>
            <a:endParaRPr lang="en-US" sz="2800" dirty="0"/>
          </a:p>
          <a:p>
            <a:pPr marL="1428750" lvl="2" indent="-514350">
              <a:buFont typeface="+mj-lt"/>
              <a:buAutoNum type="arabicPeriod"/>
            </a:pPr>
            <a:r>
              <a:rPr lang="en-US" sz="1600" dirty="0" smtClean="0"/>
              <a:t>Add Book : used to add new book to the system.</a:t>
            </a:r>
          </a:p>
          <a:p>
            <a:pPr marL="1428750" lvl="2" indent="-514350">
              <a:buFont typeface="+mj-lt"/>
              <a:buAutoNum type="arabicPeriod"/>
            </a:pPr>
            <a:r>
              <a:rPr lang="en-US" sz="1600" dirty="0" smtClean="0"/>
              <a:t>Update book : used to Update the Information of a specific book.</a:t>
            </a:r>
          </a:p>
          <a:p>
            <a:pPr marL="1428750" lvl="2" indent="-514350">
              <a:buFont typeface="+mj-lt"/>
              <a:buAutoNum type="arabicPeriod"/>
            </a:pPr>
            <a:r>
              <a:rPr lang="en-US" sz="1600" dirty="0" smtClean="0"/>
              <a:t>Remove book : used to Remove a specific book from the system.</a:t>
            </a:r>
          </a:p>
          <a:p>
            <a:pPr marL="1428750" lvl="2" indent="-514350">
              <a:buFont typeface="+mj-lt"/>
              <a:buAutoNum type="arabicPeriod"/>
            </a:pPr>
            <a:r>
              <a:rPr lang="en-US" sz="1600" dirty="0" smtClean="0"/>
              <a:t>Borrow book : used to borrow a specific book by a specific member.</a:t>
            </a:r>
          </a:p>
          <a:p>
            <a:pPr marL="1428750" lvl="2" indent="-514350">
              <a:buFont typeface="+mj-lt"/>
              <a:buAutoNum type="arabicPeriod"/>
            </a:pPr>
            <a:r>
              <a:rPr lang="en-US" sz="1600" dirty="0" smtClean="0"/>
              <a:t>Return Book : used to return </a:t>
            </a:r>
            <a:r>
              <a:rPr lang="en-US" sz="1600" dirty="0"/>
              <a:t>a specific book by a specific </a:t>
            </a:r>
            <a:r>
              <a:rPr lang="en-US" sz="1600" dirty="0" smtClean="0"/>
              <a:t>member.</a:t>
            </a:r>
          </a:p>
          <a:p>
            <a:pPr marL="1428750" lvl="2" indent="-514350">
              <a:buFont typeface="+mj-lt"/>
              <a:buAutoNum type="arabicPeriod"/>
            </a:pPr>
            <a:r>
              <a:rPr lang="en-US" sz="1600" dirty="0" smtClean="0"/>
              <a:t>Print books and their IDs : used to print each book with its ID and its Genre.</a:t>
            </a:r>
          </a:p>
          <a:p>
            <a:pPr marL="1428750" lvl="2" indent="-514350">
              <a:buFont typeface="+mj-lt"/>
              <a:buAutoNum type="arabicPeriod"/>
            </a:pPr>
            <a:r>
              <a:rPr lang="en-US" sz="1600" dirty="0" smtClean="0"/>
              <a:t>Search for book : used to search about a specific book by its name and its genre.</a:t>
            </a:r>
          </a:p>
          <a:p>
            <a:pPr marL="1428750" lvl="2" indent="-514350">
              <a:buFont typeface="+mj-lt"/>
              <a:buAutoNum type="arabicPeriod"/>
            </a:pPr>
            <a:r>
              <a:rPr lang="en-US" sz="1600" dirty="0" smtClean="0"/>
              <a:t>List borrowed books </a:t>
            </a:r>
            <a:r>
              <a:rPr lang="en-US" sz="1600" dirty="0"/>
              <a:t>: Display a list of currently borrowed books and their due dates</a:t>
            </a:r>
            <a:r>
              <a:rPr lang="en-US" sz="1600" dirty="0" smtClean="0"/>
              <a:t>.</a:t>
            </a:r>
          </a:p>
          <a:p>
            <a:pPr marL="1428750" lvl="2" indent="-514350">
              <a:buFont typeface="+mj-lt"/>
              <a:buAutoNum type="arabicPeriod"/>
            </a:pPr>
            <a:r>
              <a:rPr lang="en-US" sz="1600" dirty="0" smtClean="0"/>
              <a:t>List overdue books : </a:t>
            </a:r>
            <a:r>
              <a:rPr lang="en-US" sz="1600" dirty="0"/>
              <a:t>Show books that are overdue and need to be </a:t>
            </a:r>
            <a:r>
              <a:rPr lang="en-US" sz="1600" dirty="0" smtClean="0"/>
              <a:t>returned.</a:t>
            </a:r>
          </a:p>
          <a:p>
            <a:pPr marL="1428750" lvl="2" indent="-514350">
              <a:buFont typeface="+mj-lt"/>
              <a:buAutoNum type="arabicPeriod"/>
            </a:pPr>
            <a:r>
              <a:rPr lang="en-US" sz="1600" dirty="0" smtClean="0"/>
              <a:t>Most popular books : </a:t>
            </a:r>
            <a:r>
              <a:rPr lang="en-US" sz="1600" dirty="0"/>
              <a:t>Generate a list of the most frequently borrowed books.</a:t>
            </a:r>
          </a:p>
        </p:txBody>
      </p:sp>
    </p:spTree>
    <p:extLst>
      <p:ext uri="{BB962C8B-B14F-4D97-AF65-F5344CB8AC3E}">
        <p14:creationId xmlns:p14="http://schemas.microsoft.com/office/powerpoint/2010/main" val="1187239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2064" y="766119"/>
            <a:ext cx="10182439" cy="5288692"/>
          </a:xfrm>
        </p:spPr>
        <p:txBody>
          <a:bodyPr>
            <a:normAutofit/>
          </a:bodyPr>
          <a:lstStyle/>
          <a:p>
            <a:pPr marL="0" indent="0">
              <a:buNone/>
            </a:pPr>
            <a:r>
              <a:rPr lang="en-US" sz="3200" dirty="0">
                <a:effectLst>
                  <a:outerShdw blurRad="38100" dist="38100" dir="2700000" algn="tl">
                    <a:srgbClr val="000000">
                      <a:alpha val="43137"/>
                    </a:srgbClr>
                  </a:outerShdw>
                </a:effectLst>
              </a:rPr>
              <a:t>2.</a:t>
            </a:r>
            <a:r>
              <a:rPr lang="en-US" dirty="0"/>
              <a:t> </a:t>
            </a:r>
            <a:r>
              <a:rPr lang="en-US" sz="3200" dirty="0">
                <a:effectLst>
                  <a:outerShdw blurRad="38100" dist="38100" dir="2700000" algn="tl">
                    <a:srgbClr val="000000">
                      <a:alpha val="43137"/>
                    </a:srgbClr>
                  </a:outerShdw>
                </a:effectLst>
              </a:rPr>
              <a:t>Implementation of </a:t>
            </a:r>
            <a:r>
              <a:rPr lang="en-US" sz="3200" dirty="0" smtClean="0">
                <a:effectLst>
                  <a:outerShdw blurRad="38100" dist="38100" dir="2700000" algn="tl">
                    <a:srgbClr val="000000">
                      <a:alpha val="43137"/>
                    </a:srgbClr>
                  </a:outerShdw>
                </a:effectLst>
              </a:rPr>
              <a:t>Functions:</a:t>
            </a:r>
            <a:endParaRPr lang="en-US" sz="3200" dirty="0">
              <a:effectLst>
                <a:outerShdw blurRad="38100" dist="38100" dir="2700000" algn="tl">
                  <a:srgbClr val="000000">
                    <a:alpha val="43137"/>
                  </a:srgbClr>
                </a:outerShdw>
              </a:effectLst>
            </a:endParaRPr>
          </a:p>
          <a:p>
            <a:pPr marL="457200" lvl="1" indent="0">
              <a:buNone/>
            </a:pPr>
            <a:r>
              <a:rPr lang="en-US" sz="2800" b="1" dirty="0" smtClean="0"/>
              <a:t>2. For Member’s </a:t>
            </a:r>
            <a:r>
              <a:rPr lang="en-US" sz="2800" b="1" dirty="0"/>
              <a:t>operations</a:t>
            </a:r>
            <a:r>
              <a:rPr lang="en-US" sz="2800" dirty="0"/>
              <a:t>:</a:t>
            </a:r>
          </a:p>
          <a:p>
            <a:pPr marL="1428750" lvl="2" indent="-514350">
              <a:buFont typeface="+mj-lt"/>
              <a:buAutoNum type="arabicPeriod"/>
            </a:pPr>
            <a:r>
              <a:rPr lang="en-US" sz="2400" dirty="0" smtClean="0"/>
              <a:t>Register member : </a:t>
            </a:r>
            <a:r>
              <a:rPr lang="en-US" sz="2400" dirty="0"/>
              <a:t>Register a new </a:t>
            </a:r>
            <a:r>
              <a:rPr lang="en-US" sz="2400" dirty="0" smtClean="0"/>
              <a:t>member to the system.</a:t>
            </a:r>
          </a:p>
          <a:p>
            <a:pPr marL="1428750" lvl="2" indent="-514350">
              <a:buFont typeface="+mj-lt"/>
              <a:buAutoNum type="arabicPeriod"/>
            </a:pPr>
            <a:r>
              <a:rPr lang="en-US" sz="2400" dirty="0" smtClean="0"/>
              <a:t>Update member : </a:t>
            </a:r>
            <a:r>
              <a:rPr lang="en-US" sz="2400" dirty="0"/>
              <a:t>used to Update the Information of a specific </a:t>
            </a:r>
            <a:r>
              <a:rPr lang="en-US" sz="2400" dirty="0" smtClean="0"/>
              <a:t>member.</a:t>
            </a:r>
            <a:endParaRPr lang="en-US" sz="2400" dirty="0"/>
          </a:p>
          <a:p>
            <a:pPr marL="1428750" lvl="2" indent="-514350">
              <a:buFont typeface="+mj-lt"/>
              <a:buAutoNum type="arabicPeriod"/>
            </a:pPr>
            <a:r>
              <a:rPr lang="en-US" sz="2400" dirty="0" smtClean="0"/>
              <a:t>Remove member : </a:t>
            </a:r>
            <a:r>
              <a:rPr lang="en-US" sz="2400" dirty="0"/>
              <a:t>Remove a member from the system.</a:t>
            </a:r>
          </a:p>
          <a:p>
            <a:pPr marL="1428750" lvl="2" indent="-514350">
              <a:buFont typeface="+mj-lt"/>
              <a:buAutoNum type="arabicPeriod"/>
            </a:pPr>
            <a:r>
              <a:rPr lang="en-US" sz="2400" dirty="0" smtClean="0"/>
              <a:t>Print members </a:t>
            </a:r>
            <a:r>
              <a:rPr lang="en-US" sz="2400" dirty="0"/>
              <a:t>and their IDs : </a:t>
            </a:r>
            <a:r>
              <a:rPr lang="en-US" sz="2400" dirty="0" smtClean="0"/>
              <a:t>print </a:t>
            </a:r>
            <a:r>
              <a:rPr lang="en-US" sz="2400" dirty="0"/>
              <a:t>each </a:t>
            </a:r>
            <a:r>
              <a:rPr lang="en-US" sz="2400" dirty="0" smtClean="0"/>
              <a:t>member </a:t>
            </a:r>
            <a:r>
              <a:rPr lang="en-US" sz="2400" dirty="0"/>
              <a:t>with its </a:t>
            </a:r>
            <a:r>
              <a:rPr lang="en-US" sz="2400" dirty="0" smtClean="0"/>
              <a:t>ID. </a:t>
            </a:r>
          </a:p>
          <a:p>
            <a:pPr marL="1428750" lvl="2" indent="-514350">
              <a:buFont typeface="+mj-lt"/>
              <a:buAutoNum type="arabicPeriod"/>
            </a:pPr>
            <a:r>
              <a:rPr lang="en-US" sz="2400" dirty="0" smtClean="0"/>
              <a:t>Search </a:t>
            </a:r>
            <a:r>
              <a:rPr lang="en-US" sz="2400" dirty="0"/>
              <a:t>for </a:t>
            </a:r>
            <a:r>
              <a:rPr lang="en-US" sz="2400" dirty="0" smtClean="0"/>
              <a:t>member </a:t>
            </a:r>
            <a:r>
              <a:rPr lang="en-US" sz="2400" dirty="0"/>
              <a:t>: </a:t>
            </a:r>
            <a:r>
              <a:rPr lang="en-US" sz="2400" dirty="0" smtClean="0"/>
              <a:t>search </a:t>
            </a:r>
            <a:r>
              <a:rPr lang="en-US" sz="2400" dirty="0"/>
              <a:t>about a specific book by its </a:t>
            </a:r>
            <a:r>
              <a:rPr lang="en-US" sz="2400" dirty="0" smtClean="0"/>
              <a:t>name. </a:t>
            </a:r>
          </a:p>
        </p:txBody>
      </p:sp>
    </p:spTree>
    <p:extLst>
      <p:ext uri="{BB962C8B-B14F-4D97-AF65-F5344CB8AC3E}">
        <p14:creationId xmlns:p14="http://schemas.microsoft.com/office/powerpoint/2010/main" val="2943593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8540" y="757881"/>
            <a:ext cx="10190206" cy="5280454"/>
          </a:xfrm>
        </p:spPr>
        <p:txBody>
          <a:bodyPr>
            <a:normAutofit fontScale="92500" lnSpcReduction="10000"/>
          </a:bodyPr>
          <a:lstStyle/>
          <a:p>
            <a:pPr marL="0" indent="0">
              <a:buNone/>
            </a:pPr>
            <a:r>
              <a:rPr lang="en-US" sz="3200" dirty="0">
                <a:effectLst>
                  <a:outerShdw blurRad="38100" dist="38100" dir="2700000" algn="tl">
                    <a:srgbClr val="000000">
                      <a:alpha val="43137"/>
                    </a:srgbClr>
                  </a:outerShdw>
                </a:effectLst>
              </a:rPr>
              <a:t>2.</a:t>
            </a:r>
            <a:r>
              <a:rPr lang="en-US" dirty="0"/>
              <a:t> </a:t>
            </a:r>
            <a:r>
              <a:rPr lang="en-US" sz="3200" dirty="0">
                <a:effectLst>
                  <a:outerShdw blurRad="38100" dist="38100" dir="2700000" algn="tl">
                    <a:srgbClr val="000000">
                      <a:alpha val="43137"/>
                    </a:srgbClr>
                  </a:outerShdw>
                </a:effectLst>
              </a:rPr>
              <a:t>Implementation of </a:t>
            </a:r>
            <a:r>
              <a:rPr lang="en-US" sz="3200" dirty="0" smtClean="0">
                <a:effectLst>
                  <a:outerShdw blurRad="38100" dist="38100" dir="2700000" algn="tl">
                    <a:srgbClr val="000000">
                      <a:alpha val="43137"/>
                    </a:srgbClr>
                  </a:outerShdw>
                </a:effectLst>
              </a:rPr>
              <a:t>Functions:</a:t>
            </a:r>
            <a:endParaRPr lang="en-US" sz="3200" dirty="0">
              <a:effectLst>
                <a:outerShdw blurRad="38100" dist="38100" dir="2700000" algn="tl">
                  <a:srgbClr val="000000">
                    <a:alpha val="43137"/>
                  </a:srgbClr>
                </a:outerShdw>
              </a:effectLst>
            </a:endParaRPr>
          </a:p>
          <a:p>
            <a:pPr marL="457200" lvl="1" indent="0">
              <a:buNone/>
            </a:pPr>
            <a:r>
              <a:rPr lang="en-US" sz="2800" b="1" dirty="0" smtClean="0"/>
              <a:t>3. </a:t>
            </a:r>
            <a:r>
              <a:rPr lang="en-US" sz="2800" b="1" dirty="0"/>
              <a:t>For </a:t>
            </a:r>
            <a:r>
              <a:rPr lang="en-US" sz="2800" b="1" dirty="0" smtClean="0"/>
              <a:t>File Handling </a:t>
            </a:r>
            <a:r>
              <a:rPr lang="en-US" sz="2800" dirty="0" smtClean="0"/>
              <a:t>:</a:t>
            </a:r>
          </a:p>
          <a:p>
            <a:pPr marL="1428750" lvl="2" indent="-514350">
              <a:buFont typeface="+mj-lt"/>
              <a:buAutoNum type="arabicPeriod"/>
            </a:pPr>
            <a:r>
              <a:rPr lang="en-US" sz="2000" dirty="0" smtClean="0"/>
              <a:t>Load data : </a:t>
            </a:r>
            <a:r>
              <a:rPr lang="en-US" sz="2000" dirty="0"/>
              <a:t>Load book and member data from text files at startup. </a:t>
            </a:r>
            <a:endParaRPr lang="en-US" sz="2000" dirty="0" smtClean="0"/>
          </a:p>
          <a:p>
            <a:pPr marL="1428750" lvl="2" indent="-514350">
              <a:buFont typeface="+mj-lt"/>
              <a:buAutoNum type="arabicPeriod"/>
            </a:pPr>
            <a:r>
              <a:rPr lang="en-US" sz="2000" dirty="0" smtClean="0"/>
              <a:t>Save data : </a:t>
            </a:r>
            <a:r>
              <a:rPr lang="en-US" sz="2000" dirty="0"/>
              <a:t>Save the current state of the catalog and member information to text files before </a:t>
            </a:r>
            <a:r>
              <a:rPr lang="en-US" sz="2000" dirty="0" smtClean="0"/>
              <a:t>exiting. </a:t>
            </a:r>
          </a:p>
          <a:p>
            <a:pPr marL="1428750" lvl="2" indent="-514350">
              <a:buFont typeface="+mj-lt"/>
              <a:buAutoNum type="arabicPeriod"/>
            </a:pPr>
            <a:endParaRPr lang="en-US" sz="2000" dirty="0" smtClean="0"/>
          </a:p>
          <a:p>
            <a:pPr marL="457200" lvl="1" indent="0">
              <a:buNone/>
            </a:pPr>
            <a:r>
              <a:rPr lang="en-US" sz="2400" b="1" dirty="0" smtClean="0"/>
              <a:t>4. </a:t>
            </a:r>
            <a:r>
              <a:rPr lang="en-US" sz="2400" b="1" dirty="0"/>
              <a:t>For </a:t>
            </a:r>
            <a:r>
              <a:rPr lang="en-US" sz="2400" b="1" dirty="0" smtClean="0"/>
              <a:t>Additional Features</a:t>
            </a:r>
            <a:r>
              <a:rPr lang="en-US" sz="2400" dirty="0" smtClean="0"/>
              <a:t>:</a:t>
            </a:r>
          </a:p>
          <a:p>
            <a:pPr marL="1371600" lvl="2" indent="-457200">
              <a:buFont typeface="+mj-lt"/>
              <a:buAutoNum type="arabicPeriod"/>
            </a:pPr>
            <a:r>
              <a:rPr lang="en-US" sz="2200" dirty="0" smtClean="0"/>
              <a:t>Monthly report : Display books added, books updated and which parameter updated, books removed, member added, members updated and which parameter updated, member removed, borrow transactions occurred, Return transactions occurred, all borrowed books and their return dates, all overdue books and most five common books had borrowed  during each month and Display all this in the day 1 of each month after asking the user if he wants to display this information	</a:t>
            </a:r>
            <a:endParaRPr lang="en-US" sz="2200" dirty="0"/>
          </a:p>
        </p:txBody>
      </p:sp>
    </p:spTree>
    <p:extLst>
      <p:ext uri="{BB962C8B-B14F-4D97-AF65-F5344CB8AC3E}">
        <p14:creationId xmlns:p14="http://schemas.microsoft.com/office/powerpoint/2010/main" val="1277763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7923" y="790831"/>
            <a:ext cx="10239633" cy="5635193"/>
          </a:xfrm>
        </p:spPr>
        <p:txBody>
          <a:bodyPr>
            <a:normAutofit/>
          </a:bodyPr>
          <a:lstStyle/>
          <a:p>
            <a:pPr marL="0" indent="0">
              <a:buNone/>
            </a:pPr>
            <a:r>
              <a:rPr lang="en-US" sz="3200" dirty="0" smtClean="0">
                <a:effectLst>
                  <a:outerShdw blurRad="38100" dist="38100" dir="2700000" algn="tl">
                    <a:srgbClr val="000000">
                      <a:alpha val="43137"/>
                    </a:srgbClr>
                  </a:outerShdw>
                </a:effectLst>
              </a:rPr>
              <a:t>3.</a:t>
            </a:r>
            <a:r>
              <a:rPr lang="en-US" dirty="0" smtClean="0"/>
              <a:t> </a:t>
            </a:r>
            <a:r>
              <a:rPr lang="en-US" sz="3200" dirty="0">
                <a:effectLst>
                  <a:outerShdw blurRad="38100" dist="38100" dir="2700000" algn="tl">
                    <a:srgbClr val="000000">
                      <a:alpha val="43137"/>
                    </a:srgbClr>
                  </a:outerShdw>
                </a:effectLst>
              </a:rPr>
              <a:t>Implementation of </a:t>
            </a:r>
            <a:r>
              <a:rPr lang="en-US" sz="3200" dirty="0" smtClean="0">
                <a:effectLst>
                  <a:outerShdw blurRad="38100" dist="38100" dir="2700000" algn="tl">
                    <a:srgbClr val="000000">
                      <a:alpha val="43137"/>
                    </a:srgbClr>
                  </a:outerShdw>
                </a:effectLst>
              </a:rPr>
              <a:t>User Interface:</a:t>
            </a:r>
            <a:endParaRPr lang="en-US" sz="3200" dirty="0">
              <a:effectLst>
                <a:outerShdw blurRad="38100" dist="38100" dir="2700000" algn="tl">
                  <a:srgbClr val="000000">
                    <a:alpha val="43137"/>
                  </a:srgbClr>
                </a:outerShdw>
              </a:effectLst>
            </a:endParaRPr>
          </a:p>
          <a:p>
            <a:pPr marL="457200" lvl="1" indent="0">
              <a:buNone/>
            </a:pPr>
            <a:r>
              <a:rPr lang="en-US" sz="2800" dirty="0" smtClean="0"/>
              <a:t>First, check on the day of month if the day is day 1 ask the user if he wants to print monthly report. If yes , print all information about this month.</a:t>
            </a:r>
          </a:p>
          <a:p>
            <a:pPr marL="457200" lvl="1" indent="0">
              <a:buNone/>
            </a:pPr>
            <a:r>
              <a:rPr lang="en-US" sz="2800" dirty="0" smtClean="0"/>
              <a:t>Then print all operations you </a:t>
            </a:r>
            <a:r>
              <a:rPr lang="en-US" sz="2800" dirty="0"/>
              <a:t>can do </a:t>
            </a:r>
            <a:endParaRPr lang="en-US" sz="2800" dirty="0" smtClean="0"/>
          </a:p>
          <a:p>
            <a:pPr marL="457200" lvl="1" indent="0">
              <a:buNone/>
            </a:pPr>
            <a:r>
              <a:rPr lang="en-US" sz="2800" dirty="0" smtClean="0"/>
              <a:t>and their numbers and wait until the </a:t>
            </a:r>
          </a:p>
          <a:p>
            <a:pPr marL="457200" lvl="1" indent="0">
              <a:buNone/>
            </a:pPr>
            <a:r>
              <a:rPr lang="en-US" sz="2800" dirty="0" smtClean="0"/>
              <a:t>user enters the number of operation he </a:t>
            </a:r>
          </a:p>
          <a:p>
            <a:pPr marL="457200" lvl="1" indent="0">
              <a:buNone/>
            </a:pPr>
            <a:r>
              <a:rPr lang="en-US" sz="2800" dirty="0" smtClean="0"/>
              <a:t>wants to do   </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7134" y="2430160"/>
            <a:ext cx="3969069" cy="3724015"/>
          </a:xfrm>
          <a:prstGeom prst="rect">
            <a:avLst/>
          </a:prstGeom>
        </p:spPr>
      </p:pic>
    </p:spTree>
    <p:extLst>
      <p:ext uri="{BB962C8B-B14F-4D97-AF65-F5344CB8AC3E}">
        <p14:creationId xmlns:p14="http://schemas.microsoft.com/office/powerpoint/2010/main" val="825223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3784" y="832579"/>
            <a:ext cx="10108297" cy="5329324"/>
          </a:xfrm>
        </p:spPr>
        <p:txBody>
          <a:bodyPr>
            <a:normAutofit/>
          </a:bodyPr>
          <a:lstStyle/>
          <a:p>
            <a:pPr marL="0" indent="0">
              <a:buNone/>
            </a:pPr>
            <a:r>
              <a:rPr lang="en-US" sz="3200" dirty="0">
                <a:effectLst>
                  <a:outerShdw blurRad="38100" dist="38100" dir="2700000" algn="tl">
                    <a:srgbClr val="000000">
                      <a:alpha val="43137"/>
                    </a:srgbClr>
                  </a:outerShdw>
                </a:effectLst>
              </a:rPr>
              <a:t>3.</a:t>
            </a:r>
            <a:r>
              <a:rPr lang="en-US" sz="3200" dirty="0"/>
              <a:t> </a:t>
            </a:r>
            <a:r>
              <a:rPr lang="en-US" sz="3200" dirty="0">
                <a:effectLst>
                  <a:outerShdw blurRad="38100" dist="38100" dir="2700000" algn="tl">
                    <a:srgbClr val="000000">
                      <a:alpha val="43137"/>
                    </a:srgbClr>
                  </a:outerShdw>
                </a:effectLst>
              </a:rPr>
              <a:t>Implementation of User Interface</a:t>
            </a:r>
            <a:r>
              <a:rPr lang="en-US" sz="3200" dirty="0" smtClean="0">
                <a:effectLst>
                  <a:outerShdw blurRad="38100" dist="38100" dir="2700000" algn="tl">
                    <a:srgbClr val="000000">
                      <a:alpha val="43137"/>
                    </a:srgbClr>
                  </a:outerShdw>
                </a:effectLst>
              </a:rPr>
              <a:t>:</a:t>
            </a:r>
            <a:endParaRPr lang="en-US" sz="3200" dirty="0">
              <a:effectLst>
                <a:outerShdw blurRad="38100" dist="38100" dir="2700000" algn="tl">
                  <a:srgbClr val="000000">
                    <a:alpha val="43137"/>
                  </a:srgbClr>
                </a:outerShdw>
              </a:effectLst>
            </a:endParaRPr>
          </a:p>
          <a:p>
            <a:pPr marL="457200" lvl="1" indent="0">
              <a:buNone/>
            </a:pPr>
            <a:r>
              <a:rPr lang="en-US" sz="2800" dirty="0" smtClean="0"/>
              <a:t>After each operation, the system ask the user</a:t>
            </a:r>
          </a:p>
          <a:p>
            <a:pPr marL="457200" lvl="1" indent="0">
              <a:buNone/>
            </a:pPr>
            <a:r>
              <a:rPr lang="en-US" sz="2800" dirty="0"/>
              <a:t>i</a:t>
            </a:r>
            <a:r>
              <a:rPr lang="en-US" sz="2800" dirty="0" smtClean="0"/>
              <a:t>f he wants another operation.</a:t>
            </a:r>
          </a:p>
          <a:p>
            <a:pPr marL="457200" lvl="1" indent="0">
              <a:buNone/>
            </a:pPr>
            <a:r>
              <a:rPr lang="en-US" sz="2800" dirty="0" smtClean="0"/>
              <a:t>If the user choose NO (1) ,the system will save </a:t>
            </a:r>
          </a:p>
          <a:p>
            <a:pPr marL="457200" lvl="1" indent="0">
              <a:buNone/>
            </a:pPr>
            <a:r>
              <a:rPr lang="en-US" sz="2800" dirty="0" smtClean="0"/>
              <a:t>the information and exit.</a:t>
            </a:r>
          </a:p>
          <a:p>
            <a:pPr marL="457200" lvl="1" indent="0">
              <a:buNone/>
            </a:pPr>
            <a:r>
              <a:rPr lang="en-US" sz="2800" dirty="0" smtClean="0"/>
              <a:t>If </a:t>
            </a:r>
            <a:r>
              <a:rPr lang="en-US" sz="2800" dirty="0"/>
              <a:t>the user choose </a:t>
            </a:r>
            <a:r>
              <a:rPr lang="en-US" sz="2800" dirty="0" smtClean="0"/>
              <a:t>YES (2) </a:t>
            </a:r>
            <a:r>
              <a:rPr lang="en-US" sz="2800" dirty="0"/>
              <a:t>,the system </a:t>
            </a:r>
            <a:r>
              <a:rPr lang="en-US" sz="2800" dirty="0" smtClean="0"/>
              <a:t>will ask the user to enter number of operation as we mentioned before</a:t>
            </a:r>
          </a:p>
          <a:p>
            <a:pPr marL="457200" lvl="1" indent="0">
              <a:buNone/>
            </a:pPr>
            <a:r>
              <a:rPr lang="en-US" sz="2800" dirty="0" smtClean="0"/>
              <a:t>Else the system print Error Handling Message to inform the user about the error.</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1578" y="1851064"/>
            <a:ext cx="2640534" cy="1514372"/>
          </a:xfrm>
          <a:prstGeom prst="rect">
            <a:avLst/>
          </a:prstGeom>
        </p:spPr>
      </p:pic>
    </p:spTree>
    <p:extLst>
      <p:ext uri="{BB962C8B-B14F-4D97-AF65-F5344CB8AC3E}">
        <p14:creationId xmlns:p14="http://schemas.microsoft.com/office/powerpoint/2010/main" val="37891374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367" y="115330"/>
            <a:ext cx="9506466" cy="6614983"/>
          </a:xfrm>
        </p:spPr>
        <p:txBody>
          <a:bodyPr>
            <a:normAutofit fontScale="92500" lnSpcReduction="10000"/>
          </a:bodyPr>
          <a:lstStyle/>
          <a:p>
            <a:r>
              <a:rPr lang="en-US" sz="3200" b="1" u="sng" dirty="0" smtClean="0">
                <a:solidFill>
                  <a:schemeClr val="accent5"/>
                </a:solidFill>
              </a:rPr>
              <a:t>Actual Implementation of project</a:t>
            </a:r>
            <a:endParaRPr lang="en-US" sz="3000" b="1" u="sng" dirty="0" smtClean="0">
              <a:solidFill>
                <a:schemeClr val="accent5"/>
              </a:solidFill>
            </a:endParaRPr>
          </a:p>
          <a:p>
            <a:pPr marL="514350" indent="-514350">
              <a:buFont typeface="+mj-lt"/>
              <a:buAutoNum type="arabicPeriod"/>
            </a:pPr>
            <a:r>
              <a:rPr lang="en-US" sz="2800" dirty="0" smtClean="0">
                <a:solidFill>
                  <a:schemeClr val="tx1">
                    <a:lumMod val="95000"/>
                    <a:lumOff val="5000"/>
                  </a:schemeClr>
                </a:solidFill>
                <a:effectLst>
                  <a:outerShdw blurRad="38100" dist="38100" dir="2700000" algn="tl">
                    <a:srgbClr val="000000">
                      <a:alpha val="43137"/>
                    </a:srgbClr>
                  </a:outerShdw>
                </a:effectLst>
              </a:rPr>
              <a:t>Implementation of Data Structure:</a:t>
            </a:r>
          </a:p>
          <a:p>
            <a:pPr marL="1257300" lvl="2" indent="-457200">
              <a:buFont typeface="+mj-lt"/>
              <a:buAutoNum type="arabicPeriod"/>
            </a:pPr>
            <a:r>
              <a:rPr lang="en-US" sz="2000" i="1" dirty="0" smtClean="0">
                <a:solidFill>
                  <a:schemeClr val="tx1">
                    <a:lumMod val="95000"/>
                    <a:lumOff val="5000"/>
                  </a:schemeClr>
                </a:solidFill>
                <a:effectLst>
                  <a:outerShdw blurRad="38100" dist="38100" dir="2700000" algn="tl">
                    <a:srgbClr val="000000">
                      <a:alpha val="43137"/>
                    </a:srgbClr>
                  </a:outerShdw>
                </a:effectLst>
              </a:rPr>
              <a:t>Book Catalog </a:t>
            </a:r>
            <a:r>
              <a:rPr lang="en-US" sz="2000" dirty="0" smtClean="0">
                <a:solidFill>
                  <a:schemeClr val="tx1">
                    <a:lumMod val="95000"/>
                    <a:lumOff val="5000"/>
                  </a:schemeClr>
                </a:solidFill>
              </a:rPr>
              <a:t>: implemented as a dictionary to record information </a:t>
            </a:r>
          </a:p>
          <a:p>
            <a:pPr marL="800100" lvl="2" indent="0">
              <a:buNone/>
            </a:pPr>
            <a:r>
              <a:rPr lang="en-US" sz="2000" dirty="0" smtClean="0">
                <a:solidFill>
                  <a:schemeClr val="tx1">
                    <a:lumMod val="95000"/>
                    <a:lumOff val="5000"/>
                  </a:schemeClr>
                </a:solidFill>
              </a:rPr>
              <a:t>about each book and the key is book ID.</a:t>
            </a:r>
          </a:p>
          <a:p>
            <a:pPr marL="800100" lvl="2" indent="0">
              <a:lnSpc>
                <a:spcPct val="150000"/>
              </a:lnSpc>
              <a:buNone/>
            </a:pPr>
            <a:r>
              <a:rPr lang="en-US" sz="2000" dirty="0" smtClean="0">
                <a:solidFill>
                  <a:schemeClr val="tx1">
                    <a:lumMod val="95000"/>
                    <a:lumOff val="5000"/>
                  </a:schemeClr>
                </a:solidFill>
              </a:rPr>
              <a:t>Book ID consist of the first two character of book genre in Uppercase and number of book in this genre (For example if the book genre is “science”</a:t>
            </a:r>
          </a:p>
          <a:p>
            <a:pPr marL="800100" lvl="2" indent="0">
              <a:lnSpc>
                <a:spcPct val="150000"/>
              </a:lnSpc>
              <a:buNone/>
            </a:pPr>
            <a:r>
              <a:rPr lang="en-US" sz="2000" dirty="0" smtClean="0">
                <a:solidFill>
                  <a:schemeClr val="tx1">
                    <a:lumMod val="95000"/>
                    <a:lumOff val="5000"/>
                  </a:schemeClr>
                </a:solidFill>
              </a:rPr>
              <a:t>And the number is 5 so the book ID becomes “SC5”).</a:t>
            </a:r>
          </a:p>
          <a:p>
            <a:pPr marL="800100" lvl="2" indent="0">
              <a:lnSpc>
                <a:spcPct val="150000"/>
              </a:lnSpc>
              <a:buNone/>
            </a:pPr>
            <a:r>
              <a:rPr lang="en-US" sz="2000" dirty="0" smtClean="0">
                <a:solidFill>
                  <a:schemeClr val="tx1">
                    <a:lumMod val="95000"/>
                    <a:lumOff val="5000"/>
                  </a:schemeClr>
                </a:solidFill>
              </a:rPr>
              <a:t>This way of addressing the books make the id of the book more readable and has meaning that when any human read this id can easily identify the book genre and its location and make more wide range of IDs that we can use number 1 with all book genres in the library like ( SC1 , MA1, .. So on)</a:t>
            </a:r>
          </a:p>
          <a:p>
            <a:pPr marL="800100" lvl="2" indent="0">
              <a:lnSpc>
                <a:spcPct val="150000"/>
              </a:lnSpc>
              <a:buNone/>
            </a:pPr>
            <a:r>
              <a:rPr lang="en-US" sz="2000" dirty="0" smtClean="0">
                <a:solidFill>
                  <a:schemeClr val="tx1">
                    <a:lumMod val="95000"/>
                    <a:lumOff val="5000"/>
                  </a:schemeClr>
                </a:solidFill>
              </a:rPr>
              <a:t>And we use the two letters of book genre in uppercase to avoid depending on user input that if the user enter “Science” or “science” or any thing else , just enter book genre correctly.</a:t>
            </a:r>
          </a:p>
        </p:txBody>
      </p:sp>
    </p:spTree>
    <p:extLst>
      <p:ext uri="{BB962C8B-B14F-4D97-AF65-F5344CB8AC3E}">
        <p14:creationId xmlns:p14="http://schemas.microsoft.com/office/powerpoint/2010/main" val="214612574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2756</TotalTime>
  <Words>1699</Words>
  <Application>Microsoft Office PowerPoint</Application>
  <PresentationFormat>Widescreen</PresentationFormat>
  <Paragraphs>302</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Tahoma</vt:lpstr>
      <vt:lpstr>Trebuchet MS</vt:lpstr>
      <vt:lpstr>Wingdings</vt:lpstr>
      <vt:lpstr>Wingdings 3</vt:lpstr>
      <vt:lpstr>Facet</vt:lpstr>
      <vt:lpstr>ABDELGHAFOR’S HACKATHON </vt:lpstr>
      <vt:lpstr>Notes 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ABDELGHAFOR’S HACKATHON</dc:title>
  <dc:creator>DELL</dc:creator>
  <cp:lastModifiedBy>DELL</cp:lastModifiedBy>
  <cp:revision>83</cp:revision>
  <dcterms:created xsi:type="dcterms:W3CDTF">2024-09-17T14:06:48Z</dcterms:created>
  <dcterms:modified xsi:type="dcterms:W3CDTF">2024-09-21T22:27:55Z</dcterms:modified>
</cp:coreProperties>
</file>