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61" r:id="rId9"/>
    <p:sldId id="260" r:id="rId10"/>
    <p:sldId id="265" r:id="rId11"/>
    <p:sldId id="259" r:id="rId12"/>
    <p:sldId id="263"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51866" y="4464688"/>
            <a:ext cx="6005944" cy="1122202"/>
          </a:xfrm>
        </p:spPr>
        <p:txBody>
          <a:bodyPr/>
          <a:lstStyle/>
          <a:p>
            <a:pPr algn="ctr">
              <a:lnSpc>
                <a:spcPct val="115000"/>
              </a:lnSpc>
            </a:pPr>
            <a:r>
              <a:rPr lang="en-US" sz="3000" b="1" dirty="0">
                <a:effectLst/>
                <a:latin typeface="Trebuchet MS" panose="020B0603020202020204" pitchFamily="34" charset="0"/>
                <a:ea typeface="Arial" panose="020B0604020202020204" pitchFamily="34" charset="0"/>
              </a:rPr>
              <a:t>Arabic Text </a:t>
            </a:r>
            <a:r>
              <a:rPr lang="en-US" sz="3000" b="1" dirty="0" err="1">
                <a:effectLst/>
                <a:latin typeface="Trebuchet MS" panose="020B0603020202020204" pitchFamily="34" charset="0"/>
                <a:ea typeface="Arial" panose="020B0604020202020204" pitchFamily="34" charset="0"/>
              </a:rPr>
              <a:t>Diacritization</a:t>
            </a:r>
            <a:endParaRPr lang="en-US" sz="30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574971" y="5586890"/>
            <a:ext cx="3647211" cy="396660"/>
          </a:xfrm>
        </p:spPr>
        <p:txBody>
          <a:bodyPr>
            <a:normAutofit/>
          </a:bodyPr>
          <a:lstStyle/>
          <a:p>
            <a:r>
              <a:rPr lang="en-US" sz="1800" b="1" dirty="0">
                <a:effectLst/>
                <a:latin typeface="Century" panose="02040604050505020304" pitchFamily="18" charset="0"/>
                <a:ea typeface="Arial" panose="020B0604020202020204" pitchFamily="34" charset="0"/>
              </a:rPr>
              <a:t>NLP Project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pPr algn="ctr">
              <a:lnSpc>
                <a:spcPct val="115000"/>
              </a:lnSpc>
            </a:pPr>
            <a:r>
              <a:rPr lang="en-US" sz="3200" b="1" dirty="0">
                <a:effectLst/>
                <a:latin typeface="Trebuchet MS" panose="020B0603020202020204" pitchFamily="34" charset="0"/>
                <a:ea typeface="Arial" panose="020B0604020202020204" pitchFamily="34" charset="0"/>
              </a:rPr>
              <a:t>Evaluation</a:t>
            </a:r>
            <a:endParaRPr lang="en-US" sz="3200" dirty="0">
              <a:effectLst/>
              <a:latin typeface="Arial" panose="020B0604020202020204" pitchFamily="34" charset="0"/>
              <a:ea typeface="Arial" panose="020B0604020202020204" pitchFamily="34" charset="0"/>
            </a:endParaRP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pPr algn="ctr">
              <a:lnSpc>
                <a:spcPct val="115000"/>
              </a:lnSpc>
            </a:pPr>
            <a:r>
              <a:rPr lang="en-US" sz="2400" b="1" i="1" dirty="0">
                <a:effectLst/>
                <a:latin typeface="Arial" panose="020B0604020202020204" pitchFamily="34" charset="0"/>
                <a:ea typeface="Arial" panose="020B0604020202020204" pitchFamily="34" charset="0"/>
              </a:rPr>
              <a:t>Team 10</a:t>
            </a:r>
            <a:endParaRPr lang="en-US" sz="24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sz="1800" kern="0" dirty="0">
                <a:effectLst/>
                <a:latin typeface="Times New Roman" panose="02020603050405020304" pitchFamily="18" charset="0"/>
                <a:ea typeface="Arial" panose="020B0604020202020204" pitchFamily="34" charset="0"/>
              </a:rPr>
              <a:t>Eslam Ashraf</a:t>
            </a:r>
          </a:p>
          <a:p>
            <a:r>
              <a:rPr lang="en-US" sz="1800" kern="0" dirty="0">
                <a:effectLst/>
                <a:latin typeface="Times New Roman" panose="02020603050405020304" pitchFamily="18" charset="0"/>
                <a:ea typeface="Arial" panose="020B0604020202020204" pitchFamily="34" charset="0"/>
              </a:rPr>
              <a:t>Beshoy </a:t>
            </a:r>
            <a:r>
              <a:rPr lang="en-US" sz="1800" kern="0" dirty="0" err="1">
                <a:effectLst/>
                <a:latin typeface="Times New Roman" panose="02020603050405020304" pitchFamily="18" charset="0"/>
                <a:ea typeface="Arial" panose="020B0604020202020204" pitchFamily="34" charset="0"/>
              </a:rPr>
              <a:t>Morad</a:t>
            </a:r>
            <a:r>
              <a:rPr lang="en-US" sz="1800" kern="0" dirty="0">
                <a:effectLst/>
                <a:latin typeface="Times New Roman" panose="02020603050405020304" pitchFamily="18" charset="0"/>
                <a:ea typeface="Arial" panose="020B0604020202020204" pitchFamily="34" charset="0"/>
              </a:rPr>
              <a:t> </a:t>
            </a:r>
            <a:r>
              <a:rPr lang="en-US" sz="1800" kern="0" dirty="0" err="1">
                <a:effectLst/>
                <a:latin typeface="Times New Roman" panose="02020603050405020304" pitchFamily="18" charset="0"/>
                <a:ea typeface="Arial" panose="020B0604020202020204" pitchFamily="34" charset="0"/>
              </a:rPr>
              <a:t>Atya</a:t>
            </a:r>
            <a:endParaRPr lang="en-US" sz="1800" kern="0" dirty="0">
              <a:effectLst/>
              <a:latin typeface="Times New Roman" panose="02020603050405020304" pitchFamily="18" charset="0"/>
              <a:ea typeface="Arial" panose="020B0604020202020204" pitchFamily="34" charset="0"/>
            </a:endParaRPr>
          </a:p>
          <a:p>
            <a:r>
              <a:rPr lang="en-US" sz="1800" kern="0" dirty="0">
                <a:effectLst/>
                <a:latin typeface="Times New Roman" panose="02020603050405020304" pitchFamily="18" charset="0"/>
                <a:ea typeface="Arial" panose="020B0604020202020204" pitchFamily="34" charset="0"/>
              </a:rPr>
              <a:t>Abdelrahman Hamdy</a:t>
            </a:r>
            <a:endParaRPr lang="en-US" sz="1800" kern="0" dirty="0">
              <a:latin typeface="Times New Roman" panose="02020603050405020304" pitchFamily="18" charset="0"/>
              <a:ea typeface="Arial" panose="020B0604020202020204" pitchFamily="34" charset="0"/>
            </a:endParaRPr>
          </a:p>
          <a:p>
            <a:r>
              <a:rPr lang="en-US" sz="1800" kern="0" dirty="0">
                <a:effectLst/>
                <a:latin typeface="Times New Roman" panose="02020603050405020304" pitchFamily="18" charset="0"/>
                <a:ea typeface="Arial" panose="020B0604020202020204" pitchFamily="34" charset="0"/>
              </a:rPr>
              <a:t>Abdelrahman </a:t>
            </a:r>
            <a:r>
              <a:rPr lang="en-US" sz="1800" kern="0" dirty="0" err="1">
                <a:effectLst/>
                <a:latin typeface="Times New Roman" panose="02020603050405020304" pitchFamily="18" charset="0"/>
                <a:ea typeface="Arial" panose="020B0604020202020204" pitchFamily="34" charset="0"/>
              </a:rPr>
              <a:t>Noaman</a:t>
            </a:r>
            <a:endParaRPr lang="en-US" sz="1800" kern="0" dirty="0">
              <a:effectLst/>
              <a:latin typeface="Times New Roman" panose="02020603050405020304" pitchFamily="18"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35759" y="1671638"/>
            <a:ext cx="2982191" cy="1204912"/>
          </a:xfrm>
        </p:spPr>
        <p:txBody>
          <a:bodyPr/>
          <a:lstStyle/>
          <a:p>
            <a:pPr marL="457200">
              <a:lnSpc>
                <a:spcPct val="115000"/>
              </a:lnSpc>
            </a:pPr>
            <a:r>
              <a:rPr lang="en-US" sz="1800" b="1" dirty="0">
                <a:effectLst/>
                <a:latin typeface="Trebuchet MS" panose="020B0603020202020204" pitchFamily="34" charset="0"/>
                <a:ea typeface="Arial" panose="020B0604020202020204" pitchFamily="34" charset="0"/>
              </a:rPr>
              <a:t>Project Pipeline</a:t>
            </a:r>
            <a:endParaRPr lang="en-US" sz="1800" dirty="0">
              <a:effectLst/>
              <a:latin typeface="Arial" panose="020B0604020202020204" pitchFamily="34" charset="0"/>
              <a:ea typeface="Arial" panose="020B0604020202020204" pitchFamily="34" charset="0"/>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sz="2000" dirty="0">
                <a:latin typeface="Arial" panose="020B0604020202020204" pitchFamily="34" charset="0"/>
                <a:cs typeface="Arial" panose="020B0604020202020204" pitchFamily="34" charset="0"/>
              </a:rPr>
              <a:t>1. </a:t>
            </a:r>
            <a:r>
              <a:rPr lang="en-US" sz="2000" dirty="0">
                <a:effectLst/>
                <a:latin typeface="Arial" panose="020B0604020202020204" pitchFamily="34" charset="0"/>
                <a:ea typeface="Arial" panose="020B0604020202020204" pitchFamily="34" charset="0"/>
                <a:cs typeface="Arial" panose="020B0604020202020204" pitchFamily="34" charset="0"/>
              </a:rPr>
              <a:t>Preprocessing</a:t>
            </a:r>
          </a:p>
          <a:p>
            <a:r>
              <a:rPr lang="en-US" sz="2000" dirty="0">
                <a:latin typeface="Arial" panose="020B0604020202020204" pitchFamily="34" charset="0"/>
                <a:cs typeface="Arial" panose="020B0604020202020204" pitchFamily="34" charset="0"/>
              </a:rPr>
              <a:t>2. </a:t>
            </a:r>
            <a:r>
              <a:rPr lang="en-US" sz="2000" dirty="0">
                <a:effectLst/>
                <a:latin typeface="Arial" panose="020B0604020202020204" pitchFamily="34" charset="0"/>
                <a:ea typeface="Arial" panose="020B0604020202020204" pitchFamily="34" charset="0"/>
                <a:cs typeface="Arial" panose="020B0604020202020204" pitchFamily="34" charset="0"/>
              </a:rPr>
              <a:t>Feature Extraction</a:t>
            </a:r>
          </a:p>
          <a:p>
            <a:r>
              <a:rPr lang="en-US" sz="2000" dirty="0">
                <a:effectLst/>
                <a:latin typeface="Arial" panose="020B0604020202020204" pitchFamily="34" charset="0"/>
                <a:ea typeface="Arial" panose="020B0604020202020204" pitchFamily="34" charset="0"/>
                <a:cs typeface="Arial" panose="020B0604020202020204" pitchFamily="34" charset="0"/>
              </a:rPr>
              <a:t>3.Model Training</a:t>
            </a:r>
          </a:p>
          <a:p>
            <a:endParaRPr lang="en-US"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pPr lvl="0" rtl="0">
              <a:lnSpc>
                <a:spcPct val="115000"/>
              </a:lnSpc>
            </a:pPr>
            <a:r>
              <a:rPr lang="en-US" sz="2000" dirty="0">
                <a:effectLst/>
                <a:latin typeface="Trebuchet MS" panose="020B0603020202020204" pitchFamily="34" charset="0"/>
                <a:ea typeface="Arial" panose="020B0604020202020204" pitchFamily="34" charset="0"/>
              </a:rPr>
              <a:t>Preprocessing</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normAutofit/>
          </a:bodyPr>
          <a:lstStyle/>
          <a:p>
            <a:pPr lvl="0" rtl="0">
              <a:lnSpc>
                <a:spcPct val="115000"/>
              </a:lnSpc>
            </a:pPr>
            <a:r>
              <a:rPr lang="en-US" sz="2400" b="1" dirty="0">
                <a:effectLst/>
                <a:latin typeface="Trebuchet MS" panose="020B0603020202020204" pitchFamily="34" charset="0"/>
                <a:ea typeface="Arial" panose="020B0604020202020204" pitchFamily="34" charset="0"/>
              </a:rPr>
              <a:t>Preprocessing</a:t>
            </a:r>
            <a:endParaRPr lang="en-US" sz="2400" b="1" dirty="0">
              <a:effectLst/>
              <a:latin typeface="Arial" panose="020B0604020202020204" pitchFamily="34" charset="0"/>
              <a:ea typeface="Arial" panose="020B0604020202020204" pitchFamily="34" charset="0"/>
            </a:endParaRP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sz="1800" b="1" kern="0" dirty="0">
                <a:effectLst/>
                <a:latin typeface="Trebuchet MS" panose="020B0603020202020204" pitchFamily="34" charset="0"/>
                <a:ea typeface="Arial" panose="020B0604020202020204" pitchFamily="34" charset="0"/>
                <a:cs typeface="Arial" panose="020B0604020202020204" pitchFamily="34" charset="0"/>
              </a:rPr>
              <a:t>Data Cleaning</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fontScale="92500" lnSpcReduction="10000"/>
          </a:bodyPr>
          <a:lstStyle/>
          <a:p>
            <a:pPr marL="285750" indent="-285750">
              <a:buFont typeface="Arial" panose="020B0604020202020204" pitchFamily="34" charset="0"/>
              <a:buChar char="•"/>
            </a:pPr>
            <a:r>
              <a:rPr lang="en-US" sz="1800" kern="0" dirty="0">
                <a:effectLst/>
                <a:latin typeface="Trebuchet MS" panose="020B0603020202020204" pitchFamily="34" charset="0"/>
                <a:ea typeface="Arial" panose="020B0604020202020204" pitchFamily="34" charset="0"/>
                <a:cs typeface="Arial" panose="020B0604020202020204" pitchFamily="34" charset="0"/>
              </a:rPr>
              <a:t>36 unique letter</a:t>
            </a:r>
          </a:p>
          <a:p>
            <a:pPr marL="285750" indent="-285750">
              <a:buFont typeface="Arial" panose="020B0604020202020204" pitchFamily="34" charset="0"/>
              <a:buChar char="•"/>
            </a:pPr>
            <a:r>
              <a:rPr lang="en-US" sz="1800" kern="0" dirty="0">
                <a:effectLst/>
                <a:latin typeface="Trebuchet MS" panose="020B0603020202020204" pitchFamily="34" charset="0"/>
                <a:ea typeface="Arial" panose="020B0604020202020204" pitchFamily="34" charset="0"/>
                <a:cs typeface="Arial" panose="020B0604020202020204" pitchFamily="34" charset="0"/>
              </a:rPr>
              <a:t>15 unique diacritic</a:t>
            </a:r>
          </a:p>
          <a:p>
            <a:pPr marL="285750" indent="-285750">
              <a:buFont typeface="Arial" panose="020B0604020202020204" pitchFamily="34" charset="0"/>
              <a:buChar char="•"/>
            </a:pPr>
            <a:r>
              <a:rPr lang="en-US" sz="1800" kern="0" dirty="0">
                <a:latin typeface="Trebuchet MS" panose="020B0603020202020204" pitchFamily="34" charset="0"/>
                <a:ea typeface="Arial" panose="020B0604020202020204" pitchFamily="34" charset="0"/>
                <a:cs typeface="Arial" panose="020B0604020202020204" pitchFamily="34" charset="0"/>
              </a:rPr>
              <a:t>A</a:t>
            </a:r>
            <a:r>
              <a:rPr lang="en-US" sz="1800" kern="0" dirty="0">
                <a:effectLst/>
                <a:latin typeface="Trebuchet MS" panose="020B0603020202020204" pitchFamily="34" charset="0"/>
                <a:ea typeface="Arial" panose="020B0604020202020204" pitchFamily="34" charset="0"/>
                <a:cs typeface="Arial" panose="020B0604020202020204" pitchFamily="34" charset="0"/>
              </a:rPr>
              <a:t>ll punctuations and white spaces. Anything other than the mentioned characters gets filtered out</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sz="1800" b="1" kern="0" dirty="0">
                <a:effectLst/>
                <a:latin typeface="Trebuchet MS" panose="020B0603020202020204" pitchFamily="34" charset="0"/>
                <a:ea typeface="Arial" panose="020B0604020202020204" pitchFamily="34" charset="0"/>
                <a:cs typeface="Arial" panose="020B0604020202020204" pitchFamily="34" charset="0"/>
              </a:rPr>
              <a:t>Tokenization</a:t>
            </a:r>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fontScale="85000" lnSpcReduction="10000"/>
          </a:bodyPr>
          <a:lstStyle/>
          <a:p>
            <a:r>
              <a:rPr lang="en-US" sz="1800" kern="0" dirty="0">
                <a:effectLst/>
                <a:latin typeface="Trebuchet MS" panose="020B0603020202020204" pitchFamily="34" charset="0"/>
                <a:ea typeface="Arial" panose="020B0604020202020204" pitchFamily="34" charset="0"/>
                <a:cs typeface="Arial" panose="020B0604020202020204" pitchFamily="34" charset="0"/>
              </a:rPr>
              <a:t>The way we found yielding the best result is to divide the corpus into sentences of fixed size (A window we set with length of 1000) which means that if a sentence exceeds the window size we will go backward until the first space</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2" y="2776936"/>
            <a:ext cx="2760906" cy="823912"/>
          </a:xfrm>
        </p:spPr>
        <p:txBody>
          <a:bodyPr/>
          <a:lstStyle/>
          <a:p>
            <a:r>
              <a:rPr lang="en-US" sz="1800" b="1" kern="0" dirty="0">
                <a:latin typeface="Trebuchet MS" panose="020B0603020202020204" pitchFamily="34" charset="0"/>
                <a:ea typeface="Arial" panose="020B0604020202020204" pitchFamily="34" charset="0"/>
                <a:cs typeface="Arial" panose="020B0604020202020204" pitchFamily="34" charset="0"/>
              </a:rPr>
              <a:t>E</a:t>
            </a:r>
            <a:r>
              <a:rPr lang="en-US" sz="1800" b="1" kern="0" dirty="0">
                <a:effectLst/>
                <a:latin typeface="Trebuchet MS" panose="020B0603020202020204" pitchFamily="34" charset="0"/>
                <a:ea typeface="Arial" panose="020B0604020202020204" pitchFamily="34" charset="0"/>
                <a:cs typeface="Arial" panose="020B0604020202020204" pitchFamily="34" charset="0"/>
              </a:rPr>
              <a:t>ncoding</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lnSpcReduction="10000"/>
          </a:bodyPr>
          <a:lstStyle/>
          <a:p>
            <a:r>
              <a:rPr lang="en-US" sz="1800" kern="0" dirty="0">
                <a:effectLst/>
                <a:latin typeface="Arial" panose="020B0604020202020204" pitchFamily="34" charset="0"/>
                <a:ea typeface="Arial" panose="020B0604020202020204" pitchFamily="34" charset="0"/>
                <a:cs typeface="Arial" panose="020B0604020202020204" pitchFamily="34" charset="0"/>
              </a:rPr>
              <a:t>The last step is to encode each character and diacritic to a specific index which is defined in our character to index and diacritic to index dictionaries</a:t>
            </a: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normAutofit/>
          </a:bodyPr>
          <a:lstStyle/>
          <a:p>
            <a:r>
              <a:rPr lang="en-US" sz="2600" b="1" kern="0" dirty="0">
                <a:effectLst/>
                <a:latin typeface="Trebuchet MS" panose="020B0603020202020204" pitchFamily="34" charset="0"/>
                <a:ea typeface="Arial" panose="020B0604020202020204" pitchFamily="34" charset="0"/>
                <a:cs typeface="Arial" panose="020B0604020202020204" pitchFamily="34" charset="0"/>
              </a:rPr>
              <a:t>Failed Trails</a:t>
            </a:r>
            <a:endParaRPr lang="en-US" sz="2600" dirty="0"/>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430066"/>
            <a:ext cx="7914409" cy="2526398"/>
          </a:xfrm>
        </p:spPr>
        <p:txBody>
          <a:bodyPr>
            <a:noAutofit/>
          </a:bodyPr>
          <a:lstStyle/>
          <a:p>
            <a:pPr marL="285750" indent="-285750">
              <a:buFont typeface="Arial" panose="020B0604020202020204" pitchFamily="34" charset="0"/>
              <a:buChar char="•"/>
            </a:pPr>
            <a:r>
              <a:rPr lang="en-US" sz="1600" kern="0" dirty="0">
                <a:effectLst/>
                <a:latin typeface="Trebuchet MS" panose="020B0603020202020204" pitchFamily="34" charset="0"/>
                <a:ea typeface="Arial" panose="020B0604020202020204" pitchFamily="34" charset="0"/>
                <a:cs typeface="Arial" panose="020B0604020202020204" pitchFamily="34" charset="0"/>
              </a:rPr>
              <a:t>We Tried not to give it a full sentence but a small sliding window and this sliding window in flexible in size as we can determine the size of previous words we want to get and the size of the next words</a:t>
            </a:r>
          </a:p>
          <a:p>
            <a:pPr marL="285750" indent="-285750">
              <a:buFont typeface="Arial" panose="020B0604020202020204" pitchFamily="34" charset="0"/>
              <a:buChar char="•"/>
            </a:pPr>
            <a:endParaRPr lang="en-US" sz="1600" kern="0" dirty="0">
              <a:latin typeface="Trebuchet MS" panose="020B0603020202020204" pitchFamily="34" charset="0"/>
              <a:cs typeface="Arial" panose="020B0604020202020204" pitchFamily="34" charset="0"/>
            </a:endParaRPr>
          </a:p>
          <a:p>
            <a:pPr marL="285750" indent="-285750">
              <a:buFont typeface="Arial" panose="020B0604020202020204" pitchFamily="34" charset="0"/>
              <a:buChar char="•"/>
            </a:pPr>
            <a:r>
              <a:rPr lang="en-US" sz="1600" kern="0" dirty="0">
                <a:latin typeface="Trebuchet MS" panose="020B0603020202020204" pitchFamily="34" charset="0"/>
                <a:ea typeface="Arial" panose="020B0604020202020204" pitchFamily="34" charset="0"/>
                <a:cs typeface="Arial" panose="020B0604020202020204" pitchFamily="34" charset="0"/>
              </a:rPr>
              <a:t>S</a:t>
            </a:r>
            <a:r>
              <a:rPr lang="en-US" sz="1600" kern="0" dirty="0">
                <a:effectLst/>
                <a:latin typeface="Trebuchet MS" panose="020B0603020202020204" pitchFamily="34" charset="0"/>
                <a:ea typeface="Arial" panose="020B0604020202020204" pitchFamily="34" charset="0"/>
                <a:cs typeface="Arial" panose="020B0604020202020204" pitchFamily="34" charset="0"/>
              </a:rPr>
              <a:t>o we will apply the previous operations using that sliding window that iterates over each word and get the previous K words and also the next N words so that the size of the </a:t>
            </a:r>
          </a:p>
          <a:p>
            <a:pPr marL="285750" indent="-285750">
              <a:buFont typeface="Arial" panose="020B0604020202020204" pitchFamily="34" charset="0"/>
              <a:buChar char="•"/>
            </a:pPr>
            <a:r>
              <a:rPr lang="en-US" sz="1600" dirty="0">
                <a:effectLst/>
                <a:latin typeface="Trebuchet MS" panose="020B0603020202020204" pitchFamily="34" charset="0"/>
                <a:ea typeface="Arial" panose="020B0604020202020204" pitchFamily="34" charset="0"/>
                <a:cs typeface="Arial" panose="020B0604020202020204" pitchFamily="34" charset="0"/>
              </a:rPr>
              <a:t>Also we tried to do the same but by splitting on the punctuations to get each single sentence we have as we won’t split here by the size but by the context of sentence itself</a:t>
            </a:r>
            <a:endParaRPr lang="en-US" sz="1600" dirty="0">
              <a:effectLst/>
              <a:latin typeface="Arial" panose="020B0604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096000" y="261216"/>
            <a:ext cx="4572866" cy="756372"/>
          </a:xfrm>
        </p:spPr>
        <p:txBody>
          <a:bodyPr>
            <a:normAutofit/>
          </a:bodyPr>
          <a:lstStyle/>
          <a:p>
            <a:pPr lvl="0" rtl="0">
              <a:lnSpc>
                <a:spcPct val="115000"/>
              </a:lnSpc>
            </a:pPr>
            <a:r>
              <a:rPr lang="en-US" sz="2000" b="1" dirty="0">
                <a:effectLst/>
                <a:latin typeface="Trebuchet MS" panose="020B0603020202020204" pitchFamily="34" charset="0"/>
                <a:ea typeface="Arial" panose="020B0604020202020204" pitchFamily="34" charset="0"/>
              </a:rPr>
              <a:t>Feature Extraction</a:t>
            </a:r>
            <a:endParaRPr lang="en-US" sz="2000" b="1" dirty="0">
              <a:effectLst/>
              <a:latin typeface="Arial" panose="020B0604020202020204" pitchFamily="34" charset="0"/>
              <a:ea typeface="Arial" panose="020B0604020202020204" pitchFamily="34" charset="0"/>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4" name="TextBox 3">
            <a:extLst>
              <a:ext uri="{FF2B5EF4-FFF2-40B4-BE49-F238E27FC236}">
                <a16:creationId xmlns:a16="http://schemas.microsoft.com/office/drawing/2014/main" id="{6B95FF3B-79A3-5A9A-F67B-0D6B75D035C7}"/>
              </a:ext>
            </a:extLst>
          </p:cNvPr>
          <p:cNvSpPr txBox="1"/>
          <p:nvPr/>
        </p:nvSpPr>
        <p:spPr>
          <a:xfrm>
            <a:off x="5309754" y="1423554"/>
            <a:ext cx="6608619" cy="4801314"/>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a:solidFill>
                  <a:srgbClr val="C00000"/>
                </a:solidFill>
                <a:effectLst/>
                <a:latin typeface="Trebuchet MS" panose="020B0603020202020204" pitchFamily="34" charset="0"/>
                <a:ea typeface="Arial" panose="020B0604020202020204" pitchFamily="34" charset="0"/>
                <a:cs typeface="Arial" panose="020B0604020202020204" pitchFamily="34" charset="0"/>
              </a:rPr>
              <a:t>The below approaches weren’t possible on pure Arabic letters because these libraries tokenize on English statements. We use </a:t>
            </a:r>
            <a:r>
              <a:rPr lang="en-US" sz="1800" kern="0" dirty="0" err="1">
                <a:solidFill>
                  <a:srgbClr val="C00000"/>
                </a:solidFill>
                <a:effectLst/>
                <a:latin typeface="Trebuchet MS" panose="020B0603020202020204" pitchFamily="34" charset="0"/>
                <a:ea typeface="Arial" panose="020B0604020202020204" pitchFamily="34" charset="0"/>
                <a:cs typeface="Arial" panose="020B0604020202020204" pitchFamily="34" charset="0"/>
              </a:rPr>
              <a:t>Bulkwalter</a:t>
            </a:r>
            <a:endParaRPr lang="en-US" kern="0" dirty="0">
              <a:solidFill>
                <a:srgbClr val="C00000"/>
              </a:solidFill>
              <a:latin typeface="Trebuchet MS" panose="020B0603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1" kern="0" dirty="0">
              <a:effectLst/>
              <a:latin typeface="Trebuchet MS" panose="020B0603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b="1" kern="0" dirty="0">
                <a:effectLst/>
                <a:latin typeface="Trebuchet MS" panose="020B0603020202020204" pitchFamily="34" charset="0"/>
                <a:ea typeface="Arial" panose="020B0604020202020204" pitchFamily="34" charset="0"/>
                <a:cs typeface="Arial" panose="020B0604020202020204" pitchFamily="34" charset="0"/>
              </a:rPr>
              <a:t>Bag Of Words </a:t>
            </a:r>
          </a:p>
          <a:p>
            <a:pPr marL="285750" indent="-285750">
              <a:buFont typeface="Arial" panose="020B0604020202020204" pitchFamily="34" charset="0"/>
              <a:buChar char="•"/>
            </a:pPr>
            <a:r>
              <a:rPr lang="en-US" sz="1800" b="1" kern="0" dirty="0" err="1">
                <a:effectLst/>
                <a:latin typeface="Trebuchet MS" panose="020B0603020202020204" pitchFamily="34" charset="0"/>
                <a:ea typeface="Arial" panose="020B0604020202020204" pitchFamily="34" charset="0"/>
                <a:cs typeface="Arial" panose="020B0604020202020204" pitchFamily="34" charset="0"/>
              </a:rPr>
              <a:t>Fasttext</a:t>
            </a:r>
            <a:r>
              <a:rPr lang="en-US" sz="1800" b="1" kern="0" dirty="0">
                <a:effectLst/>
                <a:latin typeface="Trebuchet MS" panose="020B0603020202020204" pitchFamily="34" charset="0"/>
                <a:ea typeface="Arial" panose="020B0604020202020204" pitchFamily="34" charset="0"/>
                <a:cs typeface="Arial" panose="020B0604020202020204" pitchFamily="34" charset="0"/>
              </a:rPr>
              <a:t> </a:t>
            </a:r>
            <a:endParaRPr lang="en-US" b="1" kern="0" dirty="0">
              <a:latin typeface="Trebuchet MS" panose="020B0603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b="1" kern="0" dirty="0">
                <a:effectLst/>
                <a:latin typeface="Trebuchet MS" panose="020B0603020202020204" pitchFamily="34" charset="0"/>
                <a:ea typeface="Arial" panose="020B0604020202020204" pitchFamily="34" charset="0"/>
                <a:cs typeface="Arial" panose="020B0604020202020204" pitchFamily="34" charset="0"/>
              </a:rPr>
              <a:t>Another attempt was word2vec and </a:t>
            </a:r>
            <a:r>
              <a:rPr lang="en-US" sz="1800" b="1" kern="0" dirty="0" err="1">
                <a:effectLst/>
                <a:latin typeface="Trebuchet MS" panose="020B0603020202020204" pitchFamily="34" charset="0"/>
                <a:ea typeface="Arial" panose="020B0604020202020204" pitchFamily="34" charset="0"/>
                <a:cs typeface="Arial" panose="020B0604020202020204" pitchFamily="34" charset="0"/>
              </a:rPr>
              <a:t>Fasttext</a:t>
            </a:r>
            <a:r>
              <a:rPr lang="en-US" sz="1800" b="1" kern="0" dirty="0">
                <a:effectLst/>
                <a:latin typeface="Trebuchet MS" panose="020B0603020202020204" pitchFamily="34" charset="0"/>
                <a:ea typeface="Arial" panose="020B0604020202020204" pitchFamily="34" charset="0"/>
                <a:cs typeface="Arial" panose="020B0604020202020204" pitchFamily="34" charset="0"/>
              </a:rPr>
              <a:t> </a:t>
            </a:r>
          </a:p>
          <a:p>
            <a:r>
              <a:rPr lang="en-US" sz="1800" b="1" kern="0" dirty="0">
                <a:effectLst/>
                <a:latin typeface="Trebuchet MS" panose="020B0603020202020204" pitchFamily="34" charset="0"/>
                <a:ea typeface="Arial" panose="020B0604020202020204" pitchFamily="34" charset="0"/>
                <a:cs typeface="Arial" panose="020B0604020202020204" pitchFamily="34" charset="0"/>
              </a:rPr>
              <a:t>word embeddings</a:t>
            </a:r>
          </a:p>
          <a:p>
            <a:pPr marL="742950" lvl="1" indent="-285750">
              <a:buFont typeface="Arial" panose="020B0604020202020204" pitchFamily="34" charset="0"/>
              <a:buChar char="•"/>
            </a:pPr>
            <a:r>
              <a:rPr lang="en-US" kern="0" dirty="0">
                <a:effectLst/>
                <a:latin typeface="Trebuchet MS" panose="020B0603020202020204" pitchFamily="34" charset="0"/>
                <a:ea typeface="Arial" panose="020B0604020202020204" pitchFamily="34" charset="0"/>
                <a:cs typeface="Arial" panose="020B0604020202020204" pitchFamily="34" charset="0"/>
              </a:rPr>
              <a:t>From the </a:t>
            </a:r>
            <a:r>
              <a:rPr lang="en-US" kern="0" dirty="0" err="1">
                <a:effectLst/>
                <a:latin typeface="Trebuchet MS" panose="020B0603020202020204" pitchFamily="34" charset="0"/>
                <a:ea typeface="Arial" panose="020B0604020202020204" pitchFamily="34" charset="0"/>
                <a:cs typeface="Arial" panose="020B0604020202020204" pitchFamily="34" charset="0"/>
              </a:rPr>
              <a:t>Fasttext</a:t>
            </a:r>
            <a:r>
              <a:rPr lang="en-US" kern="0" dirty="0">
                <a:effectLst/>
                <a:latin typeface="Trebuchet MS" panose="020B0603020202020204" pitchFamily="34" charset="0"/>
                <a:ea typeface="Arial" panose="020B0604020202020204" pitchFamily="34" charset="0"/>
                <a:cs typeface="Arial" panose="020B0604020202020204" pitchFamily="34" charset="0"/>
              </a:rPr>
              <a:t> model provided by </a:t>
            </a:r>
            <a:r>
              <a:rPr lang="en-US" kern="0" dirty="0" err="1">
                <a:effectLst/>
                <a:latin typeface="Trebuchet MS" panose="020B0603020202020204" pitchFamily="34" charset="0"/>
                <a:ea typeface="Arial" panose="020B0604020202020204" pitchFamily="34" charset="0"/>
                <a:cs typeface="Arial" panose="020B0604020202020204" pitchFamily="34" charset="0"/>
              </a:rPr>
              <a:t>gensim</a:t>
            </a:r>
            <a:r>
              <a:rPr lang="en-US" kern="0" dirty="0">
                <a:effectLst/>
                <a:latin typeface="Trebuchet MS" panose="020B0603020202020204" pitchFamily="34" charset="0"/>
                <a:ea typeface="Arial" panose="020B0604020202020204" pitchFamily="34" charset="0"/>
                <a:cs typeface="Arial" panose="020B0604020202020204" pitchFamily="34" charset="0"/>
              </a:rPr>
              <a:t>, we were able to extract word embeddings from each word in the corpus</a:t>
            </a:r>
          </a:p>
          <a:p>
            <a:pPr marL="742950" lvl="1" indent="-285750">
              <a:buFont typeface="Arial" panose="020B0604020202020204" pitchFamily="34" charset="0"/>
              <a:buChar char="•"/>
            </a:pPr>
            <a:r>
              <a:rPr lang="en-US" sz="1800" kern="0" dirty="0">
                <a:effectLst/>
                <a:latin typeface="Trebuchet MS" panose="020B0603020202020204" pitchFamily="34" charset="0"/>
                <a:ea typeface="Arial" panose="020B0604020202020204" pitchFamily="34" charset="0"/>
                <a:cs typeface="Arial" panose="020B0604020202020204" pitchFamily="34" charset="0"/>
              </a:rPr>
              <a:t>We first specify the embedding size we want from the model, the window it considers around the word which is set by the window size</a:t>
            </a:r>
          </a:p>
          <a:p>
            <a:pPr marL="742950" lvl="1" indent="-285750">
              <a:buFont typeface="Arial" panose="020B0604020202020204" pitchFamily="34" charset="0"/>
              <a:buChar char="•"/>
            </a:pPr>
            <a:r>
              <a:rPr lang="en-US" sz="1800" kern="0" dirty="0">
                <a:effectLst/>
                <a:latin typeface="Trebuchet MS" panose="020B0603020202020204" pitchFamily="34" charset="0"/>
                <a:ea typeface="Arial" panose="020B0604020202020204" pitchFamily="34" charset="0"/>
                <a:cs typeface="Arial" panose="020B0604020202020204" pitchFamily="34" charset="0"/>
              </a:rPr>
              <a:t>Next, we pass the data loaded to build the vocab and the model knows the data it will train on.</a:t>
            </a:r>
            <a:endParaRPr lang="en-US" kern="0" dirty="0">
              <a:latin typeface="Trebuchet MS" panose="020B0603020202020204" pitchFamily="34" charset="0"/>
              <a:ea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a:bodyPr>
          <a:lstStyle/>
          <a:p>
            <a:r>
              <a:rPr lang="en-US" dirty="0"/>
              <a:t>Feature extraction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800" b="1" kern="0" dirty="0">
                <a:effectLst/>
                <a:latin typeface="Trebuchet MS" panose="020B0603020202020204" pitchFamily="34" charset="0"/>
                <a:ea typeface="Arial" panose="020B0604020202020204" pitchFamily="34" charset="0"/>
                <a:cs typeface="Arial" panose="020B0604020202020204" pitchFamily="34" charset="0"/>
              </a:rPr>
              <a:t>Trainable Embeddings</a:t>
            </a:r>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pPr lvl="0" rtl="0">
              <a:lnSpc>
                <a:spcPct val="115000"/>
              </a:lnSpc>
              <a:buSzPts val="1400"/>
            </a:pPr>
            <a:r>
              <a:rPr lang="en-US" sz="1800" dirty="0" err="1">
                <a:effectLst/>
                <a:latin typeface="Trebuchet MS" panose="020B0603020202020204" pitchFamily="34" charset="0"/>
                <a:ea typeface="Arial" panose="020B0604020202020204" pitchFamily="34" charset="0"/>
              </a:rPr>
              <a:t>AraVec</a:t>
            </a:r>
            <a:r>
              <a:rPr lang="en-US" sz="1800" dirty="0">
                <a:latin typeface="Trebuchet MS" panose="020B0603020202020204" pitchFamily="34" charset="0"/>
                <a:ea typeface="Arial" panose="020B0604020202020204" pitchFamily="34" charset="0"/>
              </a:rPr>
              <a:t> </a:t>
            </a:r>
            <a:r>
              <a:rPr lang="en-US" sz="1800" dirty="0">
                <a:effectLst/>
                <a:latin typeface="Trebuchet MS" panose="020B0603020202020204" pitchFamily="34" charset="0"/>
                <a:ea typeface="Arial" panose="020B0604020202020204" pitchFamily="34" charset="0"/>
              </a:rPr>
              <a:t>Word Embeddings</a:t>
            </a:r>
            <a:endParaRPr lang="en-US" sz="1800" dirty="0">
              <a:effectLst/>
              <a:latin typeface="Arial" panose="020B0604020202020204" pitchFamily="34" charset="0"/>
              <a:ea typeface="Arial" panose="020B0604020202020204" pitchFamily="34" charset="0"/>
            </a:endParaRP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pPr lvl="0" rtl="0">
              <a:lnSpc>
                <a:spcPct val="115000"/>
              </a:lnSpc>
              <a:buSzPts val="1400"/>
            </a:pPr>
            <a:r>
              <a:rPr lang="en-US" sz="1800" dirty="0" err="1">
                <a:effectLst/>
                <a:latin typeface="Trebuchet MS" panose="020B0603020202020204" pitchFamily="34" charset="0"/>
                <a:ea typeface="Arial" panose="020B0604020202020204" pitchFamily="34" charset="0"/>
              </a:rPr>
              <a:t>AraBERT</a:t>
            </a:r>
            <a:r>
              <a:rPr lang="en-US" sz="1800" dirty="0">
                <a:effectLst/>
                <a:latin typeface="Trebuchet MS" panose="020B0603020202020204" pitchFamily="34" charset="0"/>
                <a:ea typeface="Arial" panose="020B0604020202020204" pitchFamily="34" charset="0"/>
              </a:rPr>
              <a:t> Contextual Embeddings</a:t>
            </a:r>
            <a:endParaRPr lang="en-US" sz="1800" dirty="0">
              <a:effectLst/>
              <a:latin typeface="Arial" panose="020B0604020202020204" pitchFamily="34" charset="0"/>
              <a:ea typeface="Arial" panose="020B0604020202020204" pitchFamily="34" charset="0"/>
            </a:endParaRP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Embedding Each window (sentence to ids and padding it)</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sz="2800" b="1" dirty="0">
                <a:effectLst/>
                <a:latin typeface="Trebuchet MS" panose="020B0603020202020204" pitchFamily="34" charset="0"/>
                <a:ea typeface="Arial" panose="020B0604020202020204" pitchFamily="34" charset="0"/>
              </a:rPr>
              <a:t>Model Training</a:t>
            </a:r>
            <a:endParaRPr lang="en-US" dirty="0"/>
          </a:p>
        </p:txBody>
      </p:sp>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97284" y="3087160"/>
            <a:ext cx="1828800" cy="343061"/>
          </a:xfrm>
        </p:spPr>
        <p:txBody>
          <a:bodyPr/>
          <a:lstStyle/>
          <a:p>
            <a:r>
              <a:rPr lang="en-US" sz="1800" dirty="0"/>
              <a:t>RNN</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694401" y="3549757"/>
            <a:ext cx="1634567" cy="259991"/>
          </a:xfrm>
        </p:spPr>
        <p:txBody>
          <a:bodyPr/>
          <a:lstStyle/>
          <a:p>
            <a:r>
              <a:rPr lang="en-US" sz="1800" i="1" kern="0" dirty="0" err="1">
                <a:solidFill>
                  <a:schemeClr val="tx1"/>
                </a:solidFill>
                <a:effectLst/>
                <a:latin typeface="Trebuchet MS" panose="020B0603020202020204" pitchFamily="34" charset="0"/>
                <a:ea typeface="Arial" panose="020B0604020202020204" pitchFamily="34" charset="0"/>
                <a:cs typeface="Arial" panose="020B0604020202020204" pitchFamily="34" charset="0"/>
              </a:rPr>
              <a:t>Tensorflow</a:t>
            </a:r>
            <a:endParaRPr lang="en-US" dirty="0">
              <a:solidFill>
                <a:schemeClr val="tx1"/>
              </a:solidFill>
            </a:endParaRPr>
          </a:p>
        </p:txBody>
      </p:sp>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4312228" y="3057595"/>
            <a:ext cx="3567545" cy="343061"/>
          </a:xfrm>
        </p:spPr>
        <p:txBody>
          <a:bodyPr/>
          <a:lstStyle/>
          <a:p>
            <a:pPr lvl="0" rtl="0">
              <a:lnSpc>
                <a:spcPct val="115000"/>
              </a:lnSpc>
              <a:buSzPts val="1400"/>
            </a:pPr>
            <a:r>
              <a:rPr lang="en-US" sz="1800" b="1" dirty="0">
                <a:effectLst/>
                <a:latin typeface="Trebuchet MS" panose="020B0603020202020204" pitchFamily="34" charset="0"/>
                <a:ea typeface="Arial" panose="020B0604020202020204" pitchFamily="34" charset="0"/>
              </a:rPr>
              <a:t>1 Layer Bidirectional LSTM</a:t>
            </a:r>
            <a:endParaRPr lang="en-US" sz="1800" dirty="0">
              <a:effectLst/>
              <a:latin typeface="Arial" panose="020B0604020202020204" pitchFamily="34" charset="0"/>
              <a:ea typeface="Arial" panose="020B0604020202020204" pitchFamily="34" charset="0"/>
            </a:endParaRP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5096552" y="3580846"/>
            <a:ext cx="1828800" cy="343061"/>
          </a:xfrm>
        </p:spPr>
        <p:txBody>
          <a:bodyPr/>
          <a:lstStyle/>
          <a:p>
            <a:r>
              <a:rPr lang="en-US" sz="1800" kern="0" dirty="0" err="1">
                <a:solidFill>
                  <a:schemeClr val="tx1"/>
                </a:solidFill>
                <a:effectLst/>
                <a:latin typeface="Trebuchet MS" panose="020B0603020202020204" pitchFamily="34" charset="0"/>
                <a:ea typeface="Arial" panose="020B0604020202020204" pitchFamily="34" charset="0"/>
                <a:cs typeface="Arial" panose="020B0604020202020204" pitchFamily="34" charset="0"/>
              </a:rPr>
              <a:t>PyTorch</a:t>
            </a:r>
            <a:r>
              <a:rPr lang="en-US" sz="1800" kern="0" dirty="0">
                <a:solidFill>
                  <a:schemeClr val="tx1"/>
                </a:solidFill>
                <a:effectLst/>
                <a:latin typeface="Trebuchet MS" panose="020B0603020202020204" pitchFamily="34" charset="0"/>
                <a:ea typeface="Arial" panose="020B0604020202020204" pitchFamily="34" charset="0"/>
                <a:cs typeface="Arial" panose="020B0604020202020204" pitchFamily="34" charset="0"/>
              </a:rPr>
              <a:t> </a:t>
            </a:r>
            <a:endParaRPr lang="en-US" sz="1800" dirty="0">
              <a:solidFill>
                <a:schemeClr val="tx1"/>
              </a:solidFill>
            </a:endParaRPr>
          </a:p>
        </p:txBody>
      </p:sp>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8595578" y="3057595"/>
            <a:ext cx="2299854" cy="402192"/>
          </a:xfrm>
        </p:spPr>
        <p:txBody>
          <a:bodyPr/>
          <a:lstStyle/>
          <a:p>
            <a:pPr lvl="0" rtl="0">
              <a:lnSpc>
                <a:spcPct val="115000"/>
              </a:lnSpc>
              <a:buSzPts val="1400"/>
            </a:pPr>
            <a:r>
              <a:rPr lang="en-US" sz="1800" b="1" dirty="0">
                <a:effectLst/>
                <a:latin typeface="Trebuchet MS" panose="020B0603020202020204" pitchFamily="34" charset="0"/>
                <a:ea typeface="Arial" panose="020B0604020202020204" pitchFamily="34" charset="0"/>
              </a:rPr>
              <a:t>CNN</a:t>
            </a:r>
            <a:endParaRPr lang="en-US" sz="1800" dirty="0">
              <a:effectLst/>
              <a:latin typeface="Arial" panose="020B0604020202020204" pitchFamily="34" charset="0"/>
              <a:ea typeface="Arial" panose="020B0604020202020204" pitchFamily="34" charset="0"/>
            </a:endParaRP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8692937" y="3657557"/>
            <a:ext cx="2299855" cy="343061"/>
          </a:xfrm>
        </p:spPr>
        <p:txBody>
          <a:bodyPr/>
          <a:lstStyle/>
          <a:p>
            <a:r>
              <a:rPr lang="en-US" sz="1800" kern="0" dirty="0" err="1">
                <a:solidFill>
                  <a:schemeClr val="tx1"/>
                </a:solidFill>
                <a:effectLst/>
                <a:latin typeface="Trebuchet MS" panose="020B0603020202020204" pitchFamily="34" charset="0"/>
                <a:ea typeface="Arial" panose="020B0604020202020204" pitchFamily="34" charset="0"/>
                <a:cs typeface="Arial" panose="020B0604020202020204" pitchFamily="34" charset="0"/>
              </a:rPr>
              <a:t>PyTorch</a:t>
            </a:r>
            <a:r>
              <a:rPr lang="en-US" sz="1800" kern="0" dirty="0">
                <a:solidFill>
                  <a:schemeClr val="tx1"/>
                </a:solidFill>
                <a:effectLst/>
                <a:latin typeface="Trebuchet MS" panose="020B0603020202020204" pitchFamily="34" charset="0"/>
                <a:ea typeface="Arial" panose="020B0604020202020204" pitchFamily="34" charset="0"/>
                <a:cs typeface="Arial" panose="020B0604020202020204" pitchFamily="34" charset="0"/>
              </a:rPr>
              <a:t> </a:t>
            </a:r>
            <a:endParaRPr lang="en-US" sz="1800" dirty="0">
              <a:solidFill>
                <a:schemeClr val="tx1"/>
              </a:solidFill>
            </a:endParaRPr>
          </a:p>
        </p:txBody>
      </p:sp>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928464" y="5071706"/>
            <a:ext cx="1828800" cy="343061"/>
          </a:xfrm>
        </p:spPr>
        <p:txBody>
          <a:bodyPr/>
          <a:lstStyle/>
          <a:p>
            <a:pPr lvl="0" rtl="0">
              <a:lnSpc>
                <a:spcPct val="115000"/>
              </a:lnSpc>
              <a:buSzPts val="1400"/>
            </a:pPr>
            <a:r>
              <a:rPr lang="en-US" sz="1800" b="1" dirty="0">
                <a:effectLst/>
                <a:latin typeface="Trebuchet MS" panose="020B0603020202020204" pitchFamily="34" charset="0"/>
                <a:ea typeface="Arial" panose="020B0604020202020204" pitchFamily="34" charset="0"/>
              </a:rPr>
              <a:t>LSTM + CRF</a:t>
            </a:r>
            <a:endParaRPr lang="en-US" sz="1800" dirty="0">
              <a:effectLst/>
              <a:latin typeface="Arial" panose="020B0604020202020204" pitchFamily="34" charset="0"/>
              <a:ea typeface="Arial" panose="020B0604020202020204" pitchFamily="34" charset="0"/>
            </a:endParaRP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920801" y="5708674"/>
            <a:ext cx="1844126" cy="343061"/>
          </a:xfrm>
        </p:spPr>
        <p:txBody>
          <a:bodyPr/>
          <a:lstStyle/>
          <a:p>
            <a:r>
              <a:rPr lang="en-US" sz="1800" kern="0" dirty="0" err="1">
                <a:solidFill>
                  <a:schemeClr val="tx1"/>
                </a:solidFill>
                <a:effectLst/>
                <a:latin typeface="Trebuchet MS" panose="020B0603020202020204" pitchFamily="34" charset="0"/>
                <a:ea typeface="Arial" panose="020B0604020202020204" pitchFamily="34" charset="0"/>
                <a:cs typeface="Arial" panose="020B0604020202020204" pitchFamily="34" charset="0"/>
              </a:rPr>
              <a:t>PyTorch</a:t>
            </a:r>
            <a:r>
              <a:rPr lang="en-US" sz="1800" kern="0" dirty="0">
                <a:solidFill>
                  <a:schemeClr val="tx1"/>
                </a:solidFill>
                <a:effectLst/>
                <a:latin typeface="Trebuchet MS" panose="020B0603020202020204" pitchFamily="34" charset="0"/>
                <a:ea typeface="Arial" panose="020B0604020202020204" pitchFamily="34" charset="0"/>
                <a:cs typeface="Arial" panose="020B0604020202020204" pitchFamily="34" charset="0"/>
              </a:rPr>
              <a:t> </a:t>
            </a:r>
            <a:endParaRPr lang="en-US" sz="1800" dirty="0">
              <a:solidFill>
                <a:schemeClr val="tx1"/>
              </a:solidFill>
            </a:endParaRPr>
          </a:p>
        </p:txBody>
      </p:sp>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694401" y="4993069"/>
            <a:ext cx="2230168" cy="343061"/>
          </a:xfrm>
        </p:spPr>
        <p:txBody>
          <a:bodyPr/>
          <a:lstStyle/>
          <a:p>
            <a:pPr lvl="0" rtl="0">
              <a:lnSpc>
                <a:spcPct val="115000"/>
              </a:lnSpc>
              <a:buSzPts val="1400"/>
            </a:pPr>
            <a:r>
              <a:rPr lang="en-US" sz="1800" b="1" dirty="0">
                <a:effectLst/>
                <a:latin typeface="Trebuchet MS" panose="020B0603020202020204" pitchFamily="34" charset="0"/>
                <a:ea typeface="Arial" panose="020B0604020202020204" pitchFamily="34" charset="0"/>
              </a:rPr>
              <a:t>3-Layer </a:t>
            </a:r>
            <a:r>
              <a:rPr lang="en-US" sz="1800" b="1" dirty="0" err="1">
                <a:effectLst/>
                <a:latin typeface="Trebuchet MS" panose="020B0603020202020204" pitchFamily="34" charset="0"/>
                <a:ea typeface="Arial" panose="020B0604020202020204" pitchFamily="34" charset="0"/>
              </a:rPr>
              <a:t>BiLSTM</a:t>
            </a:r>
            <a:endParaRPr lang="en-US" sz="1800" dirty="0">
              <a:effectLst/>
              <a:latin typeface="Arial" panose="020B0604020202020204" pitchFamily="34" charset="0"/>
              <a:ea typeface="Arial" panose="020B0604020202020204" pitchFamily="34" charset="0"/>
            </a:endParaRPr>
          </a:p>
        </p:txBody>
      </p:sp>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5181600" y="4993069"/>
            <a:ext cx="1828800" cy="343061"/>
          </a:xfrm>
        </p:spPr>
        <p:txBody>
          <a:bodyPr/>
          <a:lstStyle/>
          <a:p>
            <a:pPr lvl="0" rtl="0">
              <a:lnSpc>
                <a:spcPct val="115000"/>
              </a:lnSpc>
              <a:buSzPts val="1400"/>
            </a:pPr>
            <a:r>
              <a:rPr lang="en-US" sz="1800" b="1" dirty="0">
                <a:effectLst/>
                <a:latin typeface="Trebuchet MS" panose="020B0603020202020204" pitchFamily="34" charset="0"/>
                <a:ea typeface="Arial" panose="020B0604020202020204" pitchFamily="34" charset="0"/>
              </a:rPr>
              <a:t>CBHG Model</a:t>
            </a:r>
            <a:endParaRPr lang="en-US" sz="1800" dirty="0">
              <a:effectLst/>
              <a:latin typeface="Arial" panose="020B0604020202020204" pitchFamily="34" charset="0"/>
              <a:ea typeface="Arial" panose="020B0604020202020204" pitchFamily="34" charset="0"/>
            </a:endParaRP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33" name="Text Placeholder 11">
            <a:extLst>
              <a:ext uri="{FF2B5EF4-FFF2-40B4-BE49-F238E27FC236}">
                <a16:creationId xmlns:a16="http://schemas.microsoft.com/office/drawing/2014/main" id="{7CAFC4FD-9511-9BA6-D96F-9BF3B77CD8E0}"/>
              </a:ext>
            </a:extLst>
          </p:cNvPr>
          <p:cNvSpPr txBox="1">
            <a:spLocks/>
          </p:cNvSpPr>
          <p:nvPr/>
        </p:nvSpPr>
        <p:spPr>
          <a:xfrm>
            <a:off x="1787919" y="5708674"/>
            <a:ext cx="1828800"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kern="0" dirty="0" err="1">
                <a:solidFill>
                  <a:schemeClr val="tx1"/>
                </a:solidFill>
                <a:latin typeface="Trebuchet MS" panose="020B0603020202020204" pitchFamily="34" charset="0"/>
                <a:ea typeface="Arial" panose="020B0604020202020204" pitchFamily="34" charset="0"/>
                <a:cs typeface="Arial" panose="020B0604020202020204" pitchFamily="34" charset="0"/>
              </a:rPr>
              <a:t>PyTorch</a:t>
            </a:r>
            <a:r>
              <a:rPr lang="en-US" sz="1800" kern="0" dirty="0">
                <a:solidFill>
                  <a:schemeClr val="tx1"/>
                </a:solidFill>
                <a:latin typeface="Trebuchet MS" panose="020B0603020202020204" pitchFamily="34" charset="0"/>
                <a:ea typeface="Arial" panose="020B0604020202020204" pitchFamily="34" charset="0"/>
                <a:cs typeface="Arial" panose="020B0604020202020204" pitchFamily="34" charset="0"/>
              </a:rPr>
              <a:t> </a:t>
            </a:r>
            <a:endParaRPr lang="en-US" sz="1800" dirty="0">
              <a:solidFill>
                <a:schemeClr val="tx1"/>
              </a:solidFill>
            </a:endParaRPr>
          </a:p>
        </p:txBody>
      </p:sp>
      <p:sp>
        <p:nvSpPr>
          <p:cNvPr id="54" name="Text Placeholder 11">
            <a:extLst>
              <a:ext uri="{FF2B5EF4-FFF2-40B4-BE49-F238E27FC236}">
                <a16:creationId xmlns:a16="http://schemas.microsoft.com/office/drawing/2014/main" id="{15452A52-9FA4-D9C7-A58A-8FA6A0153120}"/>
              </a:ext>
            </a:extLst>
          </p:cNvPr>
          <p:cNvSpPr txBox="1">
            <a:spLocks/>
          </p:cNvSpPr>
          <p:nvPr/>
        </p:nvSpPr>
        <p:spPr>
          <a:xfrm>
            <a:off x="5181600" y="5708674"/>
            <a:ext cx="1828800"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kern="0" dirty="0" err="1">
                <a:solidFill>
                  <a:schemeClr val="tx1"/>
                </a:solidFill>
                <a:latin typeface="Trebuchet MS" panose="020B0603020202020204" pitchFamily="34" charset="0"/>
                <a:ea typeface="Arial" panose="020B0604020202020204" pitchFamily="34" charset="0"/>
                <a:cs typeface="Arial" panose="020B0604020202020204" pitchFamily="34" charset="0"/>
              </a:rPr>
              <a:t>PyTorch</a:t>
            </a:r>
            <a:r>
              <a:rPr lang="en-US" sz="1800" kern="0" dirty="0">
                <a:solidFill>
                  <a:schemeClr val="tx1"/>
                </a:solidFill>
                <a:latin typeface="Trebuchet MS" panose="020B0603020202020204" pitchFamily="34" charset="0"/>
                <a:ea typeface="Arial" panose="020B0604020202020204" pitchFamily="34" charset="0"/>
                <a:cs typeface="Arial" panose="020B0604020202020204" pitchFamily="34" charset="0"/>
              </a:rPr>
              <a:t> </a:t>
            </a:r>
            <a:endParaRPr lang="en-US" sz="1800" dirty="0">
              <a:solidFill>
                <a:schemeClr val="tx1"/>
              </a:solidFill>
            </a:endParaRPr>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{7929D2BE-5180-41DD-8A18-804864E11D41}tf67328976_win32</Template>
  <TotalTime>156</TotalTime>
  <Words>481</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vt:lpstr>
      <vt:lpstr>Tenorite</vt:lpstr>
      <vt:lpstr>Times New Roman</vt:lpstr>
      <vt:lpstr>Trebuchet MS</vt:lpstr>
      <vt:lpstr>Office Theme</vt:lpstr>
      <vt:lpstr>Arabic Text Diacritization</vt:lpstr>
      <vt:lpstr>Team 10</vt:lpstr>
      <vt:lpstr>Project Pipeline</vt:lpstr>
      <vt:lpstr>Preprocessing</vt:lpstr>
      <vt:lpstr>Preprocessing</vt:lpstr>
      <vt:lpstr>Failed Trails</vt:lpstr>
      <vt:lpstr>Feature Extraction</vt:lpstr>
      <vt:lpstr>Feature extraction</vt:lpstr>
      <vt:lpstr>Model Training</vt:lpstr>
      <vt:lpstr>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eslam ashraf</dc:creator>
  <cp:lastModifiedBy>eslam ashraf</cp:lastModifiedBy>
  <cp:revision>9</cp:revision>
  <dcterms:created xsi:type="dcterms:W3CDTF">2023-12-31T20:19:10Z</dcterms:created>
  <dcterms:modified xsi:type="dcterms:W3CDTF">2023-12-31T22:55:28Z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