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9306"/>
    <a:srgbClr val="1CA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3C89-CEC7-4510-BA0A-E7914E16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4E73B-BBA6-45EE-AF33-D2BE7F06D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8D7E73-056F-4CA1-86F6-846BFCE6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93E-D0FD-4D16-9525-50534CC1635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1B167B-0D48-45EB-8173-70EB7967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3BA50-A149-4649-8AE8-A72E79C8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3D0-3AF3-40E1-B857-E1BE5DCD4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34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7CDA-7F64-4558-9591-D8FB032B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85F9C9-7F2F-4AE9-A7EB-FECC24008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5C8F9C-A50F-4600-8991-740B0819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93E-D0FD-4D16-9525-50534CC1635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60639-5F05-4A25-9AA5-79FB9D31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925EBE-9376-401A-89E2-0AD73A8C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3D0-3AF3-40E1-B857-E1BE5DCD4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2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8C49F8-17BE-4164-930C-8F13A8BA5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166E0B-4894-412C-9421-BA18CBDEE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46C47-6F31-4A84-A522-17241CAE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93E-D0FD-4D16-9525-50534CC1635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84933A-2E4B-43F2-8667-77820D5C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B2C2D-C9D3-465B-9D2C-E9411B3C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3D0-3AF3-40E1-B857-E1BE5DCD4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3FC9-8A97-40FE-883E-59B45D81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12BF7-E2F7-49A7-8B38-51B42B01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6F2B18-D34C-43FC-88CA-CF37F7EE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93E-D0FD-4D16-9525-50534CC1635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ED1BE-E9E3-4779-A4CB-1A5FB9BC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F3C849-48EB-46E6-B70B-FBAEB7F2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3D0-3AF3-40E1-B857-E1BE5DCD4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21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87A86-EF85-47B4-B0FC-BFE95C9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D1A9DA-5A5E-480A-BE34-D21F86DC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1F69E-F5FB-477F-8EB8-B083DE8F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93E-D0FD-4D16-9525-50534CC1635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9D5C76-BA12-4BDB-B404-C26FDDA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5B07CF-1684-4469-BA3C-6FDD9795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3D0-3AF3-40E1-B857-E1BE5DCD4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263EA-8127-4909-8D89-E8616EDB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6C571-3DAF-4B18-964A-3A8546919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B29353-AF62-485E-B737-93F1CE29B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E14CA-F5A2-4936-BC02-8F98BE48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93E-D0FD-4D16-9525-50534CC1635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EA4A23-0B94-4181-9721-106D8182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C94F7-5BAB-4425-A360-3FE3390D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3D0-3AF3-40E1-B857-E1BE5DCD4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37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8A9C9-2613-4835-AAF6-A581CD86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3712A8-9F51-4C83-9D75-864017FC5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00F81C-438D-49EF-B43A-1DA82137D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FD5C9A-3018-438C-B8EB-F7133D583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6BDA06-E65D-4A3A-ADCC-BD4DC651E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A4D43-6F4C-44DA-B0D7-BF6A7F5E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93E-D0FD-4D16-9525-50534CC1635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2962BE-BED9-4E3E-B77C-B5DD9804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475C77-6F7D-474D-B49C-DD8C28A2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3D0-3AF3-40E1-B857-E1BE5DCD4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73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B25-6F44-443A-B8D2-561B4A8A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F926B4-FCC9-41D9-B25F-919F0D0A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93E-D0FD-4D16-9525-50534CC1635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A66FD6-8FF9-4AD1-BD4D-AE8DB6B7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DB4042-D9AD-4735-8B2B-59663B09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3D0-3AF3-40E1-B857-E1BE5DCD4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1EE63C-0397-4313-9BEB-122AA4A6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93E-D0FD-4D16-9525-50534CC1635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8E8EE8-B7DF-4424-A4AC-4A9B065D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EE7863-7069-49CC-B3DA-EDA84175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3D0-3AF3-40E1-B857-E1BE5DCD4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0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1CBE1-FC14-4061-945F-8E819FBC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2BE36-9F8E-47BD-B4F4-F6B27EB8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6D8CD-C55C-4337-9519-FD4FDAAFC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82604F-0BEA-44CF-A5AA-74819A5C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93E-D0FD-4D16-9525-50534CC1635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8DDBC8-BB93-42FC-932C-E2F518EB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E36D7A-C614-40E9-B586-DEE55EE7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3D0-3AF3-40E1-B857-E1BE5DCD4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3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EEFC-0DC0-4713-BD36-B532A3E4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B66D29-DD20-4884-82D5-C186DDD3C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7F5276-DFFE-43D1-9CB1-CDE7D3983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6DD179-6B52-4F12-8146-8BF6436B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193E-D0FD-4D16-9525-50534CC1635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291B16-30D6-4E1E-9339-C0D1FA58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F6751F-FCA2-43C2-8786-03E85579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33D0-3AF3-40E1-B857-E1BE5DCD4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6829CB-6192-4296-8045-735B8AAF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2F13B6-44B9-4897-8091-425B6C81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1BE543-8CFF-4753-8375-DBB8B1B2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2193E-D0FD-4D16-9525-50534CC1635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0C1AA-3AC7-497E-B59A-36D5B3F2E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3C1860-8CBA-4795-8C2D-AD70873D6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33D0-3AF3-40E1-B857-E1BE5DCD4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dQw4w9WgXcQ&amp;ab_channel=RickAstleyVEV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C28E83-15F9-479F-9DED-F4660A3E4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3927" y="4021602"/>
            <a:ext cx="5237018" cy="1612479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rgbClr val="1CA637"/>
                </a:solidFill>
              </a:rPr>
              <a:t>Gecko</a:t>
            </a:r>
            <a:r>
              <a:rPr lang="en-GB" sz="4800" dirty="0">
                <a:solidFill>
                  <a:srgbClr val="CA930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GB" sz="4800" dirty="0"/>
              <a:t>Finances</a:t>
            </a:r>
            <a:br>
              <a:rPr lang="en-GB" sz="4800" dirty="0"/>
            </a:br>
            <a:r>
              <a:rPr lang="en-GB" sz="2800" dirty="0"/>
              <a:t>Reshaping access to financial tools</a:t>
            </a:r>
          </a:p>
        </p:txBody>
      </p:sp>
      <p:pic>
        <p:nvPicPr>
          <p:cNvPr id="5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BE6A2C21-F73A-4759-92F5-5BBF3AC71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544" y="361753"/>
            <a:ext cx="3954518" cy="764540"/>
          </a:xfrm>
          <a:prstGeom prst="rect">
            <a:avLst/>
          </a:prstGeom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334955D-B66A-475E-9482-4950C7285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" y="561259"/>
            <a:ext cx="5237018" cy="52370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6ED495-4E13-413D-9B46-29224507E42D}"/>
              </a:ext>
            </a:extLst>
          </p:cNvPr>
          <p:cNvSpPr/>
          <p:nvPr/>
        </p:nvSpPr>
        <p:spPr>
          <a:xfrm>
            <a:off x="8697084" y="5011723"/>
            <a:ext cx="194755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23D02192-6ED4-449E-9CB3-1C0C8642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0" y="0"/>
            <a:ext cx="1920240" cy="1920240"/>
          </a:xfrm>
          <a:prstGeom prst="rect">
            <a:avLst/>
          </a:prstGeom>
        </p:spPr>
      </p:pic>
      <p:pic>
        <p:nvPicPr>
          <p:cNvPr id="4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0129DFD-8D2B-41CB-8BF6-69E6019348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33"/>
          <a:stretch/>
        </p:blipFill>
        <p:spPr>
          <a:xfrm>
            <a:off x="10565623" y="5720857"/>
            <a:ext cx="1280848" cy="6354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3EDD28A-2741-4F3D-AAD6-2EBBAC87BAB9}"/>
              </a:ext>
            </a:extLst>
          </p:cNvPr>
          <p:cNvSpPr txBox="1"/>
          <p:nvPr/>
        </p:nvSpPr>
        <p:spPr>
          <a:xfrm>
            <a:off x="1390996" y="2644170"/>
            <a:ext cx="9410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i="1" dirty="0">
                <a:solidFill>
                  <a:srgbClr val="1CA637"/>
                </a:solidFill>
                <a:latin typeface="+mj-lt"/>
              </a:rPr>
              <a:t>1.7 billion </a:t>
            </a:r>
            <a:r>
              <a:rPr lang="en-GB" sz="4800" dirty="0">
                <a:latin typeface="+mj-lt"/>
              </a:rPr>
              <a:t>do not have access to </a:t>
            </a:r>
            <a:r>
              <a:rPr lang="en-GB" sz="4800" b="1" i="1" dirty="0">
                <a:solidFill>
                  <a:srgbClr val="CA9306"/>
                </a:solidFill>
                <a:latin typeface="+mj-lt"/>
              </a:rPr>
              <a:t>financial</a:t>
            </a:r>
            <a:r>
              <a:rPr lang="en-GB" sz="4800" dirty="0">
                <a:latin typeface="+mj-lt"/>
              </a:rPr>
              <a:t> services.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BC6E38B-14FB-4FF6-9AF8-CE577E96850C}"/>
              </a:ext>
            </a:extLst>
          </p:cNvPr>
          <p:cNvSpPr txBox="1"/>
          <p:nvPr/>
        </p:nvSpPr>
        <p:spPr>
          <a:xfrm>
            <a:off x="345529" y="6187073"/>
            <a:ext cx="319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https://globalfindex.worldbank.org/</a:t>
            </a:r>
          </a:p>
        </p:txBody>
      </p:sp>
    </p:spTree>
    <p:extLst>
      <p:ext uri="{BB962C8B-B14F-4D97-AF65-F5344CB8AC3E}">
        <p14:creationId xmlns:p14="http://schemas.microsoft.com/office/powerpoint/2010/main" val="221381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23D02192-6ED4-449E-9CB3-1C0C8642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0" y="0"/>
            <a:ext cx="1920240" cy="1920240"/>
          </a:xfrm>
          <a:prstGeom prst="rect">
            <a:avLst/>
          </a:prstGeom>
        </p:spPr>
      </p:pic>
      <p:pic>
        <p:nvPicPr>
          <p:cNvPr id="4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0129DFD-8D2B-41CB-8BF6-69E6019348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33"/>
          <a:stretch/>
        </p:blipFill>
        <p:spPr>
          <a:xfrm>
            <a:off x="10565623" y="5720857"/>
            <a:ext cx="1280848" cy="63549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78ED65A-FB70-4740-B49C-3FAB92C428AD}"/>
              </a:ext>
            </a:extLst>
          </p:cNvPr>
          <p:cNvSpPr txBox="1"/>
          <p:nvPr/>
        </p:nvSpPr>
        <p:spPr>
          <a:xfrm>
            <a:off x="839433" y="611733"/>
            <a:ext cx="729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+mj-lt"/>
              </a:rPr>
              <a:t>The problem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E0E8A1-826C-4DF4-89A1-20FB9AE87407}"/>
              </a:ext>
            </a:extLst>
          </p:cNvPr>
          <p:cNvSpPr txBox="1"/>
          <p:nvPr/>
        </p:nvSpPr>
        <p:spPr>
          <a:xfrm>
            <a:off x="1088968" y="2019992"/>
            <a:ext cx="85870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i="1" dirty="0">
                <a:solidFill>
                  <a:srgbClr val="1CA637"/>
                </a:solidFill>
              </a:rPr>
              <a:t>Low</a:t>
            </a:r>
            <a:r>
              <a:rPr lang="en-GB" sz="3600" dirty="0"/>
              <a:t> access to </a:t>
            </a:r>
            <a:r>
              <a:rPr lang="en-GB" sz="3600" i="1" dirty="0">
                <a:solidFill>
                  <a:srgbClr val="CA9306"/>
                </a:solidFill>
              </a:rPr>
              <a:t>financial tools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Need for </a:t>
            </a:r>
            <a:r>
              <a:rPr lang="en-GB" sz="3600" i="1" dirty="0">
                <a:solidFill>
                  <a:srgbClr val="1CA637"/>
                </a:solidFill>
              </a:rPr>
              <a:t>financial education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Savings, banking institutions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i="1" dirty="0">
                <a:solidFill>
                  <a:srgbClr val="CA9306"/>
                </a:solidFill>
              </a:rPr>
              <a:t>Developing</a:t>
            </a:r>
            <a:r>
              <a:rPr lang="en-GB" sz="3600" dirty="0"/>
              <a:t> countries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5284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23D02192-6ED4-449E-9CB3-1C0C8642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0" y="0"/>
            <a:ext cx="1920240" cy="1920240"/>
          </a:xfrm>
          <a:prstGeom prst="rect">
            <a:avLst/>
          </a:prstGeom>
        </p:spPr>
      </p:pic>
      <p:pic>
        <p:nvPicPr>
          <p:cNvPr id="4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0129DFD-8D2B-41CB-8BF6-69E6019348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33"/>
          <a:stretch/>
        </p:blipFill>
        <p:spPr>
          <a:xfrm>
            <a:off x="10565623" y="5720857"/>
            <a:ext cx="1280848" cy="63549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78ED65A-FB70-4740-B49C-3FAB92C428AD}"/>
              </a:ext>
            </a:extLst>
          </p:cNvPr>
          <p:cNvSpPr txBox="1"/>
          <p:nvPr/>
        </p:nvSpPr>
        <p:spPr>
          <a:xfrm>
            <a:off x="1088968" y="544621"/>
            <a:ext cx="729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+mj-lt"/>
              </a:rPr>
              <a:t>The solution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E0E8A1-826C-4DF4-89A1-20FB9AE87407}"/>
              </a:ext>
            </a:extLst>
          </p:cNvPr>
          <p:cNvSpPr txBox="1"/>
          <p:nvPr/>
        </p:nvSpPr>
        <p:spPr>
          <a:xfrm>
            <a:off x="1088968" y="2019992"/>
            <a:ext cx="85870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i="1" dirty="0">
                <a:solidFill>
                  <a:srgbClr val="1CA637"/>
                </a:solidFill>
              </a:rPr>
              <a:t>Saving</a:t>
            </a:r>
            <a:r>
              <a:rPr lang="en-GB" sz="3600" dirty="0"/>
              <a:t> systems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/>
              <a:t>Set aside money from purchases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/>
              <a:t>Benefit from bank account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Financial </a:t>
            </a:r>
            <a:r>
              <a:rPr lang="en-GB" sz="3600" i="1" dirty="0">
                <a:solidFill>
                  <a:srgbClr val="CA9306"/>
                </a:solidFill>
              </a:rPr>
              <a:t>management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/>
              <a:t>Planning, advisory</a:t>
            </a:r>
          </a:p>
        </p:txBody>
      </p:sp>
    </p:spTree>
    <p:extLst>
      <p:ext uri="{BB962C8B-B14F-4D97-AF65-F5344CB8AC3E}">
        <p14:creationId xmlns:p14="http://schemas.microsoft.com/office/powerpoint/2010/main" val="6607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78ED65A-FB70-4740-B49C-3FAB92C428AD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The app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359129-2A36-4AD0-97D6-6F65B4CC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64" y="476573"/>
            <a:ext cx="1745898" cy="377491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C3A130E-EA72-46C6-9459-77F6EE254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39" y="481210"/>
            <a:ext cx="1745898" cy="3774916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4DAB0F-3847-43C1-A043-9183D346C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01" y="476573"/>
            <a:ext cx="1745899" cy="37749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CB9C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0129DFD-8D2B-41CB-8BF6-69E6019348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33"/>
          <a:stretch/>
        </p:blipFill>
        <p:spPr>
          <a:xfrm>
            <a:off x="10565623" y="5720857"/>
            <a:ext cx="1280848" cy="635493"/>
          </a:xfrm>
          <a:prstGeom prst="rect">
            <a:avLst/>
          </a:prstGeom>
        </p:spPr>
      </p:pic>
      <p:pic>
        <p:nvPicPr>
          <p:cNvPr id="13" name="Imagen 2" descr="Icono&#10;&#10;Descripción generada automáticamente">
            <a:extLst>
              <a:ext uri="{FF2B5EF4-FFF2-40B4-BE49-F238E27FC236}">
                <a16:creationId xmlns:a16="http://schemas.microsoft.com/office/drawing/2014/main" id="{99879E4A-BAD2-417A-BF64-E0386FA54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0" y="0"/>
            <a:ext cx="192024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5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23D02192-6ED4-449E-9CB3-1C0C8642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0" y="0"/>
            <a:ext cx="1920240" cy="1920240"/>
          </a:xfrm>
          <a:prstGeom prst="rect">
            <a:avLst/>
          </a:prstGeom>
        </p:spPr>
      </p:pic>
      <p:pic>
        <p:nvPicPr>
          <p:cNvPr id="4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0129DFD-8D2B-41CB-8BF6-69E6019348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33"/>
          <a:stretch/>
        </p:blipFill>
        <p:spPr>
          <a:xfrm>
            <a:off x="10565623" y="5720857"/>
            <a:ext cx="1280848" cy="63549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78ED65A-FB70-4740-B49C-3FAB92C428AD}"/>
              </a:ext>
            </a:extLst>
          </p:cNvPr>
          <p:cNvSpPr txBox="1"/>
          <p:nvPr/>
        </p:nvSpPr>
        <p:spPr>
          <a:xfrm>
            <a:off x="789710" y="450332"/>
            <a:ext cx="759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+mj-lt"/>
              </a:rPr>
              <a:t>Sustainability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E0E8A1-826C-4DF4-89A1-20FB9AE87407}"/>
              </a:ext>
            </a:extLst>
          </p:cNvPr>
          <p:cNvSpPr txBox="1"/>
          <p:nvPr/>
        </p:nvSpPr>
        <p:spPr>
          <a:xfrm>
            <a:off x="789710" y="1920240"/>
            <a:ext cx="8587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800" i="1" dirty="0">
                <a:solidFill>
                  <a:srgbClr val="1CA637"/>
                </a:solidFill>
              </a:rPr>
              <a:t>Two-way</a:t>
            </a:r>
            <a:r>
              <a:rPr lang="en-GB" sz="3800" dirty="0"/>
              <a:t> system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/>
              <a:t>Possibility to deploy in </a:t>
            </a:r>
            <a:r>
              <a:rPr lang="en-GB" sz="2800" i="1" dirty="0">
                <a:solidFill>
                  <a:srgbClr val="CA9306"/>
                </a:solidFill>
              </a:rPr>
              <a:t>developed </a:t>
            </a:r>
            <a:r>
              <a:rPr lang="en-GB" sz="2800" dirty="0"/>
              <a:t>countries</a:t>
            </a:r>
            <a:r>
              <a:rPr lang="en-GB" sz="2800" i="1" dirty="0">
                <a:solidFill>
                  <a:srgbClr val="CA9306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800" i="1" dirty="0">
                <a:solidFill>
                  <a:srgbClr val="1CA637"/>
                </a:solidFill>
              </a:rPr>
              <a:t>Reward</a:t>
            </a:r>
            <a:r>
              <a:rPr lang="en-GB" sz="3800" dirty="0"/>
              <a:t> system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/>
              <a:t>Interests paid back as </a:t>
            </a:r>
            <a:r>
              <a:rPr lang="en-GB" sz="2800" i="1" dirty="0">
                <a:solidFill>
                  <a:srgbClr val="CA9306"/>
                </a:solidFill>
              </a:rPr>
              <a:t>points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/>
              <a:t>More saving rewarded with </a:t>
            </a:r>
            <a:r>
              <a:rPr lang="en-GB" sz="2800" i="1" dirty="0">
                <a:solidFill>
                  <a:srgbClr val="CA9306"/>
                </a:solidFill>
              </a:rPr>
              <a:t>extras</a:t>
            </a:r>
          </a:p>
        </p:txBody>
      </p:sp>
    </p:spTree>
    <p:extLst>
      <p:ext uri="{BB962C8B-B14F-4D97-AF65-F5344CB8AC3E}">
        <p14:creationId xmlns:p14="http://schemas.microsoft.com/office/powerpoint/2010/main" val="33220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23D02192-6ED4-449E-9CB3-1C0C8642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0" y="0"/>
            <a:ext cx="1920240" cy="1920240"/>
          </a:xfrm>
          <a:prstGeom prst="rect">
            <a:avLst/>
          </a:prstGeom>
        </p:spPr>
      </p:pic>
      <p:pic>
        <p:nvPicPr>
          <p:cNvPr id="4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0129DFD-8D2B-41CB-8BF6-69E6019348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33"/>
          <a:stretch/>
        </p:blipFill>
        <p:spPr>
          <a:xfrm>
            <a:off x="10565623" y="5720857"/>
            <a:ext cx="1280848" cy="6354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23139C9-FFE3-48E6-A5E9-0EFE91694DDF}"/>
              </a:ext>
            </a:extLst>
          </p:cNvPr>
          <p:cNvSpPr txBox="1"/>
          <p:nvPr/>
        </p:nvSpPr>
        <p:spPr>
          <a:xfrm>
            <a:off x="958390" y="4708077"/>
            <a:ext cx="1027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1CA637"/>
                </a:solidFill>
                <a:latin typeface="+mj-lt"/>
              </a:rPr>
              <a:t>Gecko</a:t>
            </a:r>
            <a:r>
              <a:rPr lang="en-GB" sz="3600" b="1" dirty="0">
                <a:solidFill>
                  <a:srgbClr val="CA9306"/>
                </a:solidFill>
                <a:latin typeface="+mj-lt"/>
              </a:rPr>
              <a:t>-</a:t>
            </a:r>
            <a:r>
              <a:rPr lang="en-GB" sz="3600" b="1" dirty="0">
                <a:latin typeface="+mj-lt"/>
              </a:rPr>
              <a:t>Finances </a:t>
            </a:r>
            <a:r>
              <a:rPr lang="en-GB" sz="3600" dirty="0">
                <a:latin typeface="+mj-lt"/>
              </a:rPr>
              <a:t>– </a:t>
            </a:r>
            <a:r>
              <a:rPr lang="en-GB" sz="3600" i="1" dirty="0">
                <a:solidFill>
                  <a:srgbClr val="1CA637"/>
                </a:solidFill>
                <a:latin typeface="+mj-lt"/>
              </a:rPr>
              <a:t>Reshaping</a:t>
            </a:r>
            <a:r>
              <a:rPr lang="en-GB" sz="3600" dirty="0">
                <a:latin typeface="+mj-lt"/>
              </a:rPr>
              <a:t> access to </a:t>
            </a:r>
            <a:r>
              <a:rPr lang="en-GB" sz="3600" i="1" dirty="0">
                <a:solidFill>
                  <a:srgbClr val="CA9306"/>
                </a:solidFill>
                <a:latin typeface="+mj-lt"/>
              </a:rPr>
              <a:t>financial</a:t>
            </a:r>
            <a:r>
              <a:rPr lang="en-GB" sz="3600" dirty="0">
                <a:latin typeface="+mj-lt"/>
              </a:rPr>
              <a:t> tools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FD7B463-9C14-462A-B881-8A7EDA2C6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39" y="481210"/>
            <a:ext cx="1745898" cy="3774916"/>
          </a:xfrm>
          <a:prstGeom prst="rect">
            <a:avLst/>
          </a:prstGeom>
        </p:spPr>
      </p:pic>
      <p:pic>
        <p:nvPicPr>
          <p:cNvPr id="6" name="Picture 5" descr="A picture containing text, mirror, sign&#10;&#10;Description automatically generated">
            <a:extLst>
              <a:ext uri="{FF2B5EF4-FFF2-40B4-BE49-F238E27FC236}">
                <a16:creationId xmlns:a16="http://schemas.microsoft.com/office/drawing/2014/main" id="{630FC4CB-2F2E-4284-81E2-04C4706B9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36" y="1429470"/>
            <a:ext cx="2501733" cy="2837386"/>
          </a:xfrm>
          <a:prstGeom prst="rect">
            <a:avLst/>
          </a:prstGeom>
        </p:spPr>
      </p:pic>
      <p:pic>
        <p:nvPicPr>
          <p:cNvPr id="9" name="Picture 8" descr="A picture containing street, sign&#10;&#10;Description automatically generated">
            <a:extLst>
              <a:ext uri="{FF2B5EF4-FFF2-40B4-BE49-F238E27FC236}">
                <a16:creationId xmlns:a16="http://schemas.microsoft.com/office/drawing/2014/main" id="{29AE6CAD-1C5A-4AC6-AF56-2568CA580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069" y="1418740"/>
            <a:ext cx="2521620" cy="283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40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Gecko-Finances Reshaping access to financial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 – GeckoFinances “insert slogan”</dc:title>
  <dc:creator>Juan Tarazona Rodriguez</dc:creator>
  <cp:lastModifiedBy>Patryk Maziukiewicz</cp:lastModifiedBy>
  <cp:revision>6</cp:revision>
  <dcterms:created xsi:type="dcterms:W3CDTF">2021-02-06T10:36:11Z</dcterms:created>
  <dcterms:modified xsi:type="dcterms:W3CDTF">2021-02-07T08:13:55Z</dcterms:modified>
</cp:coreProperties>
</file>