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4" r:id="rId4"/>
    <p:sldId id="265" r:id="rId5"/>
    <p:sldId id="259" r:id="rId6"/>
    <p:sldId id="266" r:id="rId7"/>
    <p:sldId id="263" r:id="rId8"/>
  </p:sldIdLst>
  <p:sldSz cx="5854700" cy="3295650"/>
  <p:notesSz cx="5854700" cy="32956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8" d="100"/>
          <a:sy n="158" d="100"/>
        </p:scale>
        <p:origin x="922" y="1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9102" y="1021651"/>
            <a:ext cx="4976495" cy="692086"/>
          </a:xfrm>
          <a:prstGeom prst="rect">
            <a:avLst/>
          </a:prstGeom>
        </p:spPr>
        <p:txBody>
          <a:bodyPr wrap="square" lIns="0" tIns="0" rIns="0" bIns="0">
            <a:spAutoFit/>
          </a:bodyPr>
          <a:lstStyle>
            <a:lvl1pPr>
              <a:defRPr sz="1900" b="0" i="0">
                <a:solidFill>
                  <a:srgbClr val="322C2C"/>
                </a:solidFill>
                <a:latin typeface="Cambria"/>
                <a:cs typeface="Cambria"/>
              </a:defRPr>
            </a:lvl1pPr>
          </a:lstStyle>
          <a:p>
            <a:endParaRPr/>
          </a:p>
        </p:txBody>
      </p:sp>
      <p:sp>
        <p:nvSpPr>
          <p:cNvPr id="3" name="Holder 3"/>
          <p:cNvSpPr>
            <a:spLocks noGrp="1"/>
          </p:cNvSpPr>
          <p:nvPr>
            <p:ph type="subTitle" idx="4"/>
          </p:nvPr>
        </p:nvSpPr>
        <p:spPr>
          <a:xfrm>
            <a:off x="878205" y="1845564"/>
            <a:ext cx="4098290" cy="823912"/>
          </a:xfrm>
          <a:prstGeom prst="rect">
            <a:avLst/>
          </a:prstGeom>
        </p:spPr>
        <p:txBody>
          <a:bodyPr wrap="square" lIns="0" tIns="0" rIns="0" bIns="0">
            <a:spAutoFit/>
          </a:bodyPr>
          <a:lstStyle>
            <a:lvl1pPr>
              <a:defRPr sz="850" b="0" i="0">
                <a:solidFill>
                  <a:srgbClr val="32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00" b="0" i="0">
                <a:solidFill>
                  <a:srgbClr val="322C2C"/>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850" b="0" i="0">
                <a:solidFill>
                  <a:srgbClr val="32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00" b="0" i="0">
                <a:solidFill>
                  <a:srgbClr val="322C2C"/>
                </a:solidFill>
                <a:latin typeface="Cambria"/>
                <a:cs typeface="Cambria"/>
              </a:defRPr>
            </a:lvl1pPr>
          </a:lstStyle>
          <a:p>
            <a:endParaRPr/>
          </a:p>
        </p:txBody>
      </p:sp>
      <p:sp>
        <p:nvSpPr>
          <p:cNvPr id="3" name="Holder 3"/>
          <p:cNvSpPr>
            <a:spLocks noGrp="1"/>
          </p:cNvSpPr>
          <p:nvPr>
            <p:ph sz="half" idx="2"/>
          </p:nvPr>
        </p:nvSpPr>
        <p:spPr>
          <a:xfrm>
            <a:off x="292735" y="757999"/>
            <a:ext cx="2546794" cy="217512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015170" y="757999"/>
            <a:ext cx="2546794" cy="217512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00" b="0" i="0">
                <a:solidFill>
                  <a:srgbClr val="322C2C"/>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12" y="8"/>
            <a:ext cx="5845810" cy="3288029"/>
          </a:xfrm>
          <a:custGeom>
            <a:avLst/>
            <a:gdLst/>
            <a:ahLst/>
            <a:cxnLst/>
            <a:rect l="l" t="t" r="r" b="b"/>
            <a:pathLst>
              <a:path w="5845810" h="3288029">
                <a:moveTo>
                  <a:pt x="5845240" y="0"/>
                </a:moveTo>
                <a:lnTo>
                  <a:pt x="0" y="0"/>
                </a:lnTo>
                <a:lnTo>
                  <a:pt x="0" y="3287938"/>
                </a:lnTo>
                <a:lnTo>
                  <a:pt x="5845240" y="3287938"/>
                </a:lnTo>
                <a:lnTo>
                  <a:pt x="584524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501483" y="472649"/>
            <a:ext cx="4851732" cy="318134"/>
          </a:xfrm>
          <a:prstGeom prst="rect">
            <a:avLst/>
          </a:prstGeom>
        </p:spPr>
        <p:txBody>
          <a:bodyPr wrap="square" lIns="0" tIns="0" rIns="0" bIns="0">
            <a:spAutoFit/>
          </a:bodyPr>
          <a:lstStyle>
            <a:lvl1pPr>
              <a:defRPr sz="1900" b="0" i="0">
                <a:solidFill>
                  <a:srgbClr val="322C2C"/>
                </a:solidFill>
                <a:latin typeface="Cambria"/>
                <a:cs typeface="Cambria"/>
              </a:defRPr>
            </a:lvl1pPr>
          </a:lstStyle>
          <a:p>
            <a:endParaRPr/>
          </a:p>
        </p:txBody>
      </p:sp>
      <p:sp>
        <p:nvSpPr>
          <p:cNvPr id="3" name="Holder 3"/>
          <p:cNvSpPr>
            <a:spLocks noGrp="1"/>
          </p:cNvSpPr>
          <p:nvPr>
            <p:ph type="body" idx="1"/>
          </p:nvPr>
        </p:nvSpPr>
        <p:spPr>
          <a:xfrm>
            <a:off x="508342" y="1096712"/>
            <a:ext cx="2371090" cy="838835"/>
          </a:xfrm>
          <a:prstGeom prst="rect">
            <a:avLst/>
          </a:prstGeom>
        </p:spPr>
        <p:txBody>
          <a:bodyPr wrap="square" lIns="0" tIns="0" rIns="0" bIns="0">
            <a:spAutoFit/>
          </a:bodyPr>
          <a:lstStyle>
            <a:lvl1pPr>
              <a:defRPr sz="850" b="0" i="0">
                <a:solidFill>
                  <a:srgbClr val="322C2C"/>
                </a:solidFill>
                <a:latin typeface="Verdana"/>
                <a:cs typeface="Verdana"/>
              </a:defRPr>
            </a:lvl1pPr>
          </a:lstStyle>
          <a:p>
            <a:endParaRPr/>
          </a:p>
        </p:txBody>
      </p:sp>
      <p:sp>
        <p:nvSpPr>
          <p:cNvPr id="4" name="Holder 4"/>
          <p:cNvSpPr>
            <a:spLocks noGrp="1"/>
          </p:cNvSpPr>
          <p:nvPr>
            <p:ph type="ftr" sz="quarter" idx="5"/>
          </p:nvPr>
        </p:nvSpPr>
        <p:spPr>
          <a:xfrm>
            <a:off x="1990598" y="3064954"/>
            <a:ext cx="1873504" cy="16478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92735" y="3064954"/>
            <a:ext cx="1346581" cy="16478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6" name="Holder 6"/>
          <p:cNvSpPr>
            <a:spLocks noGrp="1"/>
          </p:cNvSpPr>
          <p:nvPr>
            <p:ph type="sldNum" sz="quarter" idx="7"/>
          </p:nvPr>
        </p:nvSpPr>
        <p:spPr>
          <a:xfrm>
            <a:off x="4215384" y="3064954"/>
            <a:ext cx="1346581" cy="16478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7027" y="892657"/>
            <a:ext cx="4858385" cy="874598"/>
          </a:xfrm>
          <a:prstGeom prst="rect">
            <a:avLst/>
          </a:prstGeom>
        </p:spPr>
        <p:txBody>
          <a:bodyPr vert="horz" wrap="square" lIns="0" tIns="12700" rIns="0" bIns="0" rtlCol="0">
            <a:spAutoFit/>
          </a:bodyPr>
          <a:lstStyle/>
          <a:p>
            <a:pPr marL="12700" marR="5080" algn="ctr">
              <a:lnSpc>
                <a:spcPct val="100299"/>
              </a:lnSpc>
              <a:spcBef>
                <a:spcPts val="100"/>
              </a:spcBef>
            </a:pPr>
            <a:r>
              <a:rPr lang="en-US" sz="2800" b="0" i="0" dirty="0">
                <a:solidFill>
                  <a:schemeClr val="tx1"/>
                </a:solidFill>
                <a:effectLst/>
                <a:latin typeface="Open Sans" panose="020F0502020204030204" pitchFamily="34" charset="0"/>
              </a:rPr>
              <a:t>Multiplication à la Russe </a:t>
            </a:r>
            <a:r>
              <a:rPr sz="2800" spc="-10" dirty="0">
                <a:latin typeface="Times New Roman"/>
                <a:cs typeface="Times New Roman"/>
              </a:rPr>
              <a:t>Algorithm</a:t>
            </a:r>
            <a:endParaRPr sz="2800" dirty="0">
              <a:latin typeface="Times New Roman"/>
              <a:cs typeface="Times New Roman"/>
            </a:endParaRPr>
          </a:p>
        </p:txBody>
      </p:sp>
      <p:sp>
        <p:nvSpPr>
          <p:cNvPr id="3" name="object 3"/>
          <p:cNvSpPr/>
          <p:nvPr/>
        </p:nvSpPr>
        <p:spPr>
          <a:xfrm>
            <a:off x="1511" y="12"/>
            <a:ext cx="5845810" cy="815340"/>
          </a:xfrm>
          <a:custGeom>
            <a:avLst/>
            <a:gdLst/>
            <a:ahLst/>
            <a:cxnLst/>
            <a:rect l="l" t="t" r="r" b="b"/>
            <a:pathLst>
              <a:path w="5845810" h="815340">
                <a:moveTo>
                  <a:pt x="5845213" y="168389"/>
                </a:moveTo>
                <a:lnTo>
                  <a:pt x="1081011" y="168389"/>
                </a:lnTo>
                <a:lnTo>
                  <a:pt x="1099464" y="154457"/>
                </a:lnTo>
                <a:lnTo>
                  <a:pt x="1139164" y="127368"/>
                </a:lnTo>
                <a:lnTo>
                  <a:pt x="1180299" y="102717"/>
                </a:lnTo>
                <a:lnTo>
                  <a:pt x="1224762" y="79667"/>
                </a:lnTo>
                <a:lnTo>
                  <a:pt x="1271511" y="58915"/>
                </a:lnTo>
                <a:lnTo>
                  <a:pt x="1320685" y="40411"/>
                </a:lnTo>
                <a:lnTo>
                  <a:pt x="1372438" y="24091"/>
                </a:lnTo>
                <a:lnTo>
                  <a:pt x="1426921" y="9918"/>
                </a:lnTo>
                <a:lnTo>
                  <a:pt x="1474000" y="0"/>
                </a:lnTo>
                <a:lnTo>
                  <a:pt x="1392555" y="0"/>
                </a:lnTo>
                <a:lnTo>
                  <a:pt x="1336903" y="15976"/>
                </a:lnTo>
                <a:lnTo>
                  <a:pt x="1292898" y="31165"/>
                </a:lnTo>
                <a:lnTo>
                  <a:pt x="1250759" y="48018"/>
                </a:lnTo>
                <a:lnTo>
                  <a:pt x="1210373" y="66573"/>
                </a:lnTo>
                <a:lnTo>
                  <a:pt x="1171651" y="86868"/>
                </a:lnTo>
                <a:lnTo>
                  <a:pt x="1129792" y="112001"/>
                </a:lnTo>
                <a:lnTo>
                  <a:pt x="1089469" y="139509"/>
                </a:lnTo>
                <a:lnTo>
                  <a:pt x="1051191" y="168389"/>
                </a:lnTo>
                <a:lnTo>
                  <a:pt x="0" y="168389"/>
                </a:lnTo>
                <a:lnTo>
                  <a:pt x="0" y="183603"/>
                </a:lnTo>
                <a:lnTo>
                  <a:pt x="1032497" y="183603"/>
                </a:lnTo>
                <a:lnTo>
                  <a:pt x="1012621" y="199834"/>
                </a:lnTo>
                <a:lnTo>
                  <a:pt x="975702" y="231762"/>
                </a:lnTo>
                <a:lnTo>
                  <a:pt x="939520" y="264261"/>
                </a:lnTo>
                <a:lnTo>
                  <a:pt x="875690" y="322745"/>
                </a:lnTo>
                <a:lnTo>
                  <a:pt x="842162" y="353110"/>
                </a:lnTo>
                <a:lnTo>
                  <a:pt x="807504" y="383921"/>
                </a:lnTo>
                <a:lnTo>
                  <a:pt x="771702" y="415010"/>
                </a:lnTo>
                <a:lnTo>
                  <a:pt x="734783" y="446163"/>
                </a:lnTo>
                <a:lnTo>
                  <a:pt x="696760" y="477215"/>
                </a:lnTo>
                <a:lnTo>
                  <a:pt x="657618" y="507949"/>
                </a:lnTo>
                <a:lnTo>
                  <a:pt x="617397" y="538187"/>
                </a:lnTo>
                <a:lnTo>
                  <a:pt x="576097" y="567728"/>
                </a:lnTo>
                <a:lnTo>
                  <a:pt x="533717" y="596379"/>
                </a:lnTo>
                <a:lnTo>
                  <a:pt x="490283" y="623951"/>
                </a:lnTo>
                <a:lnTo>
                  <a:pt x="445808" y="650240"/>
                </a:lnTo>
                <a:lnTo>
                  <a:pt x="400278" y="675081"/>
                </a:lnTo>
                <a:lnTo>
                  <a:pt x="350189" y="699909"/>
                </a:lnTo>
                <a:lnTo>
                  <a:pt x="299999" y="722134"/>
                </a:lnTo>
                <a:lnTo>
                  <a:pt x="249770" y="741756"/>
                </a:lnTo>
                <a:lnTo>
                  <a:pt x="199542" y="758761"/>
                </a:lnTo>
                <a:lnTo>
                  <a:pt x="149390" y="773125"/>
                </a:lnTo>
                <a:lnTo>
                  <a:pt x="99364" y="784872"/>
                </a:lnTo>
                <a:lnTo>
                  <a:pt x="49530" y="793965"/>
                </a:lnTo>
                <a:lnTo>
                  <a:pt x="3987" y="796950"/>
                </a:lnTo>
                <a:lnTo>
                  <a:pt x="0" y="796531"/>
                </a:lnTo>
                <a:lnTo>
                  <a:pt x="0" y="815009"/>
                </a:lnTo>
                <a:lnTo>
                  <a:pt x="2552" y="815111"/>
                </a:lnTo>
                <a:lnTo>
                  <a:pt x="9601" y="815111"/>
                </a:lnTo>
                <a:lnTo>
                  <a:pt x="52095" y="811847"/>
                </a:lnTo>
                <a:lnTo>
                  <a:pt x="102781" y="802678"/>
                </a:lnTo>
                <a:lnTo>
                  <a:pt x="127241" y="796950"/>
                </a:lnTo>
                <a:lnTo>
                  <a:pt x="153644" y="790778"/>
                </a:lnTo>
                <a:lnTo>
                  <a:pt x="204609" y="776185"/>
                </a:lnTo>
                <a:lnTo>
                  <a:pt x="255638" y="758901"/>
                </a:lnTo>
                <a:lnTo>
                  <a:pt x="306654" y="738949"/>
                </a:lnTo>
                <a:lnTo>
                  <a:pt x="357632" y="716368"/>
                </a:lnTo>
                <a:lnTo>
                  <a:pt x="408470" y="691159"/>
                </a:lnTo>
                <a:lnTo>
                  <a:pt x="454431" y="666127"/>
                </a:lnTo>
                <a:lnTo>
                  <a:pt x="499325" y="639622"/>
                </a:lnTo>
                <a:lnTo>
                  <a:pt x="543153" y="611822"/>
                </a:lnTo>
                <a:lnTo>
                  <a:pt x="585889" y="582942"/>
                </a:lnTo>
                <a:lnTo>
                  <a:pt x="627532" y="553161"/>
                </a:lnTo>
                <a:lnTo>
                  <a:pt x="668083" y="522681"/>
                </a:lnTo>
                <a:lnTo>
                  <a:pt x="707517" y="491705"/>
                </a:lnTo>
                <a:lnTo>
                  <a:pt x="745832" y="460425"/>
                </a:lnTo>
                <a:lnTo>
                  <a:pt x="783005" y="429018"/>
                </a:lnTo>
                <a:lnTo>
                  <a:pt x="819048" y="397713"/>
                </a:lnTo>
                <a:lnTo>
                  <a:pt x="853948" y="366674"/>
                </a:lnTo>
                <a:lnTo>
                  <a:pt x="887679" y="336105"/>
                </a:lnTo>
                <a:lnTo>
                  <a:pt x="951217" y="277876"/>
                </a:lnTo>
                <a:lnTo>
                  <a:pt x="987044" y="245681"/>
                </a:lnTo>
                <a:lnTo>
                  <a:pt x="1023581" y="214071"/>
                </a:lnTo>
                <a:lnTo>
                  <a:pt x="1060881" y="183603"/>
                </a:lnTo>
                <a:lnTo>
                  <a:pt x="5845213" y="183603"/>
                </a:lnTo>
                <a:lnTo>
                  <a:pt x="5845213" y="168389"/>
                </a:lnTo>
                <a:close/>
              </a:path>
            </a:pathLst>
          </a:custGeom>
          <a:solidFill>
            <a:srgbClr val="322C2C"/>
          </a:solidFill>
        </p:spPr>
        <p:txBody>
          <a:bodyPr wrap="square" lIns="0" tIns="0" rIns="0" bIns="0" rtlCol="0"/>
          <a:lstStyle/>
          <a:p>
            <a:endParaRPr/>
          </a:p>
        </p:txBody>
      </p:sp>
      <p:sp>
        <p:nvSpPr>
          <p:cNvPr id="4" name="object 4"/>
          <p:cNvSpPr/>
          <p:nvPr/>
        </p:nvSpPr>
        <p:spPr>
          <a:xfrm>
            <a:off x="1511" y="2522639"/>
            <a:ext cx="5845810" cy="765810"/>
          </a:xfrm>
          <a:custGeom>
            <a:avLst/>
            <a:gdLst/>
            <a:ahLst/>
            <a:cxnLst/>
            <a:rect l="l" t="t" r="r" b="b"/>
            <a:pathLst>
              <a:path w="5845810" h="765810">
                <a:moveTo>
                  <a:pt x="5845238" y="0"/>
                </a:moveTo>
                <a:lnTo>
                  <a:pt x="5770702" y="12611"/>
                </a:lnTo>
                <a:lnTo>
                  <a:pt x="5723877" y="24485"/>
                </a:lnTo>
                <a:lnTo>
                  <a:pt x="5676989" y="38862"/>
                </a:lnTo>
                <a:lnTo>
                  <a:pt x="5630088" y="55727"/>
                </a:lnTo>
                <a:lnTo>
                  <a:pt x="5583237" y="75057"/>
                </a:lnTo>
                <a:lnTo>
                  <a:pt x="5536489" y="96837"/>
                </a:lnTo>
                <a:lnTo>
                  <a:pt x="5489880" y="121031"/>
                </a:lnTo>
                <a:lnTo>
                  <a:pt x="5444033" y="147231"/>
                </a:lnTo>
                <a:lnTo>
                  <a:pt x="5399392" y="175018"/>
                </a:lnTo>
                <a:lnTo>
                  <a:pt x="5355945" y="204165"/>
                </a:lnTo>
                <a:lnTo>
                  <a:pt x="5313731" y="234416"/>
                </a:lnTo>
                <a:lnTo>
                  <a:pt x="5272722" y="265569"/>
                </a:lnTo>
                <a:lnTo>
                  <a:pt x="5232946" y="297357"/>
                </a:lnTo>
                <a:lnTo>
                  <a:pt x="5194414" y="329565"/>
                </a:lnTo>
                <a:lnTo>
                  <a:pt x="5157114" y="361962"/>
                </a:lnTo>
                <a:lnTo>
                  <a:pt x="5121072" y="394284"/>
                </a:lnTo>
                <a:lnTo>
                  <a:pt x="5086286" y="426326"/>
                </a:lnTo>
                <a:lnTo>
                  <a:pt x="5052771" y="457847"/>
                </a:lnTo>
                <a:lnTo>
                  <a:pt x="4989614" y="517918"/>
                </a:lnTo>
                <a:lnTo>
                  <a:pt x="4951425" y="553288"/>
                </a:lnTo>
                <a:lnTo>
                  <a:pt x="4912245" y="587743"/>
                </a:lnTo>
                <a:lnTo>
                  <a:pt x="4903025" y="595236"/>
                </a:lnTo>
                <a:lnTo>
                  <a:pt x="0" y="595236"/>
                </a:lnTo>
                <a:lnTo>
                  <a:pt x="0" y="610463"/>
                </a:lnTo>
                <a:lnTo>
                  <a:pt x="4884305" y="610463"/>
                </a:lnTo>
                <a:lnTo>
                  <a:pt x="4871834" y="620610"/>
                </a:lnTo>
                <a:lnTo>
                  <a:pt x="4829886" y="651217"/>
                </a:lnTo>
                <a:lnTo>
                  <a:pt x="4786122" y="678891"/>
                </a:lnTo>
                <a:lnTo>
                  <a:pt x="4745393" y="700976"/>
                </a:lnTo>
                <a:lnTo>
                  <a:pt x="4702518" y="720966"/>
                </a:lnTo>
                <a:lnTo>
                  <a:pt x="4657344" y="738936"/>
                </a:lnTo>
                <a:lnTo>
                  <a:pt x="4609770" y="754913"/>
                </a:lnTo>
                <a:lnTo>
                  <a:pt x="4572660" y="765314"/>
                </a:lnTo>
                <a:lnTo>
                  <a:pt x="4631372" y="765314"/>
                </a:lnTo>
                <a:lnTo>
                  <a:pt x="4709185" y="736307"/>
                </a:lnTo>
                <a:lnTo>
                  <a:pt x="4752860" y="715924"/>
                </a:lnTo>
                <a:lnTo>
                  <a:pt x="4794389" y="693407"/>
                </a:lnTo>
                <a:lnTo>
                  <a:pt x="4838903" y="665200"/>
                </a:lnTo>
                <a:lnTo>
                  <a:pt x="4881473" y="634149"/>
                </a:lnTo>
                <a:lnTo>
                  <a:pt x="4910620" y="610463"/>
                </a:lnTo>
                <a:lnTo>
                  <a:pt x="5845213" y="610463"/>
                </a:lnTo>
                <a:lnTo>
                  <a:pt x="5845213" y="595236"/>
                </a:lnTo>
                <a:lnTo>
                  <a:pt x="4928844" y="595236"/>
                </a:lnTo>
                <a:lnTo>
                  <a:pt x="4962029" y="566077"/>
                </a:lnTo>
                <a:lnTo>
                  <a:pt x="5000612" y="530377"/>
                </a:lnTo>
                <a:lnTo>
                  <a:pt x="5064099" y="470001"/>
                </a:lnTo>
                <a:lnTo>
                  <a:pt x="5097411" y="438708"/>
                </a:lnTo>
                <a:lnTo>
                  <a:pt x="5131968" y="406895"/>
                </a:lnTo>
                <a:lnTo>
                  <a:pt x="5167757" y="374802"/>
                </a:lnTo>
                <a:lnTo>
                  <a:pt x="5204790" y="342658"/>
                </a:lnTo>
                <a:lnTo>
                  <a:pt x="5243030" y="310692"/>
                </a:lnTo>
                <a:lnTo>
                  <a:pt x="5282501" y="279158"/>
                </a:lnTo>
                <a:lnTo>
                  <a:pt x="5323167" y="248259"/>
                </a:lnTo>
                <a:lnTo>
                  <a:pt x="5365039" y="218236"/>
                </a:lnTo>
                <a:lnTo>
                  <a:pt x="5408092" y="189331"/>
                </a:lnTo>
                <a:lnTo>
                  <a:pt x="5452338" y="161759"/>
                </a:lnTo>
                <a:lnTo>
                  <a:pt x="5497741" y="135775"/>
                </a:lnTo>
                <a:lnTo>
                  <a:pt x="5543639" y="111937"/>
                </a:lnTo>
                <a:lnTo>
                  <a:pt x="5589689" y="90512"/>
                </a:lnTo>
                <a:lnTo>
                  <a:pt x="5635815" y="71488"/>
                </a:lnTo>
                <a:lnTo>
                  <a:pt x="5681967" y="54902"/>
                </a:lnTo>
                <a:lnTo>
                  <a:pt x="5728106" y="40741"/>
                </a:lnTo>
                <a:lnTo>
                  <a:pt x="5774169" y="29032"/>
                </a:lnTo>
                <a:lnTo>
                  <a:pt x="5820105" y="19773"/>
                </a:lnTo>
                <a:lnTo>
                  <a:pt x="5845238" y="17957"/>
                </a:lnTo>
                <a:lnTo>
                  <a:pt x="5845238" y="0"/>
                </a:lnTo>
                <a:close/>
              </a:path>
            </a:pathLst>
          </a:custGeom>
          <a:solidFill>
            <a:srgbClr val="322C2C"/>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511" y="175221"/>
            <a:ext cx="5845810" cy="15240"/>
          </a:xfrm>
          <a:custGeom>
            <a:avLst/>
            <a:gdLst/>
            <a:ahLst/>
            <a:cxnLst/>
            <a:rect l="l" t="t" r="r" b="b"/>
            <a:pathLst>
              <a:path w="5845810" h="15239">
                <a:moveTo>
                  <a:pt x="5845213" y="0"/>
                </a:moveTo>
                <a:lnTo>
                  <a:pt x="0" y="0"/>
                </a:lnTo>
                <a:lnTo>
                  <a:pt x="0" y="15227"/>
                </a:lnTo>
                <a:lnTo>
                  <a:pt x="5845213" y="15227"/>
                </a:lnTo>
                <a:lnTo>
                  <a:pt x="5845213" y="0"/>
                </a:lnTo>
                <a:close/>
              </a:path>
            </a:pathLst>
          </a:custGeom>
          <a:solidFill>
            <a:srgbClr val="322C2C"/>
          </a:solidFill>
        </p:spPr>
        <p:txBody>
          <a:bodyPr wrap="square" lIns="0" tIns="0" rIns="0" bIns="0" rtlCol="0"/>
          <a:lstStyle/>
          <a:p>
            <a:endParaRPr/>
          </a:p>
        </p:txBody>
      </p:sp>
      <p:sp>
        <p:nvSpPr>
          <p:cNvPr id="6" name="object 6"/>
          <p:cNvSpPr/>
          <p:nvPr/>
        </p:nvSpPr>
        <p:spPr>
          <a:xfrm>
            <a:off x="1511" y="3117888"/>
            <a:ext cx="5845810" cy="15240"/>
          </a:xfrm>
          <a:custGeom>
            <a:avLst/>
            <a:gdLst/>
            <a:ahLst/>
            <a:cxnLst/>
            <a:rect l="l" t="t" r="r" b="b"/>
            <a:pathLst>
              <a:path w="5845810" h="15239">
                <a:moveTo>
                  <a:pt x="5845213" y="0"/>
                </a:moveTo>
                <a:lnTo>
                  <a:pt x="0" y="0"/>
                </a:lnTo>
                <a:lnTo>
                  <a:pt x="0" y="15214"/>
                </a:lnTo>
                <a:lnTo>
                  <a:pt x="5845213" y="15214"/>
                </a:lnTo>
                <a:lnTo>
                  <a:pt x="5845213" y="0"/>
                </a:lnTo>
                <a:close/>
              </a:path>
            </a:pathLst>
          </a:custGeom>
          <a:solidFill>
            <a:srgbClr val="322C2C"/>
          </a:solidFill>
        </p:spPr>
        <p:txBody>
          <a:bodyPr wrap="square" lIns="0" tIns="0" rIns="0" bIns="0" rtlCol="0"/>
          <a:lstStyle/>
          <a:p>
            <a:endParaRPr/>
          </a:p>
        </p:txBody>
      </p:sp>
      <p:sp>
        <p:nvSpPr>
          <p:cNvPr id="10" name="object 10"/>
          <p:cNvSpPr txBox="1">
            <a:spLocks noGrp="1"/>
          </p:cNvSpPr>
          <p:nvPr>
            <p:ph type="body" idx="1"/>
          </p:nvPr>
        </p:nvSpPr>
        <p:spPr>
          <a:xfrm>
            <a:off x="502883" y="1048943"/>
            <a:ext cx="2371090" cy="1370888"/>
          </a:xfrm>
          <a:prstGeom prst="rect">
            <a:avLst/>
          </a:prstGeom>
        </p:spPr>
        <p:txBody>
          <a:bodyPr vert="horz" wrap="square" lIns="0" tIns="16510" rIns="0" bIns="0" rtlCol="0">
            <a:spAutoFit/>
          </a:bodyPr>
          <a:lstStyle/>
          <a:p>
            <a:pPr algn="l"/>
            <a:r>
              <a:rPr lang="en-US" sz="1100" b="0" i="0" dirty="0">
                <a:solidFill>
                  <a:schemeClr val="accent2">
                    <a:lumMod val="75000"/>
                  </a:schemeClr>
                </a:solidFill>
                <a:effectLst/>
                <a:latin typeface="Inter"/>
              </a:rPr>
              <a:t>Write the problem on the top and make a column under each of the numbers of the problem. Every time you half the number on the left and double the number on the right. when you need to half an odd number take out 1 so it is even and half it. We will talk about what remains in a minute.</a:t>
            </a:r>
          </a:p>
        </p:txBody>
      </p:sp>
      <p:sp>
        <p:nvSpPr>
          <p:cNvPr id="11" name="object 11"/>
          <p:cNvSpPr txBox="1">
            <a:spLocks noGrp="1"/>
          </p:cNvSpPr>
          <p:nvPr>
            <p:ph type="title"/>
          </p:nvPr>
        </p:nvSpPr>
        <p:spPr>
          <a:prstGeom prst="rect">
            <a:avLst/>
          </a:prstGeom>
        </p:spPr>
        <p:txBody>
          <a:bodyPr vert="horz" wrap="square" lIns="0" tIns="14604" rIns="0" bIns="0" rtlCol="0">
            <a:spAutoFit/>
          </a:bodyPr>
          <a:lstStyle/>
          <a:p>
            <a:pPr marL="11430">
              <a:lnSpc>
                <a:spcPct val="100000"/>
              </a:lnSpc>
              <a:spcBef>
                <a:spcPts val="114"/>
              </a:spcBef>
            </a:pPr>
            <a:r>
              <a:rPr lang="en-US" spc="-45" dirty="0">
                <a:latin typeface="Georgia"/>
                <a:cs typeface="Georgia"/>
              </a:rPr>
              <a:t>How it works</a:t>
            </a:r>
            <a:endParaRPr spc="-45" dirty="0">
              <a:latin typeface="Georgia"/>
              <a:cs typeface="Georgia"/>
            </a:endParaRPr>
          </a:p>
        </p:txBody>
      </p:sp>
      <p:pic>
        <p:nvPicPr>
          <p:cNvPr id="13" name="Picture 12" descr="A table with numbers and symbols&#10;&#10;Description automatically generated">
            <a:extLst>
              <a:ext uri="{FF2B5EF4-FFF2-40B4-BE49-F238E27FC236}">
                <a16:creationId xmlns:a16="http://schemas.microsoft.com/office/drawing/2014/main" id="{E29F5EC5-9288-B34B-596B-B6EEE3602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950" y="529474"/>
            <a:ext cx="2371090" cy="24098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28B8-5FF8-0536-BAAE-6FC1DB7023EB}"/>
              </a:ext>
            </a:extLst>
          </p:cNvPr>
          <p:cNvSpPr>
            <a:spLocks noGrp="1"/>
          </p:cNvSpPr>
          <p:nvPr>
            <p:ph type="title"/>
          </p:nvPr>
        </p:nvSpPr>
        <p:spPr>
          <a:xfrm>
            <a:off x="107950" y="123825"/>
            <a:ext cx="4851732" cy="877163"/>
          </a:xfrm>
        </p:spPr>
        <p:txBody>
          <a:bodyPr/>
          <a:lstStyle/>
          <a:p>
            <a:r>
              <a:rPr lang="en-US" b="0" i="0" dirty="0">
                <a:solidFill>
                  <a:schemeClr val="accent2">
                    <a:lumMod val="75000"/>
                  </a:schemeClr>
                </a:solidFill>
                <a:effectLst/>
                <a:latin typeface="Inter"/>
              </a:rPr>
              <a:t>Next, cross out the rows in which the number on the left is even. Extend your line to cross out the corresponding number on the right as well</a:t>
            </a:r>
            <a:r>
              <a:rPr lang="en-US" b="0" i="0" dirty="0">
                <a:solidFill>
                  <a:srgbClr val="737491"/>
                </a:solidFill>
                <a:effectLst/>
                <a:latin typeface="Inter"/>
              </a:rPr>
              <a:t>.</a:t>
            </a:r>
            <a:endParaRPr lang="en-US" dirty="0"/>
          </a:p>
        </p:txBody>
      </p:sp>
      <p:pic>
        <p:nvPicPr>
          <p:cNvPr id="5" name="Picture 4" descr="A close-up of a number&#10;&#10;Description automatically generated">
            <a:extLst>
              <a:ext uri="{FF2B5EF4-FFF2-40B4-BE49-F238E27FC236}">
                <a16:creationId xmlns:a16="http://schemas.microsoft.com/office/drawing/2014/main" id="{5A2F3DFC-DE96-5A40-08DA-266AECC64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6950" y="1114425"/>
            <a:ext cx="2117638" cy="2010206"/>
          </a:xfrm>
          <a:prstGeom prst="rect">
            <a:avLst/>
          </a:prstGeom>
        </p:spPr>
      </p:pic>
    </p:spTree>
    <p:extLst>
      <p:ext uri="{BB962C8B-B14F-4D97-AF65-F5344CB8AC3E}">
        <p14:creationId xmlns:p14="http://schemas.microsoft.com/office/powerpoint/2010/main" val="1495745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4B5D-8C59-E641-A3D0-C5E383A26E4B}"/>
              </a:ext>
            </a:extLst>
          </p:cNvPr>
          <p:cNvSpPr>
            <a:spLocks noGrp="1"/>
          </p:cNvSpPr>
          <p:nvPr>
            <p:ph type="title"/>
          </p:nvPr>
        </p:nvSpPr>
        <p:spPr>
          <a:xfrm>
            <a:off x="123976" y="47625"/>
            <a:ext cx="5746750" cy="2046714"/>
          </a:xfrm>
        </p:spPr>
        <p:txBody>
          <a:bodyPr/>
          <a:lstStyle/>
          <a:p>
            <a:r>
              <a:rPr lang="en-US" b="0" i="0" dirty="0">
                <a:solidFill>
                  <a:schemeClr val="accent2">
                    <a:lumMod val="75000"/>
                  </a:schemeClr>
                </a:solidFill>
                <a:effectLst/>
                <a:latin typeface="Inter"/>
              </a:rPr>
              <a:t>Find the sum of the remaining numbers in the right column. (the numbers in the right column that you did not strike through.) The sum of these numbers is equal to the product you would get from multiplying the original numbers using the standard method</a:t>
            </a:r>
            <a:r>
              <a:rPr lang="en-US" b="0" i="0" dirty="0">
                <a:solidFill>
                  <a:srgbClr val="737491"/>
                </a:solidFill>
                <a:effectLst/>
                <a:latin typeface="Inter"/>
              </a:rPr>
              <a:t>.</a:t>
            </a:r>
            <a:br>
              <a:rPr lang="en-US" b="0" i="0" dirty="0">
                <a:solidFill>
                  <a:srgbClr val="737491"/>
                </a:solidFill>
                <a:effectLst/>
                <a:latin typeface="Inter"/>
              </a:rPr>
            </a:br>
            <a:br>
              <a:rPr lang="en-US" dirty="0"/>
            </a:br>
            <a:endParaRPr lang="en-US" dirty="0"/>
          </a:p>
        </p:txBody>
      </p:sp>
      <p:pic>
        <p:nvPicPr>
          <p:cNvPr id="5" name="Picture 4" descr="A close-up of numbers&#10;&#10;Description automatically generated">
            <a:extLst>
              <a:ext uri="{FF2B5EF4-FFF2-40B4-BE49-F238E27FC236}">
                <a16:creationId xmlns:a16="http://schemas.microsoft.com/office/drawing/2014/main" id="{A7C4D153-E035-B6DF-0D51-17E675E2F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1750" y="1266825"/>
            <a:ext cx="2107391" cy="2028825"/>
          </a:xfrm>
          <a:prstGeom prst="rect">
            <a:avLst/>
          </a:prstGeom>
        </p:spPr>
      </p:pic>
      <p:pic>
        <p:nvPicPr>
          <p:cNvPr id="7" name="Picture 6" descr="A black numbers on a white background&#10;&#10;Description automatically generated">
            <a:extLst>
              <a:ext uri="{FF2B5EF4-FFF2-40B4-BE49-F238E27FC236}">
                <a16:creationId xmlns:a16="http://schemas.microsoft.com/office/drawing/2014/main" id="{467138EE-0B0A-49BD-7017-34A9855E2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825" y="1647825"/>
            <a:ext cx="2676525" cy="1528762"/>
          </a:xfrm>
          <a:prstGeom prst="rect">
            <a:avLst/>
          </a:prstGeom>
        </p:spPr>
      </p:pic>
    </p:spTree>
    <p:extLst>
      <p:ext uri="{BB962C8B-B14F-4D97-AF65-F5344CB8AC3E}">
        <p14:creationId xmlns:p14="http://schemas.microsoft.com/office/powerpoint/2010/main" val="201396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169604" y="1793252"/>
            <a:ext cx="1677670" cy="1494790"/>
          </a:xfrm>
          <a:custGeom>
            <a:avLst/>
            <a:gdLst/>
            <a:ahLst/>
            <a:cxnLst/>
            <a:rect l="l" t="t" r="r" b="b"/>
            <a:pathLst>
              <a:path w="1677670" h="1494789">
                <a:moveTo>
                  <a:pt x="1677123" y="0"/>
                </a:moveTo>
                <a:lnTo>
                  <a:pt x="1619084" y="7252"/>
                </a:lnTo>
                <a:lnTo>
                  <a:pt x="1569586" y="16499"/>
                </a:lnTo>
                <a:lnTo>
                  <a:pt x="1521749" y="28170"/>
                </a:lnTo>
                <a:lnTo>
                  <a:pt x="1475504" y="42169"/>
                </a:lnTo>
                <a:lnTo>
                  <a:pt x="1430787" y="58398"/>
                </a:lnTo>
                <a:lnTo>
                  <a:pt x="1387530" y="76762"/>
                </a:lnTo>
                <a:lnTo>
                  <a:pt x="1345667" y="97162"/>
                </a:lnTo>
                <a:lnTo>
                  <a:pt x="1305132" y="119502"/>
                </a:lnTo>
                <a:lnTo>
                  <a:pt x="1265858" y="143685"/>
                </a:lnTo>
                <a:lnTo>
                  <a:pt x="1227779" y="169614"/>
                </a:lnTo>
                <a:lnTo>
                  <a:pt x="1190829" y="197191"/>
                </a:lnTo>
                <a:lnTo>
                  <a:pt x="1154941" y="226320"/>
                </a:lnTo>
                <a:lnTo>
                  <a:pt x="1120049" y="256904"/>
                </a:lnTo>
                <a:lnTo>
                  <a:pt x="1086087" y="288846"/>
                </a:lnTo>
                <a:lnTo>
                  <a:pt x="1052987" y="322049"/>
                </a:lnTo>
                <a:lnTo>
                  <a:pt x="1020685" y="356416"/>
                </a:lnTo>
                <a:lnTo>
                  <a:pt x="989112" y="391849"/>
                </a:lnTo>
                <a:lnTo>
                  <a:pt x="958204" y="428252"/>
                </a:lnTo>
                <a:lnTo>
                  <a:pt x="927893" y="465529"/>
                </a:lnTo>
                <a:lnTo>
                  <a:pt x="898114" y="503581"/>
                </a:lnTo>
                <a:lnTo>
                  <a:pt x="868799" y="542311"/>
                </a:lnTo>
                <a:lnTo>
                  <a:pt x="839883" y="581624"/>
                </a:lnTo>
                <a:lnTo>
                  <a:pt x="811299" y="621422"/>
                </a:lnTo>
                <a:lnTo>
                  <a:pt x="782980" y="661607"/>
                </a:lnTo>
                <a:lnTo>
                  <a:pt x="754861" y="702084"/>
                </a:lnTo>
                <a:lnTo>
                  <a:pt x="726875" y="742754"/>
                </a:lnTo>
                <a:lnTo>
                  <a:pt x="698956" y="783521"/>
                </a:lnTo>
                <a:lnTo>
                  <a:pt x="671034" y="824290"/>
                </a:lnTo>
                <a:lnTo>
                  <a:pt x="643045" y="864961"/>
                </a:lnTo>
                <a:lnTo>
                  <a:pt x="614923" y="905438"/>
                </a:lnTo>
                <a:lnTo>
                  <a:pt x="586602" y="945625"/>
                </a:lnTo>
                <a:lnTo>
                  <a:pt x="558016" y="985424"/>
                </a:lnTo>
                <a:lnTo>
                  <a:pt x="529098" y="1024737"/>
                </a:lnTo>
                <a:lnTo>
                  <a:pt x="499782" y="1063469"/>
                </a:lnTo>
                <a:lnTo>
                  <a:pt x="470001" y="1101522"/>
                </a:lnTo>
                <a:lnTo>
                  <a:pt x="439689" y="1138798"/>
                </a:lnTo>
                <a:lnTo>
                  <a:pt x="408779" y="1175202"/>
                </a:lnTo>
                <a:lnTo>
                  <a:pt x="377206" y="1210636"/>
                </a:lnTo>
                <a:lnTo>
                  <a:pt x="344903" y="1245003"/>
                </a:lnTo>
                <a:lnTo>
                  <a:pt x="311803" y="1278207"/>
                </a:lnTo>
                <a:lnTo>
                  <a:pt x="277840" y="1310149"/>
                </a:lnTo>
                <a:lnTo>
                  <a:pt x="242948" y="1340733"/>
                </a:lnTo>
                <a:lnTo>
                  <a:pt x="207060" y="1369863"/>
                </a:lnTo>
                <a:lnTo>
                  <a:pt x="170111" y="1397441"/>
                </a:lnTo>
                <a:lnTo>
                  <a:pt x="132033" y="1423370"/>
                </a:lnTo>
                <a:lnTo>
                  <a:pt x="92760" y="1447553"/>
                </a:lnTo>
                <a:lnTo>
                  <a:pt x="52226" y="1469893"/>
                </a:lnTo>
                <a:lnTo>
                  <a:pt x="10364" y="1490293"/>
                </a:lnTo>
                <a:lnTo>
                  <a:pt x="0" y="1494693"/>
                </a:lnTo>
              </a:path>
            </a:pathLst>
          </a:custGeom>
          <a:ln w="7989">
            <a:solidFill>
              <a:srgbClr val="322C2C"/>
            </a:solidFill>
          </a:ln>
        </p:spPr>
        <p:txBody>
          <a:bodyPr wrap="square" lIns="0" tIns="0" rIns="0" bIns="0" rtlCol="0"/>
          <a:lstStyle/>
          <a:p>
            <a:endParaRPr/>
          </a:p>
        </p:txBody>
      </p:sp>
      <p:sp>
        <p:nvSpPr>
          <p:cNvPr id="4" name="object 4"/>
          <p:cNvSpPr/>
          <p:nvPr/>
        </p:nvSpPr>
        <p:spPr>
          <a:xfrm>
            <a:off x="1511" y="175221"/>
            <a:ext cx="5845810" cy="15240"/>
          </a:xfrm>
          <a:custGeom>
            <a:avLst/>
            <a:gdLst/>
            <a:ahLst/>
            <a:cxnLst/>
            <a:rect l="l" t="t" r="r" b="b"/>
            <a:pathLst>
              <a:path w="5845810" h="15239">
                <a:moveTo>
                  <a:pt x="5845213" y="0"/>
                </a:moveTo>
                <a:lnTo>
                  <a:pt x="0" y="0"/>
                </a:lnTo>
                <a:lnTo>
                  <a:pt x="0" y="15227"/>
                </a:lnTo>
                <a:lnTo>
                  <a:pt x="5845213" y="15227"/>
                </a:lnTo>
                <a:lnTo>
                  <a:pt x="5845213" y="0"/>
                </a:lnTo>
                <a:close/>
              </a:path>
            </a:pathLst>
          </a:custGeom>
          <a:solidFill>
            <a:srgbClr val="322C2C"/>
          </a:solidFill>
        </p:spPr>
        <p:txBody>
          <a:bodyPr wrap="square" lIns="0" tIns="0" rIns="0" bIns="0" rtlCol="0"/>
          <a:lstStyle/>
          <a:p>
            <a:endParaRPr/>
          </a:p>
        </p:txBody>
      </p:sp>
      <p:sp>
        <p:nvSpPr>
          <p:cNvPr id="5" name="object 5"/>
          <p:cNvSpPr/>
          <p:nvPr/>
        </p:nvSpPr>
        <p:spPr>
          <a:xfrm>
            <a:off x="1511" y="3117888"/>
            <a:ext cx="5845810" cy="15240"/>
          </a:xfrm>
          <a:custGeom>
            <a:avLst/>
            <a:gdLst/>
            <a:ahLst/>
            <a:cxnLst/>
            <a:rect l="l" t="t" r="r" b="b"/>
            <a:pathLst>
              <a:path w="5845810" h="15239">
                <a:moveTo>
                  <a:pt x="5845213" y="0"/>
                </a:moveTo>
                <a:lnTo>
                  <a:pt x="0" y="0"/>
                </a:lnTo>
                <a:lnTo>
                  <a:pt x="0" y="15214"/>
                </a:lnTo>
                <a:lnTo>
                  <a:pt x="5845213" y="15214"/>
                </a:lnTo>
                <a:lnTo>
                  <a:pt x="5845213" y="0"/>
                </a:lnTo>
                <a:close/>
              </a:path>
            </a:pathLst>
          </a:custGeom>
          <a:solidFill>
            <a:srgbClr val="322C2C"/>
          </a:solidFill>
        </p:spPr>
        <p:txBody>
          <a:bodyPr wrap="square" lIns="0" tIns="0" rIns="0" bIns="0" rtlCol="0"/>
          <a:lstStyle/>
          <a:p>
            <a:endParaRPr/>
          </a:p>
        </p:txBody>
      </p:sp>
      <p:sp>
        <p:nvSpPr>
          <p:cNvPr id="8" name="object 8"/>
          <p:cNvSpPr txBox="1">
            <a:spLocks noGrp="1"/>
          </p:cNvSpPr>
          <p:nvPr>
            <p:ph type="title"/>
          </p:nvPr>
        </p:nvSpPr>
        <p:spPr>
          <a:xfrm>
            <a:off x="143705" y="234489"/>
            <a:ext cx="4851732" cy="318134"/>
          </a:xfrm>
          <a:prstGeom prst="rect">
            <a:avLst/>
          </a:prstGeom>
        </p:spPr>
        <p:txBody>
          <a:bodyPr vert="horz" wrap="square" lIns="0" tIns="14604" rIns="0" bIns="0" rtlCol="0">
            <a:spAutoFit/>
          </a:bodyPr>
          <a:lstStyle/>
          <a:p>
            <a:pPr marL="2182495">
              <a:lnSpc>
                <a:spcPct val="100000"/>
              </a:lnSpc>
              <a:spcBef>
                <a:spcPts val="114"/>
              </a:spcBef>
            </a:pPr>
            <a:r>
              <a:rPr lang="en-US" spc="-55" dirty="0">
                <a:latin typeface="Georgia"/>
                <a:cs typeface="Georgia"/>
              </a:rPr>
              <a:t>The code</a:t>
            </a:r>
            <a:endParaRPr spc="-55" dirty="0">
              <a:latin typeface="Georgia"/>
              <a:cs typeface="Georgia"/>
            </a:endParaRPr>
          </a:p>
        </p:txBody>
      </p:sp>
      <p:sp>
        <p:nvSpPr>
          <p:cNvPr id="9" name="TextBox 8">
            <a:extLst>
              <a:ext uri="{FF2B5EF4-FFF2-40B4-BE49-F238E27FC236}">
                <a16:creationId xmlns:a16="http://schemas.microsoft.com/office/drawing/2014/main" id="{C79048B0-83CE-D3F5-C6BC-E22CA422FEA5}"/>
              </a:ext>
            </a:extLst>
          </p:cNvPr>
          <p:cNvSpPr txBox="1"/>
          <p:nvPr/>
        </p:nvSpPr>
        <p:spPr>
          <a:xfrm>
            <a:off x="159052" y="486250"/>
            <a:ext cx="3733800" cy="800219"/>
          </a:xfrm>
          <a:prstGeom prst="rect">
            <a:avLst/>
          </a:prstGeom>
          <a:noFill/>
        </p:spPr>
        <p:txBody>
          <a:bodyPr wrap="square" rtlCol="0">
            <a:spAutoFit/>
          </a:bodyPr>
          <a:lstStyle/>
          <a:p>
            <a:r>
              <a:rPr lang="en-US" sz="1400" dirty="0"/>
              <a:t>x = </a:t>
            </a:r>
            <a:r>
              <a:rPr lang="en-US" sz="1400" dirty="0">
                <a:solidFill>
                  <a:schemeClr val="accent6">
                    <a:lumMod val="75000"/>
                  </a:schemeClr>
                </a:solidFill>
              </a:rPr>
              <a:t>int(input</a:t>
            </a:r>
            <a:r>
              <a:rPr lang="en-US" sz="1400" dirty="0"/>
              <a:t>("</a:t>
            </a:r>
            <a:r>
              <a:rPr lang="en-US" sz="1400" dirty="0">
                <a:solidFill>
                  <a:schemeClr val="accent3">
                    <a:lumMod val="75000"/>
                  </a:schemeClr>
                </a:solidFill>
              </a:rPr>
              <a:t>What is the first number? </a:t>
            </a:r>
            <a:r>
              <a:rPr lang="en-US" sz="1400" dirty="0"/>
              <a:t>"))</a:t>
            </a:r>
          </a:p>
          <a:p>
            <a:r>
              <a:rPr lang="en-US" sz="1400" dirty="0"/>
              <a:t>y = </a:t>
            </a:r>
            <a:r>
              <a:rPr lang="en-US" sz="1400" dirty="0">
                <a:solidFill>
                  <a:schemeClr val="accent6">
                    <a:lumMod val="75000"/>
                  </a:schemeClr>
                </a:solidFill>
              </a:rPr>
              <a:t>int(input</a:t>
            </a:r>
            <a:r>
              <a:rPr lang="en-US" sz="1400" dirty="0"/>
              <a:t>("</a:t>
            </a:r>
            <a:r>
              <a:rPr lang="en-US" sz="1400" dirty="0">
                <a:solidFill>
                  <a:schemeClr val="accent3">
                    <a:lumMod val="75000"/>
                  </a:schemeClr>
                </a:solidFill>
              </a:rPr>
              <a:t>What is the second number? </a:t>
            </a:r>
            <a:r>
              <a:rPr lang="en-US" sz="1400" dirty="0"/>
              <a:t>"))</a:t>
            </a:r>
          </a:p>
          <a:p>
            <a:endParaRPr lang="en-US" dirty="0"/>
          </a:p>
        </p:txBody>
      </p:sp>
      <p:sp>
        <p:nvSpPr>
          <p:cNvPr id="12" name="TextBox 11">
            <a:extLst>
              <a:ext uri="{FF2B5EF4-FFF2-40B4-BE49-F238E27FC236}">
                <a16:creationId xmlns:a16="http://schemas.microsoft.com/office/drawing/2014/main" id="{FF8A31E7-3AD8-071B-6E15-0BAB4BC1A668}"/>
              </a:ext>
            </a:extLst>
          </p:cNvPr>
          <p:cNvSpPr txBox="1"/>
          <p:nvPr/>
        </p:nvSpPr>
        <p:spPr>
          <a:xfrm>
            <a:off x="184150" y="955602"/>
            <a:ext cx="1066800" cy="307777"/>
          </a:xfrm>
          <a:prstGeom prst="rect">
            <a:avLst/>
          </a:prstGeom>
          <a:noFill/>
        </p:spPr>
        <p:txBody>
          <a:bodyPr wrap="square" rtlCol="0">
            <a:spAutoFit/>
          </a:bodyPr>
          <a:lstStyle/>
          <a:p>
            <a:r>
              <a:rPr lang="en-US" sz="1400" b="0" i="0" dirty="0">
                <a:solidFill>
                  <a:schemeClr val="tx1"/>
                </a:solidFill>
                <a:effectLst/>
                <a:latin typeface="Söhne Mono"/>
              </a:rPr>
              <a:t>answer =</a:t>
            </a:r>
            <a:r>
              <a:rPr lang="en-US" sz="1400" b="0" i="0" dirty="0">
                <a:solidFill>
                  <a:srgbClr val="FFFFFF"/>
                </a:solidFill>
                <a:effectLst/>
                <a:latin typeface="Söhne Mono"/>
              </a:rPr>
              <a:t> </a:t>
            </a:r>
            <a:r>
              <a:rPr lang="en-US" sz="1400" b="0" i="0" dirty="0">
                <a:solidFill>
                  <a:srgbClr val="DF3079"/>
                </a:solidFill>
                <a:effectLst/>
                <a:latin typeface="Söhne Mono"/>
              </a:rPr>
              <a:t>0</a:t>
            </a:r>
            <a:endParaRPr lang="en-US" sz="1400" dirty="0"/>
          </a:p>
        </p:txBody>
      </p:sp>
      <p:sp>
        <p:nvSpPr>
          <p:cNvPr id="15" name="TextBox 14">
            <a:extLst>
              <a:ext uri="{FF2B5EF4-FFF2-40B4-BE49-F238E27FC236}">
                <a16:creationId xmlns:a16="http://schemas.microsoft.com/office/drawing/2014/main" id="{69A258A1-15F0-EF17-CEDA-6D8267218DC7}"/>
              </a:ext>
            </a:extLst>
          </p:cNvPr>
          <p:cNvSpPr txBox="1"/>
          <p:nvPr/>
        </p:nvSpPr>
        <p:spPr>
          <a:xfrm>
            <a:off x="143705" y="1189556"/>
            <a:ext cx="3733800" cy="1846659"/>
          </a:xfrm>
          <a:prstGeom prst="rect">
            <a:avLst/>
          </a:prstGeom>
          <a:noFill/>
        </p:spPr>
        <p:txBody>
          <a:bodyPr wrap="square" rtlCol="0">
            <a:spAutoFit/>
          </a:bodyPr>
          <a:lstStyle/>
          <a:p>
            <a:r>
              <a:rPr lang="en-US" sz="1200" dirty="0">
                <a:solidFill>
                  <a:schemeClr val="tx2">
                    <a:lumMod val="60000"/>
                    <a:lumOff val="40000"/>
                  </a:schemeClr>
                </a:solidFill>
              </a:rPr>
              <a:t>while</a:t>
            </a:r>
            <a:r>
              <a:rPr lang="en-US" sz="1200" dirty="0"/>
              <a:t> y != 0:</a:t>
            </a:r>
          </a:p>
          <a:p>
            <a:r>
              <a:rPr lang="en-US" sz="1200" dirty="0"/>
              <a:t>   </a:t>
            </a:r>
            <a:r>
              <a:rPr lang="en-US" sz="1200" dirty="0">
                <a:solidFill>
                  <a:schemeClr val="tx2">
                    <a:lumMod val="60000"/>
                    <a:lumOff val="40000"/>
                  </a:schemeClr>
                </a:solidFill>
              </a:rPr>
              <a:t>if</a:t>
            </a:r>
            <a:r>
              <a:rPr lang="en-US" sz="1200" dirty="0"/>
              <a:t> y % </a:t>
            </a:r>
            <a:r>
              <a:rPr lang="en-US" sz="1200" dirty="0">
                <a:solidFill>
                  <a:srgbClr val="C00000"/>
                </a:solidFill>
              </a:rPr>
              <a:t>2</a:t>
            </a:r>
            <a:r>
              <a:rPr lang="en-US" sz="1200" dirty="0"/>
              <a:t> != 0:</a:t>
            </a:r>
          </a:p>
          <a:p>
            <a:r>
              <a:rPr lang="en-US" sz="1200" dirty="0"/>
              <a:t>      answer = answer + x</a:t>
            </a:r>
          </a:p>
          <a:p>
            <a:r>
              <a:rPr lang="en-US" sz="1200" dirty="0"/>
              <a:t>      x = x * </a:t>
            </a:r>
            <a:r>
              <a:rPr lang="en-US" sz="1200" dirty="0">
                <a:solidFill>
                  <a:srgbClr val="C00000"/>
                </a:solidFill>
              </a:rPr>
              <a:t>2</a:t>
            </a:r>
          </a:p>
          <a:p>
            <a:r>
              <a:rPr lang="en-US" sz="1200" dirty="0"/>
              <a:t>      y = y // </a:t>
            </a:r>
            <a:r>
              <a:rPr lang="en-US" sz="1200" dirty="0">
                <a:solidFill>
                  <a:srgbClr val="C00000"/>
                </a:solidFill>
              </a:rPr>
              <a:t>2</a:t>
            </a:r>
          </a:p>
          <a:p>
            <a:r>
              <a:rPr lang="en-US" sz="1200" dirty="0"/>
              <a:t>   </a:t>
            </a:r>
            <a:r>
              <a:rPr lang="en-US" sz="1200" dirty="0">
                <a:solidFill>
                  <a:schemeClr val="tx2">
                    <a:lumMod val="60000"/>
                    <a:lumOff val="40000"/>
                  </a:schemeClr>
                </a:solidFill>
              </a:rPr>
              <a:t>if </a:t>
            </a:r>
            <a:r>
              <a:rPr lang="en-US" sz="1200" dirty="0"/>
              <a:t>y % </a:t>
            </a:r>
            <a:r>
              <a:rPr lang="en-US" sz="1200" dirty="0">
                <a:solidFill>
                  <a:srgbClr val="C00000"/>
                </a:solidFill>
              </a:rPr>
              <a:t>2</a:t>
            </a:r>
            <a:r>
              <a:rPr lang="en-US" sz="1200" dirty="0"/>
              <a:t> == </a:t>
            </a:r>
            <a:r>
              <a:rPr lang="en-US" sz="1200" dirty="0">
                <a:solidFill>
                  <a:srgbClr val="C00000"/>
                </a:solidFill>
              </a:rPr>
              <a:t>0</a:t>
            </a:r>
            <a:r>
              <a:rPr lang="en-US" sz="1200" dirty="0"/>
              <a:t>:</a:t>
            </a:r>
          </a:p>
          <a:p>
            <a:r>
              <a:rPr lang="en-US" sz="1200" dirty="0"/>
              <a:t>      x = x * </a:t>
            </a:r>
            <a:r>
              <a:rPr lang="en-US" sz="1200" dirty="0">
                <a:solidFill>
                  <a:srgbClr val="C00000"/>
                </a:solidFill>
              </a:rPr>
              <a:t>2</a:t>
            </a:r>
          </a:p>
          <a:p>
            <a:r>
              <a:rPr lang="en-US" sz="1200" dirty="0"/>
              <a:t>      y = y // </a:t>
            </a:r>
            <a:r>
              <a:rPr lang="en-US" sz="1200" dirty="0">
                <a:solidFill>
                  <a:srgbClr val="C00000"/>
                </a:solidFill>
              </a:rPr>
              <a:t>2</a:t>
            </a:r>
          </a:p>
          <a:p>
            <a:endParaRPr lang="en-US" dirty="0"/>
          </a:p>
        </p:txBody>
      </p:sp>
      <p:sp>
        <p:nvSpPr>
          <p:cNvPr id="16" name="TextBox 15">
            <a:extLst>
              <a:ext uri="{FF2B5EF4-FFF2-40B4-BE49-F238E27FC236}">
                <a16:creationId xmlns:a16="http://schemas.microsoft.com/office/drawing/2014/main" id="{7206EE6D-8A7F-3E76-5661-0B32AF9A3B6C}"/>
              </a:ext>
            </a:extLst>
          </p:cNvPr>
          <p:cNvSpPr txBox="1"/>
          <p:nvPr/>
        </p:nvSpPr>
        <p:spPr>
          <a:xfrm>
            <a:off x="184150" y="2707720"/>
            <a:ext cx="4343400" cy="553998"/>
          </a:xfrm>
          <a:prstGeom prst="rect">
            <a:avLst/>
          </a:prstGeom>
          <a:noFill/>
        </p:spPr>
        <p:txBody>
          <a:bodyPr wrap="square" rtlCol="0">
            <a:spAutoFit/>
          </a:bodyPr>
          <a:lstStyle/>
          <a:p>
            <a:r>
              <a:rPr lang="en-US" sz="1200" dirty="0">
                <a:solidFill>
                  <a:schemeClr val="accent5">
                    <a:lumMod val="75000"/>
                  </a:schemeClr>
                </a:solidFill>
              </a:rPr>
              <a:t>print("the product is", answer)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D20A-4432-ABAE-3F38-853ABD7D0E59}"/>
              </a:ext>
            </a:extLst>
          </p:cNvPr>
          <p:cNvSpPr>
            <a:spLocks noGrp="1"/>
          </p:cNvSpPr>
          <p:nvPr>
            <p:ph type="title"/>
          </p:nvPr>
        </p:nvSpPr>
        <p:spPr>
          <a:xfrm>
            <a:off x="1936750" y="276225"/>
            <a:ext cx="4851732" cy="292388"/>
          </a:xfrm>
        </p:spPr>
        <p:txBody>
          <a:bodyPr/>
          <a:lstStyle/>
          <a:p>
            <a:r>
              <a:rPr lang="en-US" dirty="0"/>
              <a:t>The analysis</a:t>
            </a:r>
          </a:p>
        </p:txBody>
      </p:sp>
      <p:sp>
        <p:nvSpPr>
          <p:cNvPr id="3" name="Text Placeholder 2">
            <a:extLst>
              <a:ext uri="{FF2B5EF4-FFF2-40B4-BE49-F238E27FC236}">
                <a16:creationId xmlns:a16="http://schemas.microsoft.com/office/drawing/2014/main" id="{3FD4B0B2-FB16-AF30-163C-0F47472F9DC5}"/>
              </a:ext>
            </a:extLst>
          </p:cNvPr>
          <p:cNvSpPr>
            <a:spLocks noGrp="1"/>
          </p:cNvSpPr>
          <p:nvPr>
            <p:ph type="body" idx="1"/>
          </p:nvPr>
        </p:nvSpPr>
        <p:spPr>
          <a:xfrm>
            <a:off x="184150" y="599305"/>
            <a:ext cx="2371090" cy="184666"/>
          </a:xfrm>
        </p:spPr>
        <p:txBody>
          <a:bodyPr/>
          <a:lstStyle/>
          <a:p>
            <a:r>
              <a:rPr lang="en-US" sz="1200" b="1" i="0" dirty="0">
                <a:effectLst/>
                <a:latin typeface="Söhne"/>
              </a:rPr>
              <a:t>Time Complexity</a:t>
            </a:r>
            <a:r>
              <a:rPr lang="en-US" b="1" i="0" dirty="0">
                <a:effectLst/>
                <a:latin typeface="Söhne"/>
              </a:rPr>
              <a:t>:</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DA1CC12-459C-6764-2513-58528DE90372}"/>
                  </a:ext>
                </a:extLst>
              </p:cNvPr>
              <p:cNvSpPr txBox="1"/>
              <p:nvPr/>
            </p:nvSpPr>
            <p:spPr>
              <a:xfrm>
                <a:off x="207433" y="850193"/>
                <a:ext cx="4918526" cy="2597634"/>
              </a:xfrm>
              <a:prstGeom prst="rect">
                <a:avLst/>
              </a:prstGeom>
              <a:noFill/>
            </p:spPr>
            <p:txBody>
              <a:bodyPr wrap="none" rtlCol="0">
                <a:spAutoFit/>
              </a:bodyPr>
              <a:lstStyle/>
              <a:p>
                <a:r>
                  <a:rPr lang="en-US" dirty="0">
                    <a:solidFill>
                      <a:schemeClr val="accent3">
                        <a:lumMod val="75000"/>
                      </a:schemeClr>
                    </a:solidFill>
                  </a:rPr>
                  <a:t>T(n)=T(n/2) + 1      ,             T(1) = 1</a:t>
                </a:r>
              </a:p>
              <a:p>
                <a:r>
                  <a:rPr lang="en-US" dirty="0">
                    <a:solidFill>
                      <a:schemeClr val="accent3">
                        <a:lumMod val="75000"/>
                      </a:schemeClr>
                    </a:solidFill>
                  </a:rPr>
                  <a:t>      =T(n/</a:t>
                </a:r>
                <a14:m>
                  <m:oMath xmlns:m="http://schemas.openxmlformats.org/officeDocument/2006/math">
                    <m:sSup>
                      <m:sSupPr>
                        <m:ctrlPr>
                          <a:rPr lang="en-US" i="1" smtClean="0">
                            <a:solidFill>
                              <a:schemeClr val="accent3">
                                <a:lumMod val="75000"/>
                              </a:schemeClr>
                            </a:solidFill>
                            <a:latin typeface="Cambria Math" panose="02040503050406030204" pitchFamily="18" charset="0"/>
                          </a:rPr>
                        </m:ctrlPr>
                      </m:sSupPr>
                      <m:e>
                        <m:r>
                          <a:rPr lang="en-US" b="0" i="1" smtClean="0">
                            <a:solidFill>
                              <a:schemeClr val="accent3">
                                <a:lumMod val="75000"/>
                              </a:schemeClr>
                            </a:solidFill>
                            <a:latin typeface="Cambria Math" panose="02040503050406030204" pitchFamily="18" charset="0"/>
                          </a:rPr>
                          <m:t>2</m:t>
                        </m:r>
                      </m:e>
                      <m:sup>
                        <m:r>
                          <a:rPr lang="en-US" b="0" i="1" smtClean="0">
                            <a:solidFill>
                              <a:schemeClr val="accent3">
                                <a:lumMod val="75000"/>
                              </a:schemeClr>
                            </a:solidFill>
                            <a:latin typeface="Cambria Math" panose="02040503050406030204" pitchFamily="18" charset="0"/>
                          </a:rPr>
                          <m:t>2</m:t>
                        </m:r>
                      </m:sup>
                    </m:sSup>
                  </m:oMath>
                </a14:m>
                <a:r>
                  <a:rPr lang="en-US" dirty="0">
                    <a:solidFill>
                      <a:schemeClr val="accent3">
                        <a:lumMod val="75000"/>
                      </a:schemeClr>
                    </a:solidFill>
                  </a:rPr>
                  <a:t>) + 2     </a:t>
                </a:r>
                <a:r>
                  <a:rPr lang="en-US" dirty="0"/>
                  <a:t>,             </a:t>
                </a:r>
                <a:r>
                  <a:rPr lang="en-US" dirty="0">
                    <a:solidFill>
                      <a:schemeClr val="accent3">
                        <a:lumMod val="75000"/>
                      </a:schemeClr>
                    </a:solidFill>
                  </a:rPr>
                  <a:t>T(n/2)=T(n/</a:t>
                </a:r>
                <a14:m>
                  <m:oMath xmlns:m="http://schemas.openxmlformats.org/officeDocument/2006/math">
                    <m:sSup>
                      <m:sSupPr>
                        <m:ctrlPr>
                          <a:rPr lang="en-US" i="1" smtClean="0">
                            <a:solidFill>
                              <a:schemeClr val="accent3">
                                <a:lumMod val="75000"/>
                              </a:schemeClr>
                            </a:solidFill>
                            <a:latin typeface="Cambria Math" panose="02040503050406030204" pitchFamily="18" charset="0"/>
                          </a:rPr>
                        </m:ctrlPr>
                      </m:sSupPr>
                      <m:e>
                        <m:r>
                          <a:rPr lang="en-US" b="0" i="1" smtClean="0">
                            <a:solidFill>
                              <a:schemeClr val="accent3">
                                <a:lumMod val="75000"/>
                              </a:schemeClr>
                            </a:solidFill>
                            <a:latin typeface="Cambria Math" panose="02040503050406030204" pitchFamily="18" charset="0"/>
                          </a:rPr>
                          <m:t>2</m:t>
                        </m:r>
                      </m:e>
                      <m:sup>
                        <m:r>
                          <a:rPr lang="en-US" b="0" i="1" smtClean="0">
                            <a:solidFill>
                              <a:schemeClr val="accent3">
                                <a:lumMod val="75000"/>
                              </a:schemeClr>
                            </a:solidFill>
                            <a:latin typeface="Cambria Math" panose="02040503050406030204" pitchFamily="18" charset="0"/>
                          </a:rPr>
                          <m:t>2</m:t>
                        </m:r>
                      </m:sup>
                    </m:sSup>
                  </m:oMath>
                </a14:m>
                <a:r>
                  <a:rPr lang="en-US" dirty="0">
                    <a:solidFill>
                      <a:schemeClr val="accent3">
                        <a:lumMod val="75000"/>
                      </a:schemeClr>
                    </a:solidFill>
                  </a:rPr>
                  <a:t>)+1</a:t>
                </a:r>
              </a:p>
              <a:p>
                <a:r>
                  <a:rPr lang="en-US" dirty="0"/>
                  <a:t>      </a:t>
                </a:r>
                <a:r>
                  <a:rPr lang="en-US" dirty="0">
                    <a:solidFill>
                      <a:schemeClr val="accent3">
                        <a:lumMod val="75000"/>
                      </a:schemeClr>
                    </a:solidFill>
                  </a:rPr>
                  <a:t>=T(n/</a:t>
                </a:r>
                <a14:m>
                  <m:oMath xmlns:m="http://schemas.openxmlformats.org/officeDocument/2006/math">
                    <m:sSup>
                      <m:sSupPr>
                        <m:ctrlPr>
                          <a:rPr lang="en-US" i="1" smtClean="0">
                            <a:solidFill>
                              <a:schemeClr val="accent3">
                                <a:lumMod val="75000"/>
                              </a:schemeClr>
                            </a:solidFill>
                            <a:latin typeface="Cambria Math" panose="02040503050406030204" pitchFamily="18" charset="0"/>
                          </a:rPr>
                        </m:ctrlPr>
                      </m:sSupPr>
                      <m:e>
                        <m:r>
                          <a:rPr lang="en-US" b="0" i="1" smtClean="0">
                            <a:solidFill>
                              <a:schemeClr val="accent3">
                                <a:lumMod val="75000"/>
                              </a:schemeClr>
                            </a:solidFill>
                            <a:latin typeface="Cambria Math" panose="02040503050406030204" pitchFamily="18" charset="0"/>
                          </a:rPr>
                          <m:t>2</m:t>
                        </m:r>
                      </m:e>
                      <m:sup>
                        <m:r>
                          <a:rPr lang="en-US" b="0" i="1" smtClean="0">
                            <a:solidFill>
                              <a:schemeClr val="accent3">
                                <a:lumMod val="75000"/>
                              </a:schemeClr>
                            </a:solidFill>
                            <a:latin typeface="Cambria Math" panose="02040503050406030204" pitchFamily="18" charset="0"/>
                          </a:rPr>
                          <m:t>3</m:t>
                        </m:r>
                      </m:sup>
                    </m:sSup>
                  </m:oMath>
                </a14:m>
                <a:r>
                  <a:rPr lang="en-US" dirty="0">
                    <a:solidFill>
                      <a:schemeClr val="accent3">
                        <a:lumMod val="75000"/>
                      </a:schemeClr>
                    </a:solidFill>
                  </a:rPr>
                  <a:t>) + 3</a:t>
                </a:r>
              </a:p>
              <a:p>
                <a:r>
                  <a:rPr lang="en-US" dirty="0"/>
                  <a:t>      </a:t>
                </a:r>
                <a:r>
                  <a:rPr lang="en-US" dirty="0">
                    <a:solidFill>
                      <a:schemeClr val="accent3">
                        <a:lumMod val="75000"/>
                      </a:schemeClr>
                    </a:solidFill>
                  </a:rPr>
                  <a:t>=T(n/</a:t>
                </a:r>
                <a14:m>
                  <m:oMath xmlns:m="http://schemas.openxmlformats.org/officeDocument/2006/math">
                    <m:sSup>
                      <m:sSupPr>
                        <m:ctrlPr>
                          <a:rPr lang="en-US" i="1" smtClean="0">
                            <a:solidFill>
                              <a:schemeClr val="accent3">
                                <a:lumMod val="75000"/>
                              </a:schemeClr>
                            </a:solidFill>
                            <a:latin typeface="Cambria Math" panose="02040503050406030204" pitchFamily="18" charset="0"/>
                          </a:rPr>
                        </m:ctrlPr>
                      </m:sSupPr>
                      <m:e>
                        <m:r>
                          <a:rPr lang="en-US" b="0" i="1" smtClean="0">
                            <a:solidFill>
                              <a:schemeClr val="accent3">
                                <a:lumMod val="75000"/>
                              </a:schemeClr>
                            </a:solidFill>
                            <a:latin typeface="Cambria Math" panose="02040503050406030204" pitchFamily="18" charset="0"/>
                          </a:rPr>
                          <m:t>2</m:t>
                        </m:r>
                      </m:e>
                      <m:sup>
                        <m:r>
                          <a:rPr lang="en-US" b="0" i="1" smtClean="0">
                            <a:solidFill>
                              <a:schemeClr val="accent3">
                                <a:lumMod val="75000"/>
                              </a:schemeClr>
                            </a:solidFill>
                            <a:latin typeface="Cambria Math" panose="02040503050406030204" pitchFamily="18" charset="0"/>
                          </a:rPr>
                          <m:t>𝐾</m:t>
                        </m:r>
                      </m:sup>
                    </m:sSup>
                  </m:oMath>
                </a14:m>
                <a:r>
                  <a:rPr lang="en-US" dirty="0">
                    <a:solidFill>
                      <a:schemeClr val="accent3">
                        <a:lumMod val="75000"/>
                      </a:schemeClr>
                    </a:solidFill>
                  </a:rPr>
                  <a:t>) + K     </a:t>
                </a:r>
                <a:r>
                  <a:rPr lang="en-US" dirty="0"/>
                  <a:t>,              </a:t>
                </a:r>
                <a:r>
                  <a:rPr lang="en-US" dirty="0">
                    <a:solidFill>
                      <a:schemeClr val="accent3">
                        <a:lumMod val="75000"/>
                      </a:schemeClr>
                    </a:solidFill>
                  </a:rPr>
                  <a:t>solve  k = log(n)  </a:t>
                </a:r>
              </a:p>
              <a:p>
                <a:r>
                  <a:rPr lang="en-US" dirty="0"/>
                  <a:t>      </a:t>
                </a:r>
                <a:r>
                  <a:rPr lang="en-US" dirty="0">
                    <a:solidFill>
                      <a:schemeClr val="accent3">
                        <a:lumMod val="75000"/>
                      </a:schemeClr>
                    </a:solidFill>
                  </a:rPr>
                  <a:t>=T(n/</a:t>
                </a:r>
                <a14:m>
                  <m:oMath xmlns:m="http://schemas.openxmlformats.org/officeDocument/2006/math">
                    <m:sSup>
                      <m:sSupPr>
                        <m:ctrlPr>
                          <a:rPr lang="en-US" i="1" smtClean="0">
                            <a:solidFill>
                              <a:schemeClr val="accent3">
                                <a:lumMod val="75000"/>
                              </a:schemeClr>
                            </a:solidFill>
                            <a:latin typeface="Cambria Math" panose="02040503050406030204" pitchFamily="18" charset="0"/>
                          </a:rPr>
                        </m:ctrlPr>
                      </m:sSupPr>
                      <m:e>
                        <m:r>
                          <a:rPr lang="en-US" b="0" i="1" smtClean="0">
                            <a:solidFill>
                              <a:schemeClr val="accent3">
                                <a:lumMod val="75000"/>
                              </a:schemeClr>
                            </a:solidFill>
                            <a:latin typeface="Cambria Math" panose="02040503050406030204" pitchFamily="18" charset="0"/>
                          </a:rPr>
                          <m:t>2</m:t>
                        </m:r>
                      </m:e>
                      <m:sup>
                        <m:r>
                          <m:rPr>
                            <m:sty m:val="p"/>
                          </m:rPr>
                          <a:rPr lang="en-US" b="0" i="0" smtClean="0">
                            <a:solidFill>
                              <a:schemeClr val="accent3">
                                <a:lumMod val="75000"/>
                              </a:schemeClr>
                            </a:solidFill>
                            <a:latin typeface="Cambria Math" panose="02040503050406030204" pitchFamily="18" charset="0"/>
                          </a:rPr>
                          <m:t>log</m:t>
                        </m:r>
                        <m:r>
                          <a:rPr lang="en-US" b="0" i="1" smtClean="0">
                            <a:solidFill>
                              <a:schemeClr val="accent3">
                                <a:lumMod val="75000"/>
                              </a:schemeClr>
                            </a:solidFill>
                            <a:latin typeface="Cambria Math" panose="02040503050406030204" pitchFamily="18" charset="0"/>
                          </a:rPr>
                          <m:t>⁡</m:t>
                        </m:r>
                        <m:r>
                          <a:rPr lang="en-US" b="0" i="1" smtClean="0">
                            <a:solidFill>
                              <a:schemeClr val="accent3">
                                <a:lumMod val="75000"/>
                              </a:schemeClr>
                            </a:solidFill>
                            <a:latin typeface="Cambria Math" panose="02040503050406030204" pitchFamily="18" charset="0"/>
                          </a:rPr>
                          <m:t>𝑛</m:t>
                        </m:r>
                      </m:sup>
                    </m:sSup>
                  </m:oMath>
                </a14:m>
                <a:r>
                  <a:rPr lang="en-US" dirty="0">
                    <a:solidFill>
                      <a:schemeClr val="accent3">
                        <a:lumMod val="75000"/>
                      </a:schemeClr>
                    </a:solidFill>
                  </a:rPr>
                  <a:t>) + log(n)</a:t>
                </a:r>
              </a:p>
              <a:p>
                <a:r>
                  <a:rPr lang="en-US" dirty="0"/>
                  <a:t>      </a:t>
                </a:r>
                <a:r>
                  <a:rPr lang="en-US" dirty="0">
                    <a:solidFill>
                      <a:schemeClr val="accent3">
                        <a:lumMod val="75000"/>
                      </a:schemeClr>
                    </a:solidFill>
                  </a:rPr>
                  <a:t>=T(n/n) + log(n)</a:t>
                </a:r>
              </a:p>
              <a:p>
                <a:r>
                  <a:rPr lang="en-US" dirty="0"/>
                  <a:t>      </a:t>
                </a:r>
                <a:r>
                  <a:rPr lang="en-US" dirty="0">
                    <a:solidFill>
                      <a:schemeClr val="accent3">
                        <a:lumMod val="75000"/>
                      </a:schemeClr>
                    </a:solidFill>
                  </a:rPr>
                  <a:t>=1+log(n)</a:t>
                </a:r>
              </a:p>
              <a:p>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solidFill>
                      <a:srgbClr val="FF0000"/>
                    </a:solidFill>
                  </a:rPr>
                  <a:t> (log n)</a:t>
                </a:r>
              </a:p>
              <a:p>
                <a:endParaRPr lang="en-US" dirty="0"/>
              </a:p>
            </p:txBody>
          </p:sp>
        </mc:Choice>
        <mc:Fallback xmlns="">
          <p:sp>
            <p:nvSpPr>
              <p:cNvPr id="4" name="TextBox 3">
                <a:extLst>
                  <a:ext uri="{FF2B5EF4-FFF2-40B4-BE49-F238E27FC236}">
                    <a16:creationId xmlns:a16="http://schemas.microsoft.com/office/drawing/2014/main" id="{5DA1CC12-459C-6764-2513-58528DE90372}"/>
                  </a:ext>
                </a:extLst>
              </p:cNvPr>
              <p:cNvSpPr txBox="1">
                <a:spLocks noRot="1" noChangeAspect="1" noMove="1" noResize="1" noEditPoints="1" noAdjustHandles="1" noChangeArrowheads="1" noChangeShapeType="1" noTextEdit="1"/>
              </p:cNvSpPr>
              <p:nvPr/>
            </p:nvSpPr>
            <p:spPr>
              <a:xfrm>
                <a:off x="207433" y="850193"/>
                <a:ext cx="4918526" cy="2597634"/>
              </a:xfrm>
              <a:prstGeom prst="rect">
                <a:avLst/>
              </a:prstGeom>
              <a:blipFill>
                <a:blip r:embed="rId2"/>
                <a:stretch>
                  <a:fillRect l="-991" t="-1171" r="-248"/>
                </a:stretch>
              </a:blipFill>
            </p:spPr>
            <p:txBody>
              <a:bodyPr/>
              <a:lstStyle/>
              <a:p>
                <a:r>
                  <a:rPr lang="en-US">
                    <a:noFill/>
                  </a:rPr>
                  <a:t> </a:t>
                </a:r>
              </a:p>
            </p:txBody>
          </p:sp>
        </mc:Fallback>
      </mc:AlternateContent>
    </p:spTree>
    <p:extLst>
      <p:ext uri="{BB962C8B-B14F-4D97-AF65-F5344CB8AC3E}">
        <p14:creationId xmlns:p14="http://schemas.microsoft.com/office/powerpoint/2010/main" val="1899851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04095" y="2534759"/>
            <a:ext cx="942975" cy="753745"/>
          </a:xfrm>
          <a:custGeom>
            <a:avLst/>
            <a:gdLst/>
            <a:ahLst/>
            <a:cxnLst/>
            <a:rect l="l" t="t" r="r" b="b"/>
            <a:pathLst>
              <a:path w="942975" h="753745">
                <a:moveTo>
                  <a:pt x="942650" y="0"/>
                </a:moveTo>
                <a:lnTo>
                  <a:pt x="864401" y="21530"/>
                </a:lnTo>
                <a:lnTo>
                  <a:pt x="820088" y="38361"/>
                </a:lnTo>
                <a:lnTo>
                  <a:pt x="777896" y="57642"/>
                </a:lnTo>
                <a:lnTo>
                  <a:pt x="737661" y="79183"/>
                </a:lnTo>
                <a:lnTo>
                  <a:pt x="699221" y="102798"/>
                </a:lnTo>
                <a:lnTo>
                  <a:pt x="662411" y="128296"/>
                </a:lnTo>
                <a:lnTo>
                  <a:pt x="627070" y="155491"/>
                </a:lnTo>
                <a:lnTo>
                  <a:pt x="593033" y="184192"/>
                </a:lnTo>
                <a:lnTo>
                  <a:pt x="560137" y="214213"/>
                </a:lnTo>
                <a:lnTo>
                  <a:pt x="528220" y="245365"/>
                </a:lnTo>
                <a:lnTo>
                  <a:pt x="497119" y="277458"/>
                </a:lnTo>
                <a:lnTo>
                  <a:pt x="466669" y="310306"/>
                </a:lnTo>
                <a:lnTo>
                  <a:pt x="436709" y="343719"/>
                </a:lnTo>
                <a:lnTo>
                  <a:pt x="407074" y="377509"/>
                </a:lnTo>
                <a:lnTo>
                  <a:pt x="377602" y="411487"/>
                </a:lnTo>
                <a:lnTo>
                  <a:pt x="348134" y="445464"/>
                </a:lnTo>
                <a:lnTo>
                  <a:pt x="318503" y="479253"/>
                </a:lnTo>
                <a:lnTo>
                  <a:pt x="288545" y="512665"/>
                </a:lnTo>
                <a:lnTo>
                  <a:pt x="258097" y="545512"/>
                </a:lnTo>
                <a:lnTo>
                  <a:pt x="226997" y="577605"/>
                </a:lnTo>
                <a:lnTo>
                  <a:pt x="195080" y="608757"/>
                </a:lnTo>
                <a:lnTo>
                  <a:pt x="162185" y="638778"/>
                </a:lnTo>
                <a:lnTo>
                  <a:pt x="128148" y="667480"/>
                </a:lnTo>
                <a:lnTo>
                  <a:pt x="92805" y="694675"/>
                </a:lnTo>
                <a:lnTo>
                  <a:pt x="55994" y="720174"/>
                </a:lnTo>
                <a:lnTo>
                  <a:pt x="17552" y="743789"/>
                </a:lnTo>
                <a:lnTo>
                  <a:pt x="0" y="753187"/>
                </a:lnTo>
              </a:path>
            </a:pathLst>
          </a:custGeom>
          <a:ln w="7994">
            <a:solidFill>
              <a:srgbClr val="322C2C"/>
            </a:solidFill>
          </a:ln>
        </p:spPr>
        <p:txBody>
          <a:bodyPr wrap="square" lIns="0" tIns="0" rIns="0" bIns="0" rtlCol="0"/>
          <a:lstStyle/>
          <a:p>
            <a:endParaRPr/>
          </a:p>
        </p:txBody>
      </p:sp>
      <p:grpSp>
        <p:nvGrpSpPr>
          <p:cNvPr id="3" name="object 3"/>
          <p:cNvGrpSpPr/>
          <p:nvPr/>
        </p:nvGrpSpPr>
        <p:grpSpPr>
          <a:xfrm>
            <a:off x="-2485" y="-3997"/>
            <a:ext cx="5849620" cy="747395"/>
            <a:chOff x="-2485" y="-3997"/>
            <a:chExt cx="5849620" cy="747395"/>
          </a:xfrm>
        </p:grpSpPr>
        <p:sp>
          <p:nvSpPr>
            <p:cNvPr id="4" name="object 4"/>
            <p:cNvSpPr/>
            <p:nvPr/>
          </p:nvSpPr>
          <p:spPr>
            <a:xfrm>
              <a:off x="1512" y="0"/>
              <a:ext cx="876300" cy="739775"/>
            </a:xfrm>
            <a:custGeom>
              <a:avLst/>
              <a:gdLst/>
              <a:ahLst/>
              <a:cxnLst/>
              <a:rect l="l" t="t" r="r" b="b"/>
              <a:pathLst>
                <a:path w="876300" h="739775">
                  <a:moveTo>
                    <a:pt x="875858" y="0"/>
                  </a:moveTo>
                  <a:lnTo>
                    <a:pt x="837161" y="20718"/>
                  </a:lnTo>
                  <a:lnTo>
                    <a:pt x="798720" y="44334"/>
                  </a:lnTo>
                  <a:lnTo>
                    <a:pt x="761910" y="69834"/>
                  </a:lnTo>
                  <a:lnTo>
                    <a:pt x="726568" y="97029"/>
                  </a:lnTo>
                  <a:lnTo>
                    <a:pt x="692531" y="125732"/>
                  </a:lnTo>
                  <a:lnTo>
                    <a:pt x="659636" y="155753"/>
                  </a:lnTo>
                  <a:lnTo>
                    <a:pt x="627719" y="186906"/>
                  </a:lnTo>
                  <a:lnTo>
                    <a:pt x="596618" y="219000"/>
                  </a:lnTo>
                  <a:lnTo>
                    <a:pt x="566169" y="251848"/>
                  </a:lnTo>
                  <a:lnTo>
                    <a:pt x="536209" y="285261"/>
                  </a:lnTo>
                  <a:lnTo>
                    <a:pt x="506576" y="319051"/>
                  </a:lnTo>
                  <a:lnTo>
                    <a:pt x="477105" y="353029"/>
                  </a:lnTo>
                  <a:lnTo>
                    <a:pt x="447636" y="387008"/>
                  </a:lnTo>
                  <a:lnTo>
                    <a:pt x="418004" y="420798"/>
                  </a:lnTo>
                  <a:lnTo>
                    <a:pt x="388046" y="454211"/>
                  </a:lnTo>
                  <a:lnTo>
                    <a:pt x="357598" y="487060"/>
                  </a:lnTo>
                  <a:lnTo>
                    <a:pt x="326497" y="519154"/>
                  </a:lnTo>
                  <a:lnTo>
                    <a:pt x="294581" y="550307"/>
                  </a:lnTo>
                  <a:lnTo>
                    <a:pt x="261686" y="580328"/>
                  </a:lnTo>
                  <a:lnTo>
                    <a:pt x="227649" y="609031"/>
                  </a:lnTo>
                  <a:lnTo>
                    <a:pt x="192307" y="636227"/>
                  </a:lnTo>
                  <a:lnTo>
                    <a:pt x="155497" y="661727"/>
                  </a:lnTo>
                  <a:lnTo>
                    <a:pt x="117055" y="685342"/>
                  </a:lnTo>
                  <a:lnTo>
                    <a:pt x="76819" y="706885"/>
                  </a:lnTo>
                  <a:lnTo>
                    <a:pt x="34626" y="726167"/>
                  </a:lnTo>
                  <a:lnTo>
                    <a:pt x="0" y="739320"/>
                  </a:lnTo>
                </a:path>
              </a:pathLst>
            </a:custGeom>
            <a:ln w="7994">
              <a:solidFill>
                <a:srgbClr val="322C2C"/>
              </a:solidFill>
            </a:ln>
          </p:spPr>
          <p:txBody>
            <a:bodyPr wrap="square" lIns="0" tIns="0" rIns="0" bIns="0" rtlCol="0"/>
            <a:lstStyle/>
            <a:p>
              <a:endParaRPr/>
            </a:p>
          </p:txBody>
        </p:sp>
        <p:sp>
          <p:nvSpPr>
            <p:cNvPr id="5" name="object 5"/>
            <p:cNvSpPr/>
            <p:nvPr/>
          </p:nvSpPr>
          <p:spPr>
            <a:xfrm>
              <a:off x="1511" y="171424"/>
              <a:ext cx="5845810" cy="15240"/>
            </a:xfrm>
            <a:custGeom>
              <a:avLst/>
              <a:gdLst/>
              <a:ahLst/>
              <a:cxnLst/>
              <a:rect l="l" t="t" r="r" b="b"/>
              <a:pathLst>
                <a:path w="5845810" h="15239">
                  <a:moveTo>
                    <a:pt x="5845213" y="0"/>
                  </a:moveTo>
                  <a:lnTo>
                    <a:pt x="0" y="0"/>
                  </a:lnTo>
                  <a:lnTo>
                    <a:pt x="0" y="15214"/>
                  </a:lnTo>
                  <a:lnTo>
                    <a:pt x="5845213" y="15214"/>
                  </a:lnTo>
                  <a:lnTo>
                    <a:pt x="5845213" y="0"/>
                  </a:lnTo>
                  <a:close/>
                </a:path>
              </a:pathLst>
            </a:custGeom>
            <a:solidFill>
              <a:srgbClr val="322C2C"/>
            </a:solidFill>
          </p:spPr>
          <p:txBody>
            <a:bodyPr wrap="square" lIns="0" tIns="0" rIns="0" bIns="0" rtlCol="0"/>
            <a:lstStyle/>
            <a:p>
              <a:endParaRPr/>
            </a:p>
          </p:txBody>
        </p:sp>
      </p:grpSp>
      <p:sp>
        <p:nvSpPr>
          <p:cNvPr id="6" name="object 6"/>
          <p:cNvSpPr/>
          <p:nvPr/>
        </p:nvSpPr>
        <p:spPr>
          <a:xfrm>
            <a:off x="1511" y="3117748"/>
            <a:ext cx="5845810" cy="15240"/>
          </a:xfrm>
          <a:custGeom>
            <a:avLst/>
            <a:gdLst/>
            <a:ahLst/>
            <a:cxnLst/>
            <a:rect l="l" t="t" r="r" b="b"/>
            <a:pathLst>
              <a:path w="5845810" h="15239">
                <a:moveTo>
                  <a:pt x="5845213" y="0"/>
                </a:moveTo>
                <a:lnTo>
                  <a:pt x="0" y="0"/>
                </a:lnTo>
                <a:lnTo>
                  <a:pt x="0" y="15227"/>
                </a:lnTo>
                <a:lnTo>
                  <a:pt x="5845213" y="15227"/>
                </a:lnTo>
                <a:lnTo>
                  <a:pt x="5845213" y="0"/>
                </a:lnTo>
                <a:close/>
              </a:path>
            </a:pathLst>
          </a:custGeom>
          <a:solidFill>
            <a:srgbClr val="322C2C"/>
          </a:solidFill>
        </p:spPr>
        <p:txBody>
          <a:bodyPr wrap="square" lIns="0" tIns="0" rIns="0" bIns="0" rtlCol="0"/>
          <a:lstStyle/>
          <a:p>
            <a:endParaRPr/>
          </a:p>
        </p:txBody>
      </p:sp>
      <p:sp>
        <p:nvSpPr>
          <p:cNvPr id="7" name="object 7"/>
          <p:cNvSpPr txBox="1">
            <a:spLocks noGrp="1"/>
          </p:cNvSpPr>
          <p:nvPr>
            <p:ph type="title"/>
          </p:nvPr>
        </p:nvSpPr>
        <p:spPr>
          <a:xfrm>
            <a:off x="2254491" y="1088191"/>
            <a:ext cx="1339850" cy="504825"/>
          </a:xfrm>
          <a:prstGeom prst="rect">
            <a:avLst/>
          </a:prstGeom>
        </p:spPr>
        <p:txBody>
          <a:bodyPr vert="horz" wrap="square" lIns="0" tIns="12065" rIns="0" bIns="0" rtlCol="0">
            <a:spAutoFit/>
          </a:bodyPr>
          <a:lstStyle/>
          <a:p>
            <a:pPr marL="12700">
              <a:lnSpc>
                <a:spcPct val="100000"/>
              </a:lnSpc>
              <a:spcBef>
                <a:spcPts val="95"/>
              </a:spcBef>
            </a:pPr>
            <a:r>
              <a:rPr sz="3150" spc="-65" dirty="0"/>
              <a:t>Thanks!</a:t>
            </a:r>
            <a:endParaRPr sz="31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2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437</TotalTime>
  <Words>364</Words>
  <Application>Microsoft Office PowerPoint</Application>
  <PresentationFormat>Custom</PresentationFormat>
  <Paragraphs>29</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Cambria</vt:lpstr>
      <vt:lpstr>Cambria Math</vt:lpstr>
      <vt:lpstr>Georgia</vt:lpstr>
      <vt:lpstr>Inter</vt:lpstr>
      <vt:lpstr>Open Sans</vt:lpstr>
      <vt:lpstr>Söhne</vt:lpstr>
      <vt:lpstr>Söhne Mono</vt:lpstr>
      <vt:lpstr>Times New Roman</vt:lpstr>
      <vt:lpstr>Verdana</vt:lpstr>
      <vt:lpstr>Office Theme</vt:lpstr>
      <vt:lpstr>Multiplication à la Russe Algorithm</vt:lpstr>
      <vt:lpstr>How it works</vt:lpstr>
      <vt:lpstr>Next, cross out the rows in which the number on the left is even. Extend your line to cross out the corresponding number on the right as well.</vt:lpstr>
      <vt:lpstr>Find the sum of the remaining numbers in the right column. (the numbers in the right column that you did not strike through.) The sum of these numbers is equal to the product you would get from multiplying the original numbers using the standard method.  </vt:lpstr>
      <vt:lpstr>The code</vt:lpstr>
      <vt:lpstr>The analysis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Efficiency Unveiled: Exploring the Russian Multiplication Algorithm</dc:title>
  <dc:creator>acer</dc:creator>
  <cp:lastModifiedBy>Abdelrahman  Hussin</cp:lastModifiedBy>
  <cp:revision>3</cp:revision>
  <dcterms:created xsi:type="dcterms:W3CDTF">2023-12-31T10:05:20Z</dcterms:created>
  <dcterms:modified xsi:type="dcterms:W3CDTF">2023-12-31T21:40:18Z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2023-12-31T00:00:00Z</vt:filetime>
  </property>
  <property fmtid="{D5CDD505-2E9C-101B-9397-08002B2CF9AE}" pid="3" name="LastSaved">
    <vt:filetime>2023-12-31T00:00:00Z</vt:filetime>
  </property>
  <property fmtid="{D5CDD505-2E9C-101B-9397-08002B2CF9AE}" pid="4" name="Producer">
    <vt:lpwstr>GPL Ghostscript 10.02.0</vt:lpwstr>
  </property>
</Properties>
</file>