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59" r:id="rId5"/>
    <p:sldId id="375" r:id="rId6"/>
    <p:sldId id="365" r:id="rId7"/>
    <p:sldId id="376" r:id="rId8"/>
    <p:sldId id="382" r:id="rId9"/>
    <p:sldId id="383" r:id="rId10"/>
    <p:sldId id="377" r:id="rId11"/>
    <p:sldId id="378" r:id="rId12"/>
    <p:sldId id="380" r:id="rId13"/>
    <p:sldId id="384" r:id="rId14"/>
    <p:sldId id="385" r:id="rId15"/>
    <p:sldId id="387" r:id="rId16"/>
    <p:sldId id="386" r:id="rId17"/>
    <p:sldId id="388" r:id="rId18"/>
    <p:sldId id="389" r:id="rId19"/>
    <p:sldId id="390" r:id="rId20"/>
    <p:sldId id="391" r:id="rId21"/>
    <p:sldId id="393" r:id="rId22"/>
    <p:sldId id="394" r:id="rId23"/>
    <p:sldId id="395" r:id="rId24"/>
    <p:sldId id="396" r:id="rId25"/>
    <p:sldId id="398" r:id="rId26"/>
    <p:sldId id="3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showGuides="1">
      <p:cViewPr varScale="1">
        <p:scale>
          <a:sx n="83" d="100"/>
          <a:sy n="83" d="100"/>
        </p:scale>
        <p:origin x="68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4190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73076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83921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ai project (top)</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9"/>
            <a:ext cx="4466504" cy="1936866"/>
          </a:xfrm>
        </p:spPr>
        <p:txBody>
          <a:bodyPr anchor="t"/>
          <a:lstStyle/>
          <a:p>
            <a:r>
              <a:rPr lang="en-US" dirty="0"/>
              <a:t>Ali Hisham </a:t>
            </a:r>
            <a:r>
              <a:rPr lang="en-US" sz="1800" dirty="0">
                <a:effectLst/>
                <a:latin typeface="Arial" panose="020B0604020202020204" pitchFamily="34" charset="0"/>
                <a:ea typeface="Aptos"/>
              </a:rPr>
              <a:t>211006277</a:t>
            </a:r>
            <a:endParaRPr lang="en-US" dirty="0"/>
          </a:p>
          <a:p>
            <a:r>
              <a:rPr lang="en-US" dirty="0"/>
              <a:t>Abdelrahman Ibrahim 211002951</a:t>
            </a:r>
          </a:p>
        </p:txBody>
      </p:sp>
    </p:spTree>
    <p:extLst>
      <p:ext uri="{BB962C8B-B14F-4D97-AF65-F5344CB8AC3E}">
        <p14:creationId xmlns:p14="http://schemas.microsoft.com/office/powerpoint/2010/main" val="1460159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7F5-2C34-45E6-8C7D-A571718AEC3E}"/>
              </a:ext>
            </a:extLst>
          </p:cNvPr>
          <p:cNvSpPr>
            <a:spLocks noGrp="1"/>
          </p:cNvSpPr>
          <p:nvPr>
            <p:ph type="title"/>
          </p:nvPr>
        </p:nvSpPr>
        <p:spPr/>
        <p:txBody>
          <a:bodyPr/>
          <a:lstStyle/>
          <a:p>
            <a:r>
              <a:rPr lang="en-US" dirty="0"/>
              <a:t>Model fitting </a:t>
            </a:r>
          </a:p>
        </p:txBody>
      </p:sp>
      <p:sp>
        <p:nvSpPr>
          <p:cNvPr id="3" name="Content Placeholder 2">
            <a:extLst>
              <a:ext uri="{FF2B5EF4-FFF2-40B4-BE49-F238E27FC236}">
                <a16:creationId xmlns:a16="http://schemas.microsoft.com/office/drawing/2014/main" id="{B4244F19-8B5A-4A7B-A885-63B5F726D2EB}"/>
              </a:ext>
            </a:extLst>
          </p:cNvPr>
          <p:cNvSpPr>
            <a:spLocks noGrp="1"/>
          </p:cNvSpPr>
          <p:nvPr>
            <p:ph sz="quarter" idx="36"/>
          </p:nvPr>
        </p:nvSpPr>
        <p:spPr>
          <a:xfrm>
            <a:off x="814302" y="2465536"/>
            <a:ext cx="7303538" cy="2142324"/>
          </a:xfrm>
        </p:spPr>
        <p:txBody>
          <a:bodyPr/>
          <a:lstStyle/>
          <a:p>
            <a:pPr marL="0" indent="0">
              <a:buNone/>
            </a:pPr>
            <a:r>
              <a:rPr lang="en-US" sz="1800" kern="100" dirty="0">
                <a:effectLst/>
                <a:latin typeface="Arial" panose="020B0604020202020204" pitchFamily="34" charset="0"/>
                <a:ea typeface="Aptos"/>
                <a:cs typeface="Arial" panose="020B0604020202020204" pitchFamily="34" charset="0"/>
              </a:rPr>
              <a:t>We decided that we were going to use trees for the implementation.</a:t>
            </a:r>
            <a:endParaRPr lang="en-US" sz="1800" kern="100" dirty="0">
              <a:effectLst/>
              <a:latin typeface="Aptos"/>
              <a:ea typeface="Aptos"/>
              <a:cs typeface="Arial" panose="020B0604020202020204" pitchFamily="34" charset="0"/>
            </a:endParaRPr>
          </a:p>
          <a:p>
            <a:r>
              <a:rPr lang="en-US" dirty="0"/>
              <a:t>First: Decision Tree </a:t>
            </a:r>
          </a:p>
          <a:p>
            <a:r>
              <a:rPr lang="en-US" dirty="0"/>
              <a:t>Second: Random Forest</a:t>
            </a:r>
          </a:p>
        </p:txBody>
      </p:sp>
      <p:sp>
        <p:nvSpPr>
          <p:cNvPr id="5" name="Slide Number Placeholder 4">
            <a:extLst>
              <a:ext uri="{FF2B5EF4-FFF2-40B4-BE49-F238E27FC236}">
                <a16:creationId xmlns:a16="http://schemas.microsoft.com/office/drawing/2014/main" id="{FB04CCDD-8735-4227-87C9-2D5A35432597}"/>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197570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7F5-2C34-45E6-8C7D-A571718AEC3E}"/>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B4244F19-8B5A-4A7B-A885-63B5F726D2EB}"/>
              </a:ext>
            </a:extLst>
          </p:cNvPr>
          <p:cNvSpPr>
            <a:spLocks noGrp="1"/>
          </p:cNvSpPr>
          <p:nvPr>
            <p:ph sz="quarter" idx="36"/>
          </p:nvPr>
        </p:nvSpPr>
        <p:spPr>
          <a:xfrm>
            <a:off x="814302" y="2465536"/>
            <a:ext cx="6196098" cy="1843807"/>
          </a:xfrm>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we choose entropy as a criterion and the max depth of the tree is 10 with random state = 42.</a:t>
            </a:r>
            <a:endParaRPr lang="en-US" sz="1800" kern="100" dirty="0">
              <a:effectLst/>
              <a:latin typeface="Aptos"/>
              <a:ea typeface="Aptos"/>
              <a:cs typeface="Arial" panose="020B0604020202020204" pitchFamily="34" charset="0"/>
            </a:endParaRPr>
          </a:p>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We trained the model, the test and train accuracy look very much close to each other. This means no overfitting. Also, the confusion matrix looks acceptable.</a:t>
            </a:r>
            <a:endParaRPr lang="en-US" sz="18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FB04CCDD-8735-4227-87C9-2D5A35432597}"/>
              </a:ext>
            </a:extLst>
          </p:cNvPr>
          <p:cNvSpPr>
            <a:spLocks noGrp="1"/>
          </p:cNvSpPr>
          <p:nvPr>
            <p:ph type="sldNum" sz="quarter" idx="12"/>
          </p:nvPr>
        </p:nvSpPr>
        <p:spPr/>
        <p:txBody>
          <a:bodyPr/>
          <a:lstStyle/>
          <a:p>
            <a:fld id="{FE024F78-56A6-7740-B68D-8D4D026EDF3F}" type="slidenum">
              <a:rPr lang="en-US" smtClean="0"/>
              <a:pPr/>
              <a:t>11</a:t>
            </a:fld>
            <a:endParaRPr lang="en-US" dirty="0"/>
          </a:p>
        </p:txBody>
      </p:sp>
      <p:pic>
        <p:nvPicPr>
          <p:cNvPr id="6" name="Picture 5">
            <a:extLst>
              <a:ext uri="{FF2B5EF4-FFF2-40B4-BE49-F238E27FC236}">
                <a16:creationId xmlns:a16="http://schemas.microsoft.com/office/drawing/2014/main" id="{22AEC06F-2D20-4432-B303-502865FD52FB}"/>
              </a:ext>
            </a:extLst>
          </p:cNvPr>
          <p:cNvPicPr/>
          <p:nvPr/>
        </p:nvPicPr>
        <p:blipFill>
          <a:blip r:embed="rId2">
            <a:extLst>
              <a:ext uri="{28A0092B-C50C-407E-A947-70E740481C1C}">
                <a14:useLocalDpi xmlns:a14="http://schemas.microsoft.com/office/drawing/2010/main" val="0"/>
              </a:ext>
            </a:extLst>
          </a:blip>
          <a:stretch>
            <a:fillRect/>
          </a:stretch>
        </p:blipFill>
        <p:spPr>
          <a:xfrm>
            <a:off x="7361066" y="2234453"/>
            <a:ext cx="4523105" cy="1962150"/>
          </a:xfrm>
          <a:prstGeom prst="rect">
            <a:avLst/>
          </a:prstGeom>
        </p:spPr>
      </p:pic>
      <p:pic>
        <p:nvPicPr>
          <p:cNvPr id="7" name="Picture 6">
            <a:extLst>
              <a:ext uri="{FF2B5EF4-FFF2-40B4-BE49-F238E27FC236}">
                <a16:creationId xmlns:a16="http://schemas.microsoft.com/office/drawing/2014/main" id="{A9A38A1F-C5D5-45D7-8B55-D4A7368A2FE1}"/>
              </a:ext>
            </a:extLst>
          </p:cNvPr>
          <p:cNvPicPr/>
          <p:nvPr/>
        </p:nvPicPr>
        <p:blipFill>
          <a:blip r:embed="rId3">
            <a:extLst>
              <a:ext uri="{28A0092B-C50C-407E-A947-70E740481C1C}">
                <a14:useLocalDpi xmlns:a14="http://schemas.microsoft.com/office/drawing/2010/main" val="0"/>
              </a:ext>
            </a:extLst>
          </a:blip>
          <a:stretch>
            <a:fillRect/>
          </a:stretch>
        </p:blipFill>
        <p:spPr>
          <a:xfrm>
            <a:off x="3697198" y="4243728"/>
            <a:ext cx="2879725" cy="2347595"/>
          </a:xfrm>
          <a:prstGeom prst="rect">
            <a:avLst/>
          </a:prstGeom>
        </p:spPr>
      </p:pic>
      <p:sp>
        <p:nvSpPr>
          <p:cNvPr id="8" name="Content Placeholder 2">
            <a:extLst>
              <a:ext uri="{FF2B5EF4-FFF2-40B4-BE49-F238E27FC236}">
                <a16:creationId xmlns:a16="http://schemas.microsoft.com/office/drawing/2014/main" id="{B6A6F295-A723-4CFE-ADA9-A1B4C479B190}"/>
              </a:ext>
            </a:extLst>
          </p:cNvPr>
          <p:cNvSpPr txBox="1">
            <a:spLocks/>
          </p:cNvSpPr>
          <p:nvPr/>
        </p:nvSpPr>
        <p:spPr>
          <a:xfrm>
            <a:off x="814302" y="4309343"/>
            <a:ext cx="6133345" cy="1693209"/>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r>
              <a:rPr lang="en-US" kern="100" dirty="0">
                <a:latin typeface="Arial" panose="020B0604020202020204" pitchFamily="34" charset="0"/>
                <a:ea typeface="Aptos"/>
                <a:cs typeface="Arial" panose="020B0604020202020204" pitchFamily="34" charset="0"/>
              </a:rPr>
              <a:t>Confusion Matrix : </a:t>
            </a:r>
            <a:endParaRPr lang="en-US" kern="100" dirty="0">
              <a:latin typeface="Aptos"/>
              <a:ea typeface="Aptos"/>
              <a:cs typeface="Arial" panose="020B0604020202020204" pitchFamily="34" charset="0"/>
            </a:endParaRPr>
          </a:p>
        </p:txBody>
      </p:sp>
    </p:spTree>
    <p:extLst>
      <p:ext uri="{BB962C8B-B14F-4D97-AF65-F5344CB8AC3E}">
        <p14:creationId xmlns:p14="http://schemas.microsoft.com/office/powerpoint/2010/main" val="210707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7F5-2C34-45E6-8C7D-A571718AEC3E}"/>
              </a:ext>
            </a:extLst>
          </p:cNvPr>
          <p:cNvSpPr>
            <a:spLocks noGrp="1"/>
          </p:cNvSpPr>
          <p:nvPr>
            <p:ph type="title"/>
          </p:nvPr>
        </p:nvSpPr>
        <p:spPr/>
        <p:txBody>
          <a:bodyPr/>
          <a:lstStyle/>
          <a:p>
            <a:r>
              <a:rPr lang="en-US" sz="4400" dirty="0">
                <a:effectLst/>
                <a:latin typeface="Arial" panose="020B0604020202020204" pitchFamily="34" charset="0"/>
                <a:ea typeface="Aptos"/>
              </a:rPr>
              <a:t>Random Forest </a:t>
            </a:r>
            <a:endParaRPr lang="en-US" sz="4400" dirty="0"/>
          </a:p>
        </p:txBody>
      </p:sp>
      <p:sp>
        <p:nvSpPr>
          <p:cNvPr id="3" name="Content Placeholder 2">
            <a:extLst>
              <a:ext uri="{FF2B5EF4-FFF2-40B4-BE49-F238E27FC236}">
                <a16:creationId xmlns:a16="http://schemas.microsoft.com/office/drawing/2014/main" id="{B4244F19-8B5A-4A7B-A885-63B5F726D2EB}"/>
              </a:ext>
            </a:extLst>
          </p:cNvPr>
          <p:cNvSpPr>
            <a:spLocks noGrp="1"/>
          </p:cNvSpPr>
          <p:nvPr>
            <p:ph sz="quarter" idx="36"/>
          </p:nvPr>
        </p:nvSpPr>
        <p:spPr>
          <a:xfrm>
            <a:off x="814302" y="2465537"/>
            <a:ext cx="5075510" cy="1622370"/>
          </a:xfrm>
        </p:spPr>
        <p:txBody>
          <a:bodyPr/>
          <a:lstStyle/>
          <a:p>
            <a:pPr marL="0" marR="0">
              <a:lnSpc>
                <a:spcPct val="107000"/>
              </a:lnSpc>
              <a:spcBef>
                <a:spcPts val="0"/>
              </a:spcBef>
              <a:spcAft>
                <a:spcPts val="800"/>
              </a:spcAft>
            </a:pPr>
            <a:r>
              <a:rPr lang="en-US" sz="1800" dirty="0">
                <a:effectLst/>
                <a:latin typeface="Arial" panose="020B0604020202020204" pitchFamily="34" charset="0"/>
                <a:ea typeface="Aptos"/>
              </a:rPr>
              <a:t>Random Forest is an ensemble learning that contain many other models and they all predict the output and choose the majority. From the name of the model, it’s a bunch of trees together.</a:t>
            </a:r>
            <a:endParaRPr lang="en-US" sz="18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FB04CCDD-8735-4227-87C9-2D5A35432597}"/>
              </a:ext>
            </a:extLst>
          </p:cNvPr>
          <p:cNvSpPr>
            <a:spLocks noGrp="1"/>
          </p:cNvSpPr>
          <p:nvPr>
            <p:ph type="sldNum" sz="quarter" idx="12"/>
          </p:nvPr>
        </p:nvSpPr>
        <p:spPr/>
        <p:txBody>
          <a:bodyPr/>
          <a:lstStyle/>
          <a:p>
            <a:fld id="{FE024F78-56A6-7740-B68D-8D4D026EDF3F}" type="slidenum">
              <a:rPr lang="en-US" smtClean="0"/>
              <a:pPr/>
              <a:t>12</a:t>
            </a:fld>
            <a:endParaRPr lang="en-US" dirty="0"/>
          </a:p>
        </p:txBody>
      </p:sp>
      <p:pic>
        <p:nvPicPr>
          <p:cNvPr id="9" name="Picture 8">
            <a:extLst>
              <a:ext uri="{FF2B5EF4-FFF2-40B4-BE49-F238E27FC236}">
                <a16:creationId xmlns:a16="http://schemas.microsoft.com/office/drawing/2014/main" id="{BF24BE01-08C0-4B46-A4DD-224243166450}"/>
              </a:ext>
            </a:extLst>
          </p:cNvPr>
          <p:cNvPicPr/>
          <p:nvPr/>
        </p:nvPicPr>
        <p:blipFill>
          <a:blip r:embed="rId2">
            <a:extLst>
              <a:ext uri="{28A0092B-C50C-407E-A947-70E740481C1C}">
                <a14:useLocalDpi xmlns:a14="http://schemas.microsoft.com/office/drawing/2010/main" val="0"/>
              </a:ext>
            </a:extLst>
          </a:blip>
          <a:stretch>
            <a:fillRect/>
          </a:stretch>
        </p:blipFill>
        <p:spPr>
          <a:xfrm>
            <a:off x="6096000" y="2168026"/>
            <a:ext cx="5452745" cy="4147820"/>
          </a:xfrm>
          <a:prstGeom prst="rect">
            <a:avLst/>
          </a:prstGeom>
        </p:spPr>
      </p:pic>
      <p:sp>
        <p:nvSpPr>
          <p:cNvPr id="10" name="Content Placeholder 2">
            <a:extLst>
              <a:ext uri="{FF2B5EF4-FFF2-40B4-BE49-F238E27FC236}">
                <a16:creationId xmlns:a16="http://schemas.microsoft.com/office/drawing/2014/main" id="{F0F227E0-2F32-4F1A-9703-E4ED4DEDA613}"/>
              </a:ext>
            </a:extLst>
          </p:cNvPr>
          <p:cNvSpPr txBox="1">
            <a:spLocks/>
          </p:cNvSpPr>
          <p:nvPr/>
        </p:nvSpPr>
        <p:spPr>
          <a:xfrm>
            <a:off x="733562" y="4392949"/>
            <a:ext cx="5075510" cy="1622370"/>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10 decision trees each is entropy criterion and have 100 depth, the accuracy is good but there is a big difference between the test and train accuracy. Still the decision tree better.</a:t>
            </a:r>
            <a:endParaRPr lang="en-US" sz="1800" kern="100" dirty="0">
              <a:effectLst/>
              <a:latin typeface="Aptos"/>
              <a:ea typeface="Aptos"/>
              <a:cs typeface="Arial" panose="020B0604020202020204" pitchFamily="34" charset="0"/>
            </a:endParaRPr>
          </a:p>
        </p:txBody>
      </p:sp>
    </p:spTree>
    <p:extLst>
      <p:ext uri="{BB962C8B-B14F-4D97-AF65-F5344CB8AC3E}">
        <p14:creationId xmlns:p14="http://schemas.microsoft.com/office/powerpoint/2010/main" val="3666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7F5-2C34-45E6-8C7D-A571718AEC3E}"/>
              </a:ext>
            </a:extLst>
          </p:cNvPr>
          <p:cNvSpPr>
            <a:spLocks noGrp="1"/>
          </p:cNvSpPr>
          <p:nvPr>
            <p:ph type="title"/>
          </p:nvPr>
        </p:nvSpPr>
        <p:spPr/>
        <p:txBody>
          <a:bodyPr/>
          <a:lstStyle/>
          <a:p>
            <a:r>
              <a:rPr lang="en-US" dirty="0"/>
              <a:t>Accuracy comparison</a:t>
            </a:r>
          </a:p>
        </p:txBody>
      </p:sp>
      <p:sp>
        <p:nvSpPr>
          <p:cNvPr id="5" name="Slide Number Placeholder 4">
            <a:extLst>
              <a:ext uri="{FF2B5EF4-FFF2-40B4-BE49-F238E27FC236}">
                <a16:creationId xmlns:a16="http://schemas.microsoft.com/office/drawing/2014/main" id="{FB04CCDD-8735-4227-87C9-2D5A35432597}"/>
              </a:ext>
            </a:extLst>
          </p:cNvPr>
          <p:cNvSpPr>
            <a:spLocks noGrp="1"/>
          </p:cNvSpPr>
          <p:nvPr>
            <p:ph type="sldNum" sz="quarter" idx="12"/>
          </p:nvPr>
        </p:nvSpPr>
        <p:spPr/>
        <p:txBody>
          <a:bodyPr/>
          <a:lstStyle/>
          <a:p>
            <a:fld id="{FE024F78-56A6-7740-B68D-8D4D026EDF3F}" type="slidenum">
              <a:rPr lang="en-US" smtClean="0"/>
              <a:pPr/>
              <a:t>13</a:t>
            </a:fld>
            <a:endParaRPr lang="en-US" dirty="0"/>
          </a:p>
        </p:txBody>
      </p:sp>
      <p:pic>
        <p:nvPicPr>
          <p:cNvPr id="7" name="Picture 6">
            <a:extLst>
              <a:ext uri="{FF2B5EF4-FFF2-40B4-BE49-F238E27FC236}">
                <a16:creationId xmlns:a16="http://schemas.microsoft.com/office/drawing/2014/main" id="{CF3F71D3-3BBB-4174-A56C-89B2FAEB059E}"/>
              </a:ext>
            </a:extLst>
          </p:cNvPr>
          <p:cNvPicPr/>
          <p:nvPr/>
        </p:nvPicPr>
        <p:blipFill>
          <a:blip r:embed="rId2"/>
          <a:stretch>
            <a:fillRect/>
          </a:stretch>
        </p:blipFill>
        <p:spPr>
          <a:xfrm>
            <a:off x="1102659" y="2223247"/>
            <a:ext cx="9906000" cy="4002951"/>
          </a:xfrm>
          <a:prstGeom prst="rect">
            <a:avLst/>
          </a:prstGeom>
        </p:spPr>
      </p:pic>
    </p:spTree>
    <p:extLst>
      <p:ext uri="{BB962C8B-B14F-4D97-AF65-F5344CB8AC3E}">
        <p14:creationId xmlns:p14="http://schemas.microsoft.com/office/powerpoint/2010/main" val="265919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7F5-2C34-45E6-8C7D-A571718AEC3E}"/>
              </a:ext>
            </a:extLst>
          </p:cNvPr>
          <p:cNvSpPr>
            <a:spLocks noGrp="1"/>
          </p:cNvSpPr>
          <p:nvPr>
            <p:ph type="title"/>
          </p:nvPr>
        </p:nvSpPr>
        <p:spPr/>
        <p:txBody>
          <a:bodyPr/>
          <a:lstStyle/>
          <a:p>
            <a:r>
              <a:rPr lang="en-US" sz="2800" dirty="0">
                <a:effectLst/>
                <a:latin typeface="Arial" panose="020B0604020202020204" pitchFamily="34" charset="0"/>
                <a:ea typeface="Aptos"/>
              </a:rPr>
              <a:t>saving decision tree , TF-IDF vectorizer and transformer </a:t>
            </a:r>
            <a:endParaRPr lang="en-US" sz="2800" dirty="0"/>
          </a:p>
        </p:txBody>
      </p:sp>
      <p:sp>
        <p:nvSpPr>
          <p:cNvPr id="5" name="Slide Number Placeholder 4">
            <a:extLst>
              <a:ext uri="{FF2B5EF4-FFF2-40B4-BE49-F238E27FC236}">
                <a16:creationId xmlns:a16="http://schemas.microsoft.com/office/drawing/2014/main" id="{FB04CCDD-8735-4227-87C9-2D5A35432597}"/>
              </a:ext>
            </a:extLst>
          </p:cNvPr>
          <p:cNvSpPr>
            <a:spLocks noGrp="1"/>
          </p:cNvSpPr>
          <p:nvPr>
            <p:ph type="sldNum" sz="quarter" idx="12"/>
          </p:nvPr>
        </p:nvSpPr>
        <p:spPr/>
        <p:txBody>
          <a:bodyPr/>
          <a:lstStyle/>
          <a:p>
            <a:fld id="{FE024F78-56A6-7740-B68D-8D4D026EDF3F}" type="slidenum">
              <a:rPr lang="en-US" smtClean="0"/>
              <a:pPr/>
              <a:t>14</a:t>
            </a:fld>
            <a:endParaRPr lang="en-US" dirty="0"/>
          </a:p>
        </p:txBody>
      </p:sp>
      <p:pic>
        <p:nvPicPr>
          <p:cNvPr id="6" name="Picture 5">
            <a:extLst>
              <a:ext uri="{FF2B5EF4-FFF2-40B4-BE49-F238E27FC236}">
                <a16:creationId xmlns:a16="http://schemas.microsoft.com/office/drawing/2014/main" id="{72A203A1-2B18-475B-9FE1-8857D9AEB04B}"/>
              </a:ext>
            </a:extLst>
          </p:cNvPr>
          <p:cNvPicPr/>
          <p:nvPr/>
        </p:nvPicPr>
        <p:blipFill>
          <a:blip r:embed="rId2">
            <a:extLst>
              <a:ext uri="{28A0092B-C50C-407E-A947-70E740481C1C}">
                <a14:useLocalDpi xmlns:a14="http://schemas.microsoft.com/office/drawing/2010/main" val="0"/>
              </a:ext>
            </a:extLst>
          </a:blip>
          <a:stretch>
            <a:fillRect/>
          </a:stretch>
        </p:blipFill>
        <p:spPr>
          <a:xfrm>
            <a:off x="1174376" y="2808287"/>
            <a:ext cx="9753600" cy="2588466"/>
          </a:xfrm>
          <a:prstGeom prst="rect">
            <a:avLst/>
          </a:prstGeom>
        </p:spPr>
      </p:pic>
    </p:spTree>
    <p:extLst>
      <p:ext uri="{BB962C8B-B14F-4D97-AF65-F5344CB8AC3E}">
        <p14:creationId xmlns:p14="http://schemas.microsoft.com/office/powerpoint/2010/main" val="326930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0B43-6D24-4DD2-8B6E-FD64F93E47D5}"/>
              </a:ext>
            </a:extLst>
          </p:cNvPr>
          <p:cNvSpPr>
            <a:spLocks noGrp="1"/>
          </p:cNvSpPr>
          <p:nvPr>
            <p:ph type="title"/>
          </p:nvPr>
        </p:nvSpPr>
        <p:spPr/>
        <p:txBody>
          <a:bodyPr/>
          <a:lstStyle/>
          <a:p>
            <a:r>
              <a:rPr lang="en-US" dirty="0"/>
              <a:t>api</a:t>
            </a:r>
          </a:p>
        </p:txBody>
      </p:sp>
    </p:spTree>
    <p:extLst>
      <p:ext uri="{BB962C8B-B14F-4D97-AF65-F5344CB8AC3E}">
        <p14:creationId xmlns:p14="http://schemas.microsoft.com/office/powerpoint/2010/main" val="41705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8677-C126-4ABB-8DB3-B1AD7A9B58CE}"/>
              </a:ext>
            </a:extLst>
          </p:cNvPr>
          <p:cNvSpPr>
            <a:spLocks noGrp="1"/>
          </p:cNvSpPr>
          <p:nvPr>
            <p:ph type="title"/>
          </p:nvPr>
        </p:nvSpPr>
        <p:spPr/>
        <p:txBody>
          <a:bodyPr/>
          <a:lstStyle/>
          <a:p>
            <a:r>
              <a:rPr lang="en-US" dirty="0"/>
              <a:t>Fast api</a:t>
            </a:r>
          </a:p>
        </p:txBody>
      </p:sp>
      <p:sp>
        <p:nvSpPr>
          <p:cNvPr id="3" name="Content Placeholder 2">
            <a:extLst>
              <a:ext uri="{FF2B5EF4-FFF2-40B4-BE49-F238E27FC236}">
                <a16:creationId xmlns:a16="http://schemas.microsoft.com/office/drawing/2014/main" id="{BCE52394-E9BC-480B-9F84-F0F1456F4E5A}"/>
              </a:ext>
            </a:extLst>
          </p:cNvPr>
          <p:cNvSpPr>
            <a:spLocks noGrp="1"/>
          </p:cNvSpPr>
          <p:nvPr>
            <p:ph sz="quarter" idx="35"/>
          </p:nvPr>
        </p:nvSpPr>
        <p:spPr>
          <a:xfrm>
            <a:off x="741680" y="2111742"/>
            <a:ext cx="10500989" cy="2634516"/>
          </a:xfrm>
        </p:spPr>
        <p:txBody>
          <a:bodyPr/>
          <a:lstStyle/>
          <a:p>
            <a:r>
              <a:rPr lang="en-US" sz="1800" dirty="0">
                <a:effectLst/>
                <a:latin typeface="Arial" panose="020B0604020202020204" pitchFamily="34" charset="0"/>
                <a:ea typeface="Aptos"/>
              </a:rPr>
              <a:t>used </a:t>
            </a:r>
            <a:r>
              <a:rPr lang="en-US" sz="1800" dirty="0" err="1">
                <a:effectLst/>
                <a:latin typeface="Arial" panose="020B0604020202020204" pitchFamily="34" charset="0"/>
                <a:ea typeface="Aptos"/>
              </a:rPr>
              <a:t>fastAPI</a:t>
            </a:r>
            <a:r>
              <a:rPr lang="en-US" sz="1800" dirty="0">
                <a:effectLst/>
                <a:latin typeface="Arial" panose="020B0604020202020204" pitchFamily="34" charset="0"/>
                <a:ea typeface="Aptos"/>
              </a:rPr>
              <a:t> platform to deploy TOPAPI</a:t>
            </a:r>
          </a:p>
          <a:p>
            <a:r>
              <a:rPr lang="en-US" sz="1800" kern="100" dirty="0">
                <a:effectLst/>
                <a:latin typeface="Arial" panose="020B0604020202020204" pitchFamily="34" charset="0"/>
                <a:ea typeface="Aptos"/>
                <a:cs typeface="Arial" panose="020B0604020202020204" pitchFamily="34" charset="0"/>
              </a:rPr>
              <a:t>We initialized an instance from </a:t>
            </a:r>
            <a:r>
              <a:rPr lang="en-US" sz="1800" kern="100" dirty="0" err="1">
                <a:effectLst/>
                <a:latin typeface="Arial" panose="020B0604020202020204" pitchFamily="34" charset="0"/>
                <a:ea typeface="Aptos"/>
                <a:cs typeface="Arial" panose="020B0604020202020204" pitchFamily="34" charset="0"/>
              </a:rPr>
              <a:t>FastAPI</a:t>
            </a:r>
            <a:r>
              <a:rPr lang="en-US" sz="1800" kern="100" dirty="0">
                <a:effectLst/>
                <a:latin typeface="Arial" panose="020B0604020202020204" pitchFamily="34" charset="0"/>
                <a:ea typeface="Aptos"/>
                <a:cs typeface="Arial" panose="020B0604020202020204" pitchFamily="34" charset="0"/>
              </a:rPr>
              <a:t> that contain our api name, description, </a:t>
            </a:r>
            <a:r>
              <a:rPr lang="en-US" sz="1800" kern="100" dirty="0" err="1">
                <a:effectLst/>
                <a:latin typeface="Arial" panose="020B0604020202020204" pitchFamily="34" charset="0"/>
                <a:ea typeface="Aptos"/>
                <a:cs typeface="Arial" panose="020B0604020202020204" pitchFamily="34" charset="0"/>
              </a:rPr>
              <a:t>url</a:t>
            </a:r>
            <a:r>
              <a:rPr lang="en-US" sz="1800" kern="100" dirty="0">
                <a:effectLst/>
                <a:latin typeface="Arial" panose="020B0604020202020204" pitchFamily="34" charset="0"/>
                <a:ea typeface="Aptos"/>
                <a:cs typeface="Arial" panose="020B0604020202020204" pitchFamily="34" charset="0"/>
              </a:rPr>
              <a:t> of the api documentation.</a:t>
            </a:r>
            <a:endParaRPr lang="en-US" sz="1800" kern="100" dirty="0">
              <a:effectLst/>
              <a:latin typeface="Aptos"/>
              <a:ea typeface="Aptos"/>
              <a:cs typeface="Arial" panose="020B0604020202020204" pitchFamily="34" charset="0"/>
            </a:endParaRPr>
          </a:p>
          <a:p>
            <a:r>
              <a:rPr lang="en-US" sz="1800" kern="100" dirty="0">
                <a:effectLst/>
                <a:latin typeface="Arial" panose="020B0604020202020204" pitchFamily="34" charset="0"/>
                <a:ea typeface="Aptos"/>
                <a:cs typeface="Arial" panose="020B0604020202020204" pitchFamily="34" charset="0"/>
              </a:rPr>
              <a:t>we created a </a:t>
            </a:r>
            <a:r>
              <a:rPr lang="en-US" sz="1800" kern="100" dirty="0" err="1">
                <a:effectLst/>
                <a:latin typeface="Arial" panose="020B0604020202020204" pitchFamily="34" charset="0"/>
                <a:ea typeface="Aptos"/>
                <a:cs typeface="Arial" panose="020B0604020202020204" pitchFamily="34" charset="0"/>
              </a:rPr>
              <a:t>basemodel</a:t>
            </a:r>
            <a:r>
              <a:rPr lang="en-US" sz="1800" kern="100" dirty="0">
                <a:effectLst/>
                <a:latin typeface="Arial" panose="020B0604020202020204" pitchFamily="34" charset="0"/>
                <a:ea typeface="Aptos"/>
                <a:cs typeface="Arial" panose="020B0604020202020204" pitchFamily="34" charset="0"/>
              </a:rPr>
              <a:t> class that has an attribute text (news article to be classified). And we loaded the pickle files that we have saved earlier.</a:t>
            </a:r>
            <a:endParaRPr lang="en-US" sz="1800" kern="100" dirty="0">
              <a:effectLst/>
              <a:latin typeface="Aptos"/>
              <a:ea typeface="Aptos"/>
              <a:cs typeface="Arial" panose="020B0604020202020204" pitchFamily="34" charset="0"/>
            </a:endParaRPr>
          </a:p>
          <a:p>
            <a:endParaRPr lang="en-US" dirty="0"/>
          </a:p>
        </p:txBody>
      </p:sp>
      <p:pic>
        <p:nvPicPr>
          <p:cNvPr id="9" name="Content Placeholder 8">
            <a:extLst>
              <a:ext uri="{FF2B5EF4-FFF2-40B4-BE49-F238E27FC236}">
                <a16:creationId xmlns:a16="http://schemas.microsoft.com/office/drawing/2014/main" id="{80604B5B-F2DE-4B6D-AC8B-C35E38EA32BD}"/>
              </a:ext>
            </a:extLst>
          </p:cNvPr>
          <p:cNvPicPr>
            <a:picLocks noGrp="1" noChangeAspect="1"/>
          </p:cNvPicPr>
          <p:nvPr>
            <p:ph sz="quarter" idx="36"/>
          </p:nvPr>
        </p:nvPicPr>
        <p:blipFill rotWithShape="1">
          <a:blip r:embed="rId2"/>
          <a:srcRect t="5432" r="1652"/>
          <a:stretch/>
        </p:blipFill>
        <p:spPr>
          <a:xfrm>
            <a:off x="6497949" y="4473388"/>
            <a:ext cx="4860334" cy="1177204"/>
          </a:xfrm>
        </p:spPr>
      </p:pic>
      <p:sp>
        <p:nvSpPr>
          <p:cNvPr id="5" name="Slide Number Placeholder 4">
            <a:extLst>
              <a:ext uri="{FF2B5EF4-FFF2-40B4-BE49-F238E27FC236}">
                <a16:creationId xmlns:a16="http://schemas.microsoft.com/office/drawing/2014/main" id="{3D5EF8B4-99B1-417D-9FCC-2FABEA7A9DB2}"/>
              </a:ext>
            </a:extLst>
          </p:cNvPr>
          <p:cNvSpPr>
            <a:spLocks noGrp="1"/>
          </p:cNvSpPr>
          <p:nvPr>
            <p:ph type="sldNum" sz="quarter" idx="12"/>
          </p:nvPr>
        </p:nvSpPr>
        <p:spPr/>
        <p:txBody>
          <a:bodyPr/>
          <a:lstStyle/>
          <a:p>
            <a:fld id="{FE024F78-56A6-7740-B68D-8D4D026EDF3F}" type="slidenum">
              <a:rPr lang="en-US" smtClean="0"/>
              <a:pPr/>
              <a:t>16</a:t>
            </a:fld>
            <a:endParaRPr lang="en-US" dirty="0"/>
          </a:p>
        </p:txBody>
      </p:sp>
      <p:pic>
        <p:nvPicPr>
          <p:cNvPr id="7" name="Picture 6">
            <a:extLst>
              <a:ext uri="{FF2B5EF4-FFF2-40B4-BE49-F238E27FC236}">
                <a16:creationId xmlns:a16="http://schemas.microsoft.com/office/drawing/2014/main" id="{2EF45070-03C3-4009-BC27-39118542E877}"/>
              </a:ext>
            </a:extLst>
          </p:cNvPr>
          <p:cNvPicPr>
            <a:picLocks noChangeAspect="1"/>
          </p:cNvPicPr>
          <p:nvPr/>
        </p:nvPicPr>
        <p:blipFill rotWithShape="1">
          <a:blip r:embed="rId3"/>
          <a:srcRect l="559" t="5432" r="1332" b="5268"/>
          <a:stretch/>
        </p:blipFill>
        <p:spPr>
          <a:xfrm>
            <a:off x="741680" y="4473388"/>
            <a:ext cx="5282602" cy="1111624"/>
          </a:xfrm>
          <a:prstGeom prst="rect">
            <a:avLst/>
          </a:prstGeom>
        </p:spPr>
      </p:pic>
    </p:spTree>
    <p:extLst>
      <p:ext uri="{BB962C8B-B14F-4D97-AF65-F5344CB8AC3E}">
        <p14:creationId xmlns:p14="http://schemas.microsoft.com/office/powerpoint/2010/main" val="353777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8677-C126-4ABB-8DB3-B1AD7A9B58CE}"/>
              </a:ext>
            </a:extLst>
          </p:cNvPr>
          <p:cNvSpPr>
            <a:spLocks noGrp="1"/>
          </p:cNvSpPr>
          <p:nvPr>
            <p:ph type="title"/>
          </p:nvPr>
        </p:nvSpPr>
        <p:spPr/>
        <p:txBody>
          <a:bodyPr/>
          <a:lstStyle/>
          <a:p>
            <a:r>
              <a:rPr lang="en-US" dirty="0"/>
              <a:t>Api deployment in cloud</a:t>
            </a:r>
          </a:p>
        </p:txBody>
      </p:sp>
      <p:sp>
        <p:nvSpPr>
          <p:cNvPr id="3" name="Content Placeholder 2">
            <a:extLst>
              <a:ext uri="{FF2B5EF4-FFF2-40B4-BE49-F238E27FC236}">
                <a16:creationId xmlns:a16="http://schemas.microsoft.com/office/drawing/2014/main" id="{BCE52394-E9BC-480B-9F84-F0F1456F4E5A}"/>
              </a:ext>
            </a:extLst>
          </p:cNvPr>
          <p:cNvSpPr>
            <a:spLocks noGrp="1"/>
          </p:cNvSpPr>
          <p:nvPr>
            <p:ph sz="quarter" idx="35"/>
          </p:nvPr>
        </p:nvSpPr>
        <p:spPr>
          <a:xfrm>
            <a:off x="741681" y="2111741"/>
            <a:ext cx="4628178" cy="3795999"/>
          </a:xfrm>
        </p:spPr>
        <p:txBody>
          <a:bodyPr/>
          <a:lstStyle/>
          <a:p>
            <a:r>
              <a:rPr lang="en-US" sz="1800" kern="100" dirty="0">
                <a:effectLst/>
                <a:latin typeface="Arial" panose="020B0604020202020204" pitchFamily="34" charset="0"/>
                <a:ea typeface="Aptos"/>
                <a:cs typeface="Arial" panose="020B0604020202020204" pitchFamily="34" charset="0"/>
              </a:rPr>
              <a:t>We choose KOYEB, platform as a service that deploy the api in free plan, it requires the files to be on </a:t>
            </a:r>
            <a:r>
              <a:rPr lang="en-US" sz="1800" kern="100" dirty="0" err="1">
                <a:effectLst/>
                <a:latin typeface="Arial" panose="020B0604020202020204" pitchFamily="34" charset="0"/>
                <a:ea typeface="Aptos"/>
                <a:cs typeface="Arial" panose="020B0604020202020204" pitchFamily="34" charset="0"/>
              </a:rPr>
              <a:t>github</a:t>
            </a:r>
            <a:r>
              <a:rPr lang="en-US" sz="1800" kern="100" dirty="0">
                <a:effectLst/>
                <a:latin typeface="Arial" panose="020B0604020202020204" pitchFamily="34" charset="0"/>
                <a:ea typeface="Aptos"/>
                <a:cs typeface="Arial" panose="020B0604020202020204" pitchFamily="34" charset="0"/>
              </a:rPr>
              <a:t> repo. And then with a simple click we deployed it.</a:t>
            </a:r>
          </a:p>
          <a:p>
            <a:r>
              <a:rPr lang="en-US" sz="1800" dirty="0">
                <a:effectLst/>
                <a:latin typeface="Arial" panose="020B0604020202020204" pitchFamily="34" charset="0"/>
                <a:ea typeface="Aptos"/>
              </a:rPr>
              <a:t>To make TOPAPI more accessible we added it on </a:t>
            </a:r>
            <a:r>
              <a:rPr lang="en-US" sz="1800" dirty="0" err="1">
                <a:effectLst/>
                <a:latin typeface="Arial" panose="020B0604020202020204" pitchFamily="34" charset="0"/>
                <a:ea typeface="Aptos"/>
              </a:rPr>
              <a:t>RapidAPI</a:t>
            </a:r>
            <a:r>
              <a:rPr lang="en-US" sz="1800" dirty="0">
                <a:effectLst/>
                <a:latin typeface="Arial" panose="020B0604020202020204" pitchFamily="34" charset="0"/>
                <a:ea typeface="Aptos"/>
              </a:rPr>
              <a:t> a platform that has many </a:t>
            </a:r>
            <a:r>
              <a:rPr lang="en-US" sz="1800" dirty="0" err="1">
                <a:effectLst/>
                <a:latin typeface="Arial" panose="020B0604020202020204" pitchFamily="34" charset="0"/>
                <a:ea typeface="Aptos"/>
              </a:rPr>
              <a:t>many</a:t>
            </a:r>
            <a:r>
              <a:rPr lang="en-US" sz="1800" dirty="0">
                <a:effectLst/>
                <a:latin typeface="Arial" panose="020B0604020202020204" pitchFamily="34" charset="0"/>
                <a:ea typeface="Aptos"/>
              </a:rPr>
              <a:t> </a:t>
            </a:r>
            <a:r>
              <a:rPr lang="en-US" sz="1800" dirty="0" err="1">
                <a:effectLst/>
                <a:latin typeface="Arial" panose="020B0604020202020204" pitchFamily="34" charset="0"/>
                <a:ea typeface="Aptos"/>
              </a:rPr>
              <a:t>apis</a:t>
            </a:r>
            <a:r>
              <a:rPr lang="en-US" sz="1800" dirty="0">
                <a:effectLst/>
                <a:latin typeface="Arial" panose="020B0604020202020204" pitchFamily="34" charset="0"/>
                <a:ea typeface="Aptos"/>
              </a:rPr>
              <a:t> for use. It make you add logo or description and pricing (but we are free don’t worry).</a:t>
            </a:r>
            <a:endParaRPr lang="en-US" sz="1800" kern="100" dirty="0">
              <a:effectLst/>
              <a:latin typeface="Aptos"/>
              <a:ea typeface="Aptos"/>
              <a:cs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3D5EF8B4-99B1-417D-9FCC-2FABEA7A9DB2}"/>
              </a:ext>
            </a:extLst>
          </p:cNvPr>
          <p:cNvSpPr>
            <a:spLocks noGrp="1"/>
          </p:cNvSpPr>
          <p:nvPr>
            <p:ph type="sldNum" sz="quarter" idx="12"/>
          </p:nvPr>
        </p:nvSpPr>
        <p:spPr/>
        <p:txBody>
          <a:bodyPr/>
          <a:lstStyle/>
          <a:p>
            <a:fld id="{FE024F78-56A6-7740-B68D-8D4D026EDF3F}" type="slidenum">
              <a:rPr lang="en-US" smtClean="0"/>
              <a:pPr/>
              <a:t>17</a:t>
            </a:fld>
            <a:endParaRPr lang="en-US" dirty="0"/>
          </a:p>
        </p:txBody>
      </p:sp>
      <p:pic>
        <p:nvPicPr>
          <p:cNvPr id="8" name="Picture 7">
            <a:extLst>
              <a:ext uri="{FF2B5EF4-FFF2-40B4-BE49-F238E27FC236}">
                <a16:creationId xmlns:a16="http://schemas.microsoft.com/office/drawing/2014/main" id="{CC1AF2CF-EC22-48B5-BFE2-D931F87B06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576047" y="2111741"/>
            <a:ext cx="5981849" cy="3302941"/>
          </a:xfrm>
          <a:prstGeom prst="rect">
            <a:avLst/>
          </a:prstGeom>
        </p:spPr>
      </p:pic>
    </p:spTree>
    <p:extLst>
      <p:ext uri="{BB962C8B-B14F-4D97-AF65-F5344CB8AC3E}">
        <p14:creationId xmlns:p14="http://schemas.microsoft.com/office/powerpoint/2010/main" val="32152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F1E1-F0BC-4DAB-9AFF-057AFC7A9CDC}"/>
              </a:ext>
            </a:extLst>
          </p:cNvPr>
          <p:cNvSpPr>
            <a:spLocks noGrp="1"/>
          </p:cNvSpPr>
          <p:nvPr>
            <p:ph type="title"/>
          </p:nvPr>
        </p:nvSpPr>
        <p:spPr/>
        <p:txBody>
          <a:bodyPr/>
          <a:lstStyle/>
          <a:p>
            <a:r>
              <a:rPr lang="en-US" dirty="0"/>
              <a:t>Web app</a:t>
            </a:r>
          </a:p>
        </p:txBody>
      </p:sp>
    </p:spTree>
    <p:extLst>
      <p:ext uri="{BB962C8B-B14F-4D97-AF65-F5344CB8AC3E}">
        <p14:creationId xmlns:p14="http://schemas.microsoft.com/office/powerpoint/2010/main" val="165554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8677-C126-4ABB-8DB3-B1AD7A9B58CE}"/>
              </a:ext>
            </a:extLst>
          </p:cNvPr>
          <p:cNvSpPr>
            <a:spLocks noGrp="1"/>
          </p:cNvSpPr>
          <p:nvPr>
            <p:ph type="title"/>
          </p:nvPr>
        </p:nvSpPr>
        <p:spPr/>
        <p:txBody>
          <a:bodyPr/>
          <a:lstStyle/>
          <a:p>
            <a:r>
              <a:rPr lang="en-US" dirty="0"/>
              <a:t>Web app description</a:t>
            </a:r>
          </a:p>
        </p:txBody>
      </p:sp>
      <p:sp>
        <p:nvSpPr>
          <p:cNvPr id="3" name="Content Placeholder 2">
            <a:extLst>
              <a:ext uri="{FF2B5EF4-FFF2-40B4-BE49-F238E27FC236}">
                <a16:creationId xmlns:a16="http://schemas.microsoft.com/office/drawing/2014/main" id="{BCE52394-E9BC-480B-9F84-F0F1456F4E5A}"/>
              </a:ext>
            </a:extLst>
          </p:cNvPr>
          <p:cNvSpPr>
            <a:spLocks noGrp="1"/>
          </p:cNvSpPr>
          <p:nvPr>
            <p:ph sz="quarter" idx="35"/>
          </p:nvPr>
        </p:nvSpPr>
        <p:spPr>
          <a:xfrm>
            <a:off x="741680" y="2430199"/>
            <a:ext cx="4798508" cy="3795999"/>
          </a:xfrm>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after this important step we are able to use the endpoints as we wish. So we developed a web app for the model. It acts like a chatbot.</a:t>
            </a:r>
            <a:endParaRPr lang="en-US" sz="1800" kern="100" dirty="0">
              <a:effectLst/>
              <a:latin typeface="Aptos"/>
              <a:ea typeface="Aptos"/>
              <a:cs typeface="Arial" panose="020B0604020202020204" pitchFamily="34" charset="0"/>
            </a:endParaRPr>
          </a:p>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A web app to access it and detect the truth of an article you saw. With homepage that has tutorial videos, contact us, and showcasing our products and solutions.</a:t>
            </a:r>
            <a:endParaRPr lang="en-US" sz="1800" kern="100" dirty="0">
              <a:effectLst/>
              <a:latin typeface="Aptos"/>
              <a:ea typeface="Aptos"/>
              <a:cs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3D5EF8B4-99B1-417D-9FCC-2FABEA7A9DB2}"/>
              </a:ext>
            </a:extLst>
          </p:cNvPr>
          <p:cNvSpPr>
            <a:spLocks noGrp="1"/>
          </p:cNvSpPr>
          <p:nvPr>
            <p:ph type="sldNum" sz="quarter" idx="12"/>
          </p:nvPr>
        </p:nvSpPr>
        <p:spPr/>
        <p:txBody>
          <a:bodyPr/>
          <a:lstStyle/>
          <a:p>
            <a:fld id="{FE024F78-56A6-7740-B68D-8D4D026EDF3F}" type="slidenum">
              <a:rPr lang="en-US" smtClean="0"/>
              <a:pPr/>
              <a:t>19</a:t>
            </a:fld>
            <a:endParaRPr lang="en-US" dirty="0"/>
          </a:p>
        </p:txBody>
      </p:sp>
      <p:pic>
        <p:nvPicPr>
          <p:cNvPr id="6" name="Picture 5" descr="A screenshot of a computer&#10;&#10;Description automatically generated">
            <a:extLst>
              <a:ext uri="{FF2B5EF4-FFF2-40B4-BE49-F238E27FC236}">
                <a16:creationId xmlns:a16="http://schemas.microsoft.com/office/drawing/2014/main" id="{7064E944-8B78-435A-A27D-FBC043155FCD}"/>
              </a:ext>
            </a:extLst>
          </p:cNvPr>
          <p:cNvPicPr>
            <a:picLocks noChangeAspect="1"/>
          </p:cNvPicPr>
          <p:nvPr/>
        </p:nvPicPr>
        <p:blipFill rotWithShape="1">
          <a:blip r:embed="rId2"/>
          <a:srcRect t="9692" r="2131" b="5395"/>
          <a:stretch/>
        </p:blipFill>
        <p:spPr>
          <a:xfrm>
            <a:off x="5750334" y="2430199"/>
            <a:ext cx="5492335" cy="2680447"/>
          </a:xfrm>
          <a:prstGeom prst="rect">
            <a:avLst/>
          </a:prstGeom>
        </p:spPr>
      </p:pic>
    </p:spTree>
    <p:extLst>
      <p:ext uri="{BB962C8B-B14F-4D97-AF65-F5344CB8AC3E}">
        <p14:creationId xmlns:p14="http://schemas.microsoft.com/office/powerpoint/2010/main" val="98761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932329"/>
            <a:ext cx="7420819" cy="720530"/>
          </a:xfrm>
        </p:spPr>
        <p:txBody>
          <a:bodyPr/>
          <a:lstStyle/>
          <a:p>
            <a:pPr marL="0" marR="0">
              <a:lnSpc>
                <a:spcPct val="107000"/>
              </a:lnSpc>
              <a:spcBef>
                <a:spcPts val="0"/>
              </a:spcBef>
              <a:spcAft>
                <a:spcPts val="800"/>
              </a:spcAft>
            </a:pPr>
            <a:r>
              <a:rPr lang="en-US" b="1" kern="100" dirty="0">
                <a:effectLst/>
                <a:latin typeface="Arial" panose="020B0604020202020204" pitchFamily="34" charset="0"/>
                <a:ea typeface="Aptos"/>
                <a:cs typeface="Arial" panose="020B0604020202020204" pitchFamily="34" charset="0"/>
              </a:rPr>
              <a:t>Problem Statement:</a:t>
            </a:r>
            <a:endParaRPr lang="en-US" kern="100" dirty="0">
              <a:effectLst/>
              <a:latin typeface="Aptos"/>
              <a:ea typeface="Aptos"/>
              <a:cs typeface="Arial" panose="020B0604020202020204" pitchFamily="34" charset="0"/>
            </a:endParaRP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178424"/>
            <a:ext cx="7420819" cy="3968375"/>
          </a:xfrm>
        </p:spPr>
        <p:txBody>
          <a:bodyPr/>
          <a:lstStyle/>
          <a:p>
            <a:r>
              <a:rPr lang="en-US" sz="1800" dirty="0">
                <a:effectLst/>
                <a:latin typeface="Arial" panose="020B0604020202020204" pitchFamily="34" charset="0"/>
                <a:ea typeface="Aptos"/>
              </a:rPr>
              <a:t>Fake news has become a threat in the digital age. Spreading like wildfire online, it shows discord and mistrust</a:t>
            </a:r>
          </a:p>
          <a:p>
            <a:r>
              <a:rPr lang="en-US" sz="1800" dirty="0">
                <a:effectLst/>
                <a:latin typeface="Arial" panose="020B0604020202020204" pitchFamily="34" charset="0"/>
                <a:ea typeface="Aptos"/>
              </a:rPr>
              <a:t>However, our machine learning projects TOP is emerging as powerful tools in the fight against misinformation. By analyzing vast amounts of data</a:t>
            </a:r>
          </a:p>
          <a:p>
            <a:r>
              <a:rPr lang="en-US" b="0" i="0" dirty="0">
                <a:solidFill>
                  <a:srgbClr val="ECECEC"/>
                </a:solidFill>
                <a:effectLst/>
                <a:latin typeface="Söhne"/>
              </a:rPr>
              <a:t>TOP can identify patterns in language, source credibility, and dissemination methods that are often hallmarks of fake news. This allows TOP to flag suspicious content, empowering users to make informed decisions about the information they consume.</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BCC-1A5F-46BF-A757-842B46107AD2}"/>
              </a:ext>
            </a:extLst>
          </p:cNvPr>
          <p:cNvSpPr>
            <a:spLocks noGrp="1"/>
          </p:cNvSpPr>
          <p:nvPr>
            <p:ph type="title"/>
          </p:nvPr>
        </p:nvSpPr>
        <p:spPr>
          <a:xfrm>
            <a:off x="741680" y="631802"/>
            <a:ext cx="10500989" cy="933193"/>
          </a:xfrm>
        </p:spPr>
        <p:txBody>
          <a:bodyPr/>
          <a:lstStyle/>
          <a:p>
            <a:r>
              <a:rPr lang="en-US" dirty="0"/>
              <a:t>News classifier Chatbot </a:t>
            </a:r>
          </a:p>
        </p:txBody>
      </p:sp>
      <p:sp>
        <p:nvSpPr>
          <p:cNvPr id="5" name="Slide Number Placeholder 4">
            <a:extLst>
              <a:ext uri="{FF2B5EF4-FFF2-40B4-BE49-F238E27FC236}">
                <a16:creationId xmlns:a16="http://schemas.microsoft.com/office/drawing/2014/main" id="{381E1D26-C998-45F0-9CF9-803D71A490D5}"/>
              </a:ext>
            </a:extLst>
          </p:cNvPr>
          <p:cNvSpPr>
            <a:spLocks noGrp="1"/>
          </p:cNvSpPr>
          <p:nvPr>
            <p:ph type="sldNum" sz="quarter" idx="12"/>
          </p:nvPr>
        </p:nvSpPr>
        <p:spPr/>
        <p:txBody>
          <a:bodyPr/>
          <a:lstStyle/>
          <a:p>
            <a:fld id="{FE024F78-56A6-7740-B68D-8D4D026EDF3F}" type="slidenum">
              <a:rPr lang="en-US" smtClean="0"/>
              <a:pPr/>
              <a:t>20</a:t>
            </a:fld>
            <a:endParaRPr lang="en-US" dirty="0"/>
          </a:p>
        </p:txBody>
      </p:sp>
      <p:pic>
        <p:nvPicPr>
          <p:cNvPr id="7" name="Picture 6" descr="A screenshot of a computer&#10;&#10;Description automatically generated">
            <a:extLst>
              <a:ext uri="{FF2B5EF4-FFF2-40B4-BE49-F238E27FC236}">
                <a16:creationId xmlns:a16="http://schemas.microsoft.com/office/drawing/2014/main" id="{E8214329-1873-41B0-A41B-525287F6514D}"/>
              </a:ext>
            </a:extLst>
          </p:cNvPr>
          <p:cNvPicPr>
            <a:picLocks noChangeAspect="1"/>
          </p:cNvPicPr>
          <p:nvPr/>
        </p:nvPicPr>
        <p:blipFill rotWithShape="1">
          <a:blip r:embed="rId2"/>
          <a:srcRect t="9522" r="1123" b="5312"/>
          <a:stretch/>
        </p:blipFill>
        <p:spPr>
          <a:xfrm>
            <a:off x="1562100" y="2021751"/>
            <a:ext cx="9067800" cy="4204447"/>
          </a:xfrm>
          <a:prstGeom prst="rect">
            <a:avLst/>
          </a:prstGeom>
        </p:spPr>
      </p:pic>
      <p:sp>
        <p:nvSpPr>
          <p:cNvPr id="3" name="Rectangle 2">
            <a:extLst>
              <a:ext uri="{FF2B5EF4-FFF2-40B4-BE49-F238E27FC236}">
                <a16:creationId xmlns:a16="http://schemas.microsoft.com/office/drawing/2014/main" id="{30BC86F6-9D49-7CF7-D462-EA61C944007C}"/>
              </a:ext>
            </a:extLst>
          </p:cNvPr>
          <p:cNvSpPr/>
          <p:nvPr/>
        </p:nvSpPr>
        <p:spPr>
          <a:xfrm>
            <a:off x="2937164" y="5809673"/>
            <a:ext cx="1108363" cy="1293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21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38E7-7CEE-44D4-B69E-B8B2445D5FA7}"/>
              </a:ext>
            </a:extLst>
          </p:cNvPr>
          <p:cNvSpPr>
            <a:spLocks noGrp="1"/>
          </p:cNvSpPr>
          <p:nvPr>
            <p:ph type="title"/>
          </p:nvPr>
        </p:nvSpPr>
        <p:spPr/>
        <p:txBody>
          <a:bodyPr/>
          <a:lstStyle/>
          <a:p>
            <a:r>
              <a:rPr lang="en-US" dirty="0"/>
              <a:t>extension</a:t>
            </a:r>
          </a:p>
        </p:txBody>
      </p:sp>
    </p:spTree>
    <p:extLst>
      <p:ext uri="{BB962C8B-B14F-4D97-AF65-F5344CB8AC3E}">
        <p14:creationId xmlns:p14="http://schemas.microsoft.com/office/powerpoint/2010/main" val="179442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8677-C126-4ABB-8DB3-B1AD7A9B58CE}"/>
              </a:ext>
            </a:extLst>
          </p:cNvPr>
          <p:cNvSpPr>
            <a:spLocks noGrp="1"/>
          </p:cNvSpPr>
          <p:nvPr>
            <p:ph type="title"/>
          </p:nvPr>
        </p:nvSpPr>
        <p:spPr/>
        <p:txBody>
          <a:bodyPr/>
          <a:lstStyle/>
          <a:p>
            <a:r>
              <a:rPr lang="en-US" dirty="0"/>
              <a:t>Extension description</a:t>
            </a:r>
          </a:p>
        </p:txBody>
      </p:sp>
      <p:sp>
        <p:nvSpPr>
          <p:cNvPr id="3" name="Content Placeholder 2">
            <a:extLst>
              <a:ext uri="{FF2B5EF4-FFF2-40B4-BE49-F238E27FC236}">
                <a16:creationId xmlns:a16="http://schemas.microsoft.com/office/drawing/2014/main" id="{BCE52394-E9BC-480B-9F84-F0F1456F4E5A}"/>
              </a:ext>
            </a:extLst>
          </p:cNvPr>
          <p:cNvSpPr>
            <a:spLocks noGrp="1"/>
          </p:cNvSpPr>
          <p:nvPr>
            <p:ph sz="quarter" idx="35"/>
          </p:nvPr>
        </p:nvSpPr>
        <p:spPr>
          <a:xfrm>
            <a:off x="741680" y="2430200"/>
            <a:ext cx="4798508" cy="2885872"/>
          </a:xfrm>
        </p:spPr>
        <p:txBody>
          <a:bodyPr/>
          <a:lstStyle/>
          <a:p>
            <a:pPr marL="0" marR="0">
              <a:lnSpc>
                <a:spcPct val="107000"/>
              </a:lnSpc>
              <a:spcBef>
                <a:spcPts val="0"/>
              </a:spcBef>
              <a:spcAft>
                <a:spcPts val="800"/>
              </a:spcAft>
            </a:pPr>
            <a:r>
              <a:rPr lang="en-US" kern="100" dirty="0">
                <a:latin typeface="Arial" panose="020B0604020202020204" pitchFamily="34" charset="0"/>
                <a:ea typeface="Aptos"/>
                <a:cs typeface="Arial" panose="020B0604020202020204" pitchFamily="34" charset="0"/>
              </a:rPr>
              <a:t>W</a:t>
            </a:r>
            <a:r>
              <a:rPr lang="en-US" sz="1800" kern="100" dirty="0">
                <a:effectLst/>
                <a:latin typeface="Arial" panose="020B0604020202020204" pitchFamily="34" charset="0"/>
                <a:ea typeface="Aptos"/>
                <a:cs typeface="Arial" panose="020B0604020202020204" pitchFamily="34" charset="0"/>
              </a:rPr>
              <a:t>e developed a Chrome extension. To make it easy on the user to access our model’s api with just simple steps.</a:t>
            </a:r>
            <a:endParaRPr lang="en-US" sz="1800" kern="100" dirty="0">
              <a:effectLst/>
              <a:latin typeface="Aptos"/>
              <a:ea typeface="Aptos"/>
              <a:cs typeface="Arial" panose="020B0604020202020204" pitchFamily="34" charset="0"/>
            </a:endParaRPr>
          </a:p>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Just copy the article you saw, paste it in the text area, click check and the result will display.</a:t>
            </a:r>
            <a:endParaRPr lang="en-US" sz="1800" kern="100" dirty="0">
              <a:effectLst/>
              <a:latin typeface="Aptos"/>
              <a:ea typeface="Aptos"/>
              <a:cs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3D5EF8B4-99B1-417D-9FCC-2FABEA7A9DB2}"/>
              </a:ext>
            </a:extLst>
          </p:cNvPr>
          <p:cNvSpPr>
            <a:spLocks noGrp="1"/>
          </p:cNvSpPr>
          <p:nvPr>
            <p:ph type="sldNum" sz="quarter" idx="12"/>
          </p:nvPr>
        </p:nvSpPr>
        <p:spPr/>
        <p:txBody>
          <a:bodyPr/>
          <a:lstStyle/>
          <a:p>
            <a:fld id="{FE024F78-56A6-7740-B68D-8D4D026EDF3F}" type="slidenum">
              <a:rPr lang="en-US" smtClean="0"/>
              <a:pPr/>
              <a:t>22</a:t>
            </a:fld>
            <a:endParaRPr lang="en-US" dirty="0"/>
          </a:p>
        </p:txBody>
      </p:sp>
      <p:pic>
        <p:nvPicPr>
          <p:cNvPr id="7" name="Picture 6">
            <a:extLst>
              <a:ext uri="{FF2B5EF4-FFF2-40B4-BE49-F238E27FC236}">
                <a16:creationId xmlns:a16="http://schemas.microsoft.com/office/drawing/2014/main" id="{B3CF275C-CDB6-4331-BC3D-959BB27CD6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96000" y="2430200"/>
            <a:ext cx="5227353" cy="2669855"/>
          </a:xfrm>
          <a:prstGeom prst="rect">
            <a:avLst/>
          </a:prstGeom>
        </p:spPr>
      </p:pic>
    </p:spTree>
    <p:extLst>
      <p:ext uri="{BB962C8B-B14F-4D97-AF65-F5344CB8AC3E}">
        <p14:creationId xmlns:p14="http://schemas.microsoft.com/office/powerpoint/2010/main" val="4172105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Abdelrahman Ibrahim 211002951</a:t>
            </a:r>
          </a:p>
          <a:p>
            <a:r>
              <a:rPr lang="en-US" dirty="0"/>
              <a:t>Ali Hisham </a:t>
            </a:r>
            <a:r>
              <a:rPr lang="en-US" sz="1800" dirty="0">
                <a:effectLst/>
                <a:latin typeface="Arial" panose="020B0604020202020204" pitchFamily="34" charset="0"/>
                <a:ea typeface="Aptos"/>
              </a:rPr>
              <a:t>211006277</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6" y="485632"/>
            <a:ext cx="6327105" cy="984580"/>
          </a:xfrm>
        </p:spPr>
        <p:txBody>
          <a:bodyPr anchor="b"/>
          <a:lstStyle/>
          <a:p>
            <a:pPr marL="0" marR="0">
              <a:lnSpc>
                <a:spcPct val="107000"/>
              </a:lnSpc>
              <a:spcBef>
                <a:spcPts val="0"/>
              </a:spcBef>
              <a:spcAft>
                <a:spcPts val="800"/>
              </a:spcAft>
            </a:pPr>
            <a:r>
              <a:rPr lang="en-US" sz="3600" b="1" kern="100" dirty="0">
                <a:effectLst/>
                <a:latin typeface="Arial" panose="020B0604020202020204" pitchFamily="34" charset="0"/>
                <a:ea typeface="Aptos"/>
                <a:cs typeface="Arial" panose="020B0604020202020204" pitchFamily="34" charset="0"/>
              </a:rPr>
              <a:t>Data Description:</a:t>
            </a:r>
            <a:endParaRPr lang="en-US" sz="3600" kern="100" dirty="0">
              <a:effectLst/>
              <a:latin typeface="Aptos"/>
              <a:ea typeface="Aptos"/>
              <a:cs typeface="Arial" panose="020B0604020202020204" pitchFamily="34" charset="0"/>
            </a:endParaRP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426318" y="1636827"/>
            <a:ext cx="11339363" cy="984580"/>
          </a:xfrm>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The data that’s used has many sources and we managed to collect it from different data storages.</a:t>
            </a:r>
            <a:endParaRPr lang="en-US" sz="1800" kern="100" dirty="0">
              <a:effectLst/>
              <a:latin typeface="Aptos"/>
              <a:ea typeface="Aptos"/>
              <a:cs typeface="Arial" panose="020B0604020202020204" pitchFamily="34" charset="0"/>
            </a:endParaRPr>
          </a:p>
        </p:txBody>
      </p:sp>
      <p:pic>
        <p:nvPicPr>
          <p:cNvPr id="5" name="Picture 4">
            <a:extLst>
              <a:ext uri="{FF2B5EF4-FFF2-40B4-BE49-F238E27FC236}">
                <a16:creationId xmlns:a16="http://schemas.microsoft.com/office/drawing/2014/main" id="{57461315-0B6D-45D3-ADBF-A0551E73A238}"/>
              </a:ext>
            </a:extLst>
          </p:cNvPr>
          <p:cNvPicPr/>
          <p:nvPr/>
        </p:nvPicPr>
        <p:blipFill>
          <a:blip r:embed="rId3">
            <a:extLst>
              <a:ext uri="{28A0092B-C50C-407E-A947-70E740481C1C}">
                <a14:useLocalDpi xmlns:a14="http://schemas.microsoft.com/office/drawing/2010/main" val="0"/>
              </a:ext>
            </a:extLst>
          </a:blip>
          <a:stretch>
            <a:fillRect/>
          </a:stretch>
        </p:blipFill>
        <p:spPr>
          <a:xfrm>
            <a:off x="305791" y="2788022"/>
            <a:ext cx="5503337" cy="3038987"/>
          </a:xfrm>
          <a:prstGeom prst="rect">
            <a:avLst/>
          </a:prstGeom>
        </p:spPr>
      </p:pic>
      <p:pic>
        <p:nvPicPr>
          <p:cNvPr id="7" name="Picture 6">
            <a:extLst>
              <a:ext uri="{FF2B5EF4-FFF2-40B4-BE49-F238E27FC236}">
                <a16:creationId xmlns:a16="http://schemas.microsoft.com/office/drawing/2014/main" id="{C9CAB12A-DFAF-440C-AAD2-FDB8FEE43C2F}"/>
              </a:ext>
            </a:extLst>
          </p:cNvPr>
          <p:cNvPicPr/>
          <p:nvPr/>
        </p:nvPicPr>
        <p:blipFill>
          <a:blip r:embed="rId4">
            <a:extLst>
              <a:ext uri="{28A0092B-C50C-407E-A947-70E740481C1C}">
                <a14:useLocalDpi xmlns:a14="http://schemas.microsoft.com/office/drawing/2010/main" val="0"/>
              </a:ext>
            </a:extLst>
          </a:blip>
          <a:stretch>
            <a:fillRect/>
          </a:stretch>
        </p:blipFill>
        <p:spPr>
          <a:xfrm>
            <a:off x="5871883" y="2832845"/>
            <a:ext cx="6257364" cy="2949340"/>
          </a:xfrm>
          <a:prstGeom prst="rect">
            <a:avLst/>
          </a:prstGeom>
        </p:spPr>
      </p:pic>
    </p:spTree>
    <p:extLst>
      <p:ext uri="{BB962C8B-B14F-4D97-AF65-F5344CB8AC3E}">
        <p14:creationId xmlns:p14="http://schemas.microsoft.com/office/powerpoint/2010/main" val="133073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pPr marL="0" marR="0">
              <a:lnSpc>
                <a:spcPct val="107000"/>
              </a:lnSpc>
              <a:spcBef>
                <a:spcPts val="0"/>
              </a:spcBef>
              <a:spcAft>
                <a:spcPts val="800"/>
              </a:spcAft>
            </a:pPr>
            <a:r>
              <a:rPr lang="en-US" sz="4000" b="1" kern="100" dirty="0">
                <a:effectLst/>
                <a:latin typeface="Arial" panose="020B0604020202020204" pitchFamily="34" charset="0"/>
                <a:ea typeface="Aptos"/>
                <a:cs typeface="Arial" panose="020B0604020202020204" pitchFamily="34" charset="0"/>
              </a:rPr>
              <a:t>Data Preprocessing:</a:t>
            </a:r>
            <a:endParaRPr lang="en-US" sz="40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7" name="Content Placeholder 6">
            <a:extLst>
              <a:ext uri="{FF2B5EF4-FFF2-40B4-BE49-F238E27FC236}">
                <a16:creationId xmlns:a16="http://schemas.microsoft.com/office/drawing/2014/main" id="{26A05535-7F41-4EEB-BC54-863B26E6C88F}"/>
              </a:ext>
            </a:extLst>
          </p:cNvPr>
          <p:cNvSpPr>
            <a:spLocks noGrp="1"/>
          </p:cNvSpPr>
          <p:nvPr>
            <p:ph sz="quarter" idx="35"/>
          </p:nvPr>
        </p:nvSpPr>
        <p:spPr>
          <a:xfrm>
            <a:off x="2373001" y="2225110"/>
            <a:ext cx="9346247" cy="1528020"/>
          </a:xfrm>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After analyzing the data, we had to eliminate the nan values, drop the duplicated rows, change the type of the label column from float to int.</a:t>
            </a:r>
            <a:endParaRPr lang="en-US" sz="1800" kern="100" dirty="0">
              <a:effectLst/>
              <a:latin typeface="Aptos"/>
              <a:ea typeface="Aptos"/>
              <a:cs typeface="Arial" panose="020B0604020202020204" pitchFamily="34" charset="0"/>
            </a:endParaRPr>
          </a:p>
          <a:p>
            <a:endParaRPr lang="en-US" dirty="0"/>
          </a:p>
        </p:txBody>
      </p:sp>
      <p:pic>
        <p:nvPicPr>
          <p:cNvPr id="17" name="Picture 16">
            <a:extLst>
              <a:ext uri="{FF2B5EF4-FFF2-40B4-BE49-F238E27FC236}">
                <a16:creationId xmlns:a16="http://schemas.microsoft.com/office/drawing/2014/main" id="{49A2CB4D-507A-4424-B1A3-382E3D088FCC}"/>
              </a:ext>
            </a:extLst>
          </p:cNvPr>
          <p:cNvPicPr/>
          <p:nvPr/>
        </p:nvPicPr>
        <p:blipFill rotWithShape="1">
          <a:blip r:embed="rId3">
            <a:extLst>
              <a:ext uri="{28A0092B-C50C-407E-A947-70E740481C1C}">
                <a14:useLocalDpi xmlns:a14="http://schemas.microsoft.com/office/drawing/2010/main" val="0"/>
              </a:ext>
            </a:extLst>
          </a:blip>
          <a:srcRect l="34171"/>
          <a:stretch/>
        </p:blipFill>
        <p:spPr>
          <a:xfrm>
            <a:off x="2472614" y="3429000"/>
            <a:ext cx="1800808" cy="1528020"/>
          </a:xfrm>
          <a:prstGeom prst="rect">
            <a:avLst/>
          </a:prstGeom>
        </p:spPr>
      </p:pic>
      <p:pic>
        <p:nvPicPr>
          <p:cNvPr id="18" name="Picture 17">
            <a:extLst>
              <a:ext uri="{FF2B5EF4-FFF2-40B4-BE49-F238E27FC236}">
                <a16:creationId xmlns:a16="http://schemas.microsoft.com/office/drawing/2014/main" id="{3B9DFBD0-1B99-49EC-9DBF-4BEF73408AE0}"/>
              </a:ext>
            </a:extLst>
          </p:cNvPr>
          <p:cNvPicPr/>
          <p:nvPr/>
        </p:nvPicPr>
        <p:blipFill rotWithShape="1">
          <a:blip r:embed="rId4">
            <a:extLst>
              <a:ext uri="{28A0092B-C50C-407E-A947-70E740481C1C}">
                <a14:useLocalDpi xmlns:a14="http://schemas.microsoft.com/office/drawing/2010/main" val="0"/>
              </a:ext>
            </a:extLst>
          </a:blip>
          <a:srcRect l="26822"/>
          <a:stretch/>
        </p:blipFill>
        <p:spPr>
          <a:xfrm>
            <a:off x="4795934" y="3445322"/>
            <a:ext cx="2183364" cy="1560664"/>
          </a:xfrm>
          <a:prstGeom prst="rect">
            <a:avLst/>
          </a:prstGeom>
        </p:spPr>
      </p:pic>
      <p:pic>
        <p:nvPicPr>
          <p:cNvPr id="19" name="Picture 18">
            <a:extLst>
              <a:ext uri="{FF2B5EF4-FFF2-40B4-BE49-F238E27FC236}">
                <a16:creationId xmlns:a16="http://schemas.microsoft.com/office/drawing/2014/main" id="{49BDF80B-FB20-4A6D-8836-23CB166DB64F}"/>
              </a:ext>
            </a:extLst>
          </p:cNvPr>
          <p:cNvPicPr/>
          <p:nvPr/>
        </p:nvPicPr>
        <p:blipFill rotWithShape="1">
          <a:blip r:embed="rId5">
            <a:extLst>
              <a:ext uri="{28A0092B-C50C-407E-A947-70E740481C1C}">
                <a14:useLocalDpi xmlns:a14="http://schemas.microsoft.com/office/drawing/2010/main" val="0"/>
              </a:ext>
            </a:extLst>
          </a:blip>
          <a:srcRect l="17525"/>
          <a:stretch/>
        </p:blipFill>
        <p:spPr>
          <a:xfrm>
            <a:off x="7277879" y="3429000"/>
            <a:ext cx="4467988" cy="1528020"/>
          </a:xfrm>
          <a:prstGeom prst="rect">
            <a:avLst/>
          </a:prstGeom>
        </p:spPr>
      </p:pic>
    </p:spTree>
    <p:extLst>
      <p:ext uri="{BB962C8B-B14F-4D97-AF65-F5344CB8AC3E}">
        <p14:creationId xmlns:p14="http://schemas.microsoft.com/office/powerpoint/2010/main" val="10736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pPr marL="0" marR="0">
              <a:lnSpc>
                <a:spcPct val="107000"/>
              </a:lnSpc>
              <a:spcBef>
                <a:spcPts val="0"/>
              </a:spcBef>
              <a:spcAft>
                <a:spcPts val="800"/>
              </a:spcAft>
            </a:pPr>
            <a:r>
              <a:rPr lang="en-US" sz="4000" b="1" kern="100" dirty="0">
                <a:effectLst/>
                <a:latin typeface="Arial" panose="020B0604020202020204" pitchFamily="34" charset="0"/>
                <a:ea typeface="Aptos"/>
                <a:cs typeface="Arial" panose="020B0604020202020204" pitchFamily="34" charset="0"/>
              </a:rPr>
              <a:t>Data Preprocessing:</a:t>
            </a:r>
            <a:endParaRPr lang="en-US" sz="40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7" name="Content Placeholder 6">
            <a:extLst>
              <a:ext uri="{FF2B5EF4-FFF2-40B4-BE49-F238E27FC236}">
                <a16:creationId xmlns:a16="http://schemas.microsoft.com/office/drawing/2014/main" id="{26A05535-7F41-4EEB-BC54-863B26E6C88F}"/>
              </a:ext>
            </a:extLst>
          </p:cNvPr>
          <p:cNvSpPr>
            <a:spLocks noGrp="1"/>
          </p:cNvSpPr>
          <p:nvPr>
            <p:ph sz="quarter" idx="35"/>
          </p:nvPr>
        </p:nvSpPr>
        <p:spPr>
          <a:xfrm>
            <a:off x="2373002" y="2474812"/>
            <a:ext cx="4015098" cy="1528020"/>
          </a:xfrm>
        </p:spPr>
        <p:txBody>
          <a:bodyPr/>
          <a:lstStyle/>
          <a:p>
            <a:pPr marL="285750" indent="-285750">
              <a:buFont typeface="Arial" panose="020B0604020202020204" pitchFamily="34" charset="0"/>
              <a:buChar char="•"/>
            </a:pPr>
            <a:r>
              <a:rPr lang="en-US" sz="1800" kern="100" dirty="0">
                <a:effectLst/>
                <a:latin typeface="Arial" panose="020B0604020202020204" pitchFamily="34" charset="0"/>
                <a:ea typeface="Aptos"/>
                <a:cs typeface="Arial" panose="020B0604020202020204" pitchFamily="34" charset="0"/>
              </a:rPr>
              <a:t>We defined a clean function that removes any unnecessary elements in one corpus, emojis, html tags, and punctuation.</a:t>
            </a:r>
            <a:endParaRPr lang="en-US" sz="1800" kern="100" dirty="0">
              <a:effectLst/>
              <a:latin typeface="Aptos"/>
              <a:ea typeface="Aptos"/>
              <a:cs typeface="Arial" panose="020B0604020202020204" pitchFamily="34" charset="0"/>
            </a:endParaRPr>
          </a:p>
          <a:p>
            <a:endParaRPr lang="en-US" dirty="0"/>
          </a:p>
        </p:txBody>
      </p:sp>
      <p:pic>
        <p:nvPicPr>
          <p:cNvPr id="8" name="Picture 7">
            <a:extLst>
              <a:ext uri="{FF2B5EF4-FFF2-40B4-BE49-F238E27FC236}">
                <a16:creationId xmlns:a16="http://schemas.microsoft.com/office/drawing/2014/main" id="{B957780A-4498-478C-ABCF-6E3953CFC1C2}"/>
              </a:ext>
            </a:extLst>
          </p:cNvPr>
          <p:cNvPicPr/>
          <p:nvPr/>
        </p:nvPicPr>
        <p:blipFill>
          <a:blip r:embed="rId3">
            <a:extLst>
              <a:ext uri="{28A0092B-C50C-407E-A947-70E740481C1C}">
                <a14:useLocalDpi xmlns:a14="http://schemas.microsoft.com/office/drawing/2010/main" val="0"/>
              </a:ext>
            </a:extLst>
          </a:blip>
          <a:stretch>
            <a:fillRect/>
          </a:stretch>
        </p:blipFill>
        <p:spPr>
          <a:xfrm>
            <a:off x="6702571" y="2385927"/>
            <a:ext cx="5138525" cy="1616904"/>
          </a:xfrm>
          <a:prstGeom prst="rect">
            <a:avLst/>
          </a:prstGeom>
        </p:spPr>
      </p:pic>
      <p:sp>
        <p:nvSpPr>
          <p:cNvPr id="15" name="Content Placeholder 6">
            <a:extLst>
              <a:ext uri="{FF2B5EF4-FFF2-40B4-BE49-F238E27FC236}">
                <a16:creationId xmlns:a16="http://schemas.microsoft.com/office/drawing/2014/main" id="{DB3CCCEA-4879-41D0-A5A7-BEE639C1AC8C}"/>
              </a:ext>
            </a:extLst>
          </p:cNvPr>
          <p:cNvSpPr txBox="1">
            <a:spLocks/>
          </p:cNvSpPr>
          <p:nvPr/>
        </p:nvSpPr>
        <p:spPr>
          <a:xfrm>
            <a:off x="2399620" y="4198776"/>
            <a:ext cx="4015098" cy="152802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Arial" panose="020B0604020202020204" pitchFamily="34" charset="0"/>
                <a:ea typeface="Aptos"/>
              </a:rPr>
              <a:t>Removing  </a:t>
            </a:r>
            <a:r>
              <a:rPr lang="en-US" sz="1800" kern="100" dirty="0">
                <a:effectLst/>
                <a:latin typeface="Arial" panose="020B0604020202020204" pitchFamily="34" charset="0"/>
                <a:ea typeface="Aptos"/>
                <a:cs typeface="Arial" panose="020B0604020202020204" pitchFamily="34" charset="0"/>
              </a:rPr>
              <a:t>the stop words is like removing a heavy load from ml model because the stop words have no meaning and does not represent any thing in the corpus.</a:t>
            </a:r>
            <a:endParaRPr lang="en-US" sz="1800" kern="100" dirty="0">
              <a:effectLst/>
              <a:latin typeface="Aptos"/>
              <a:ea typeface="Aptos"/>
              <a:cs typeface="Arial" panose="020B0604020202020204" pitchFamily="34" charset="0"/>
            </a:endParaRPr>
          </a:p>
          <a:p>
            <a:endParaRPr lang="en-US" dirty="0"/>
          </a:p>
        </p:txBody>
      </p:sp>
      <p:pic>
        <p:nvPicPr>
          <p:cNvPr id="16" name="Picture 15">
            <a:extLst>
              <a:ext uri="{FF2B5EF4-FFF2-40B4-BE49-F238E27FC236}">
                <a16:creationId xmlns:a16="http://schemas.microsoft.com/office/drawing/2014/main" id="{9E368E58-3FCD-4C28-A082-365B8F1930F7}"/>
              </a:ext>
            </a:extLst>
          </p:cNvPr>
          <p:cNvPicPr/>
          <p:nvPr/>
        </p:nvPicPr>
        <p:blipFill>
          <a:blip r:embed="rId4">
            <a:extLst>
              <a:ext uri="{28A0092B-C50C-407E-A947-70E740481C1C}">
                <a14:useLocalDpi xmlns:a14="http://schemas.microsoft.com/office/drawing/2010/main" val="0"/>
              </a:ext>
            </a:extLst>
          </a:blip>
          <a:stretch>
            <a:fillRect/>
          </a:stretch>
        </p:blipFill>
        <p:spPr>
          <a:xfrm>
            <a:off x="6702570" y="4198776"/>
            <a:ext cx="5138525" cy="1778735"/>
          </a:xfrm>
          <a:prstGeom prst="rect">
            <a:avLst/>
          </a:prstGeom>
        </p:spPr>
      </p:pic>
    </p:spTree>
    <p:extLst>
      <p:ext uri="{BB962C8B-B14F-4D97-AF65-F5344CB8AC3E}">
        <p14:creationId xmlns:p14="http://schemas.microsoft.com/office/powerpoint/2010/main" val="85136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pPr marL="0" marR="0">
              <a:lnSpc>
                <a:spcPct val="107000"/>
              </a:lnSpc>
              <a:spcBef>
                <a:spcPts val="0"/>
              </a:spcBef>
              <a:spcAft>
                <a:spcPts val="800"/>
              </a:spcAft>
            </a:pPr>
            <a:r>
              <a:rPr lang="en-US" sz="4000" b="1" kern="100" dirty="0">
                <a:effectLst/>
                <a:latin typeface="Arial" panose="020B0604020202020204" pitchFamily="34" charset="0"/>
                <a:ea typeface="Aptos"/>
                <a:cs typeface="Arial" panose="020B0604020202020204" pitchFamily="34" charset="0"/>
              </a:rPr>
              <a:t>Data Preprocessing:</a:t>
            </a:r>
            <a:endParaRPr lang="en-US" sz="40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7" name="Content Placeholder 6">
            <a:extLst>
              <a:ext uri="{FF2B5EF4-FFF2-40B4-BE49-F238E27FC236}">
                <a16:creationId xmlns:a16="http://schemas.microsoft.com/office/drawing/2014/main" id="{26A05535-7F41-4EEB-BC54-863B26E6C88F}"/>
              </a:ext>
            </a:extLst>
          </p:cNvPr>
          <p:cNvSpPr>
            <a:spLocks noGrp="1"/>
          </p:cNvSpPr>
          <p:nvPr>
            <p:ph sz="quarter" idx="35"/>
          </p:nvPr>
        </p:nvSpPr>
        <p:spPr>
          <a:xfrm>
            <a:off x="2399620" y="2279907"/>
            <a:ext cx="4015098" cy="1528020"/>
          </a:xfrm>
        </p:spPr>
        <p:txBody>
          <a:body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rial" panose="020B0604020202020204" pitchFamily="34" charset="0"/>
                <a:ea typeface="Aptos"/>
                <a:cs typeface="Arial" panose="020B0604020202020204" pitchFamily="34" charset="0"/>
              </a:rPr>
              <a:t>The upper function makes all the letters in small cases. The lower one expands any contraction words in the corpus.</a:t>
            </a:r>
            <a:endParaRPr lang="en-US" sz="1800" kern="100" dirty="0">
              <a:effectLst/>
              <a:latin typeface="Aptos"/>
              <a:ea typeface="Aptos"/>
              <a:cs typeface="Arial" panose="020B0604020202020204" pitchFamily="34" charset="0"/>
            </a:endParaRPr>
          </a:p>
          <a:p>
            <a:endParaRPr lang="en-US" dirty="0"/>
          </a:p>
        </p:txBody>
      </p:sp>
      <p:sp>
        <p:nvSpPr>
          <p:cNvPr id="15" name="Content Placeholder 6">
            <a:extLst>
              <a:ext uri="{FF2B5EF4-FFF2-40B4-BE49-F238E27FC236}">
                <a16:creationId xmlns:a16="http://schemas.microsoft.com/office/drawing/2014/main" id="{DB3CCCEA-4879-41D0-A5A7-BEE639C1AC8C}"/>
              </a:ext>
            </a:extLst>
          </p:cNvPr>
          <p:cNvSpPr txBox="1">
            <a:spLocks/>
          </p:cNvSpPr>
          <p:nvPr/>
        </p:nvSpPr>
        <p:spPr>
          <a:xfrm>
            <a:off x="2399620" y="3666970"/>
            <a:ext cx="4015098" cy="266211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rial" panose="020B0604020202020204" pitchFamily="34" charset="0"/>
                <a:ea typeface="Aptos"/>
                <a:cs typeface="Arial" panose="020B0604020202020204" pitchFamily="34" charset="0"/>
              </a:rPr>
              <a:t>What is lemmatization? </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Arial" panose="020B0604020202020204" pitchFamily="34" charset="0"/>
                <a:ea typeface="Aptos"/>
                <a:cs typeface="Arial" panose="020B0604020202020204" pitchFamily="34" charset="0"/>
              </a:rPr>
              <a:t>Its converting the word to its origin word. The lemmatization step is essential. Its like the stop words removing step, it removes a heavy load from the model because the model don’t care if the word is a noun, verb, etc. </a:t>
            </a:r>
            <a:endParaRPr lang="en-US" sz="1800" kern="100" dirty="0">
              <a:effectLst/>
              <a:latin typeface="Aptos"/>
              <a:ea typeface="Aptos"/>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0031089D-2035-4748-8158-5A1A27D27975}"/>
              </a:ext>
            </a:extLst>
          </p:cNvPr>
          <p:cNvPicPr/>
          <p:nvPr/>
        </p:nvPicPr>
        <p:blipFill>
          <a:blip r:embed="rId3">
            <a:extLst>
              <a:ext uri="{28A0092B-C50C-407E-A947-70E740481C1C}">
                <a14:useLocalDpi xmlns:a14="http://schemas.microsoft.com/office/drawing/2010/main" val="0"/>
              </a:ext>
            </a:extLst>
          </a:blip>
          <a:stretch>
            <a:fillRect/>
          </a:stretch>
        </p:blipFill>
        <p:spPr>
          <a:xfrm>
            <a:off x="7265900" y="3807926"/>
            <a:ext cx="3976769" cy="2037061"/>
          </a:xfrm>
          <a:prstGeom prst="rect">
            <a:avLst/>
          </a:prstGeom>
        </p:spPr>
      </p:pic>
      <p:pic>
        <p:nvPicPr>
          <p:cNvPr id="10" name="Picture 9">
            <a:extLst>
              <a:ext uri="{FF2B5EF4-FFF2-40B4-BE49-F238E27FC236}">
                <a16:creationId xmlns:a16="http://schemas.microsoft.com/office/drawing/2014/main" id="{D577E375-9F1B-4E96-B4EE-2EBA5DAC53C7}"/>
              </a:ext>
            </a:extLst>
          </p:cNvPr>
          <p:cNvPicPr/>
          <p:nvPr/>
        </p:nvPicPr>
        <p:blipFill>
          <a:blip r:embed="rId4">
            <a:extLst>
              <a:ext uri="{28A0092B-C50C-407E-A947-70E740481C1C}">
                <a14:useLocalDpi xmlns:a14="http://schemas.microsoft.com/office/drawing/2010/main" val="0"/>
              </a:ext>
            </a:extLst>
          </a:blip>
          <a:stretch>
            <a:fillRect/>
          </a:stretch>
        </p:blipFill>
        <p:spPr>
          <a:xfrm>
            <a:off x="7265901" y="2348753"/>
            <a:ext cx="4015098" cy="1016497"/>
          </a:xfrm>
          <a:prstGeom prst="rect">
            <a:avLst/>
          </a:prstGeom>
        </p:spPr>
      </p:pic>
    </p:spTree>
    <p:extLst>
      <p:ext uri="{BB962C8B-B14F-4D97-AF65-F5344CB8AC3E}">
        <p14:creationId xmlns:p14="http://schemas.microsoft.com/office/powerpoint/2010/main" val="2371564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sz="3200" b="1" kern="100" dirty="0">
                <a:effectLst/>
                <a:latin typeface="Arial" panose="020B0604020202020204" pitchFamily="34" charset="0"/>
                <a:ea typeface="Aptos"/>
                <a:cs typeface="Arial" panose="020B0604020202020204" pitchFamily="34" charset="0"/>
              </a:rPr>
              <a:t>Data Preprocessing:</a:t>
            </a:r>
            <a:endParaRPr lang="en-US" dirty="0"/>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4769869" cy="3047755"/>
          </a:xfrm>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Putting all those functions together to apply it on the whole dataset. The run time for this cell may take from 8 to 10 minutes so be patient.</a:t>
            </a:r>
          </a:p>
          <a:p>
            <a:pPr marL="0" marR="0">
              <a:lnSpc>
                <a:spcPct val="107000"/>
              </a:lnSpc>
              <a:spcBef>
                <a:spcPts val="0"/>
              </a:spcBef>
              <a:spcAft>
                <a:spcPts val="800"/>
              </a:spcAft>
            </a:pPr>
            <a:endParaRPr lang="en-US" sz="1800" kern="100" dirty="0">
              <a:effectLst/>
              <a:latin typeface="Aptos"/>
              <a:ea typeface="Aptos"/>
              <a:cs typeface="Arial" panose="020B0604020202020204" pitchFamily="34" charset="0"/>
            </a:endParaRPr>
          </a:p>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We removed the outliers by keeping the rows that has at least 10 words and at most 550 words.</a:t>
            </a:r>
            <a:endParaRPr lang="en-US" sz="1800" kern="100" dirty="0">
              <a:effectLst/>
              <a:latin typeface="Aptos"/>
              <a:ea typeface="Aptos"/>
              <a:cs typeface="Arial" panose="020B0604020202020204" pitchFamily="34" charset="0"/>
            </a:endParaRP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6" name="Picture 5">
            <a:extLst>
              <a:ext uri="{FF2B5EF4-FFF2-40B4-BE49-F238E27FC236}">
                <a16:creationId xmlns:a16="http://schemas.microsoft.com/office/drawing/2014/main" id="{10F1026B-EE97-4DCE-B150-3B54B7FFCD9F}"/>
              </a:ext>
            </a:extLst>
          </p:cNvPr>
          <p:cNvPicPr/>
          <p:nvPr/>
        </p:nvPicPr>
        <p:blipFill rotWithShape="1">
          <a:blip r:embed="rId3">
            <a:extLst>
              <a:ext uri="{28A0092B-C50C-407E-A947-70E740481C1C}">
                <a14:useLocalDpi xmlns:a14="http://schemas.microsoft.com/office/drawing/2010/main" val="0"/>
              </a:ext>
            </a:extLst>
          </a:blip>
          <a:srcRect l="13073"/>
          <a:stretch/>
        </p:blipFill>
        <p:spPr>
          <a:xfrm>
            <a:off x="7117976" y="2269239"/>
            <a:ext cx="3343836" cy="1155700"/>
          </a:xfrm>
          <a:prstGeom prst="rect">
            <a:avLst/>
          </a:prstGeom>
        </p:spPr>
      </p:pic>
      <p:pic>
        <p:nvPicPr>
          <p:cNvPr id="7" name="Picture 6">
            <a:extLst>
              <a:ext uri="{FF2B5EF4-FFF2-40B4-BE49-F238E27FC236}">
                <a16:creationId xmlns:a16="http://schemas.microsoft.com/office/drawing/2014/main" id="{7A6B958E-B0C9-4F4A-B4D9-735D5BCAC83A}"/>
              </a:ext>
            </a:extLst>
          </p:cNvPr>
          <p:cNvPicPr/>
          <p:nvPr/>
        </p:nvPicPr>
        <p:blipFill rotWithShape="1">
          <a:blip r:embed="rId4">
            <a:extLst>
              <a:ext uri="{28A0092B-C50C-407E-A947-70E740481C1C}">
                <a14:useLocalDpi xmlns:a14="http://schemas.microsoft.com/office/drawing/2010/main" val="0"/>
              </a:ext>
            </a:extLst>
          </a:blip>
          <a:srcRect l="16368" t="-10334"/>
          <a:stretch/>
        </p:blipFill>
        <p:spPr>
          <a:xfrm>
            <a:off x="7117976" y="3425682"/>
            <a:ext cx="3343836" cy="367827"/>
          </a:xfrm>
          <a:prstGeom prst="rect">
            <a:avLst/>
          </a:prstGeom>
        </p:spPr>
      </p:pic>
      <p:pic>
        <p:nvPicPr>
          <p:cNvPr id="8" name="Picture 7">
            <a:extLst>
              <a:ext uri="{FF2B5EF4-FFF2-40B4-BE49-F238E27FC236}">
                <a16:creationId xmlns:a16="http://schemas.microsoft.com/office/drawing/2014/main" id="{7061FA60-0E52-4272-849D-84E3A021ED50}"/>
              </a:ext>
            </a:extLst>
          </p:cNvPr>
          <p:cNvPicPr/>
          <p:nvPr/>
        </p:nvPicPr>
        <p:blipFill>
          <a:blip r:embed="rId5">
            <a:extLst>
              <a:ext uri="{28A0092B-C50C-407E-A947-70E740481C1C}">
                <a14:useLocalDpi xmlns:a14="http://schemas.microsoft.com/office/drawing/2010/main" val="0"/>
              </a:ext>
            </a:extLst>
          </a:blip>
          <a:stretch>
            <a:fillRect/>
          </a:stretch>
        </p:blipFill>
        <p:spPr>
          <a:xfrm>
            <a:off x="5992174" y="4161837"/>
            <a:ext cx="5788171" cy="1327464"/>
          </a:xfrm>
          <a:prstGeom prst="rect">
            <a:avLst/>
          </a:prstGeom>
        </p:spPr>
      </p:pic>
    </p:spTree>
    <p:extLst>
      <p:ext uri="{BB962C8B-B14F-4D97-AF65-F5344CB8AC3E}">
        <p14:creationId xmlns:p14="http://schemas.microsoft.com/office/powerpoint/2010/main" val="2728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p:txBody>
          <a:bodyPr/>
          <a:lstStyle/>
          <a:p>
            <a:pPr lvl="0"/>
            <a:r>
              <a:rPr lang="en-US" sz="1800" dirty="0">
                <a:effectLst/>
                <a:latin typeface="Arial" panose="020B0604020202020204" pitchFamily="34" charset="0"/>
                <a:ea typeface="Aptos"/>
              </a:rPr>
              <a:t> </a:t>
            </a:r>
            <a:r>
              <a:rPr lang="en-US" sz="4400" dirty="0">
                <a:effectLst/>
                <a:latin typeface="Arial" panose="020B0604020202020204" pitchFamily="34" charset="0"/>
                <a:ea typeface="Aptos"/>
              </a:rPr>
              <a:t>boxplot</a:t>
            </a:r>
            <a:endParaRPr lang="en-US" sz="4400" noProof="0" dirty="0"/>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p:txBody>
          <a:bodyPr/>
          <a:lstStyle/>
          <a:p>
            <a:fld id="{FE024F78-56A6-7740-B68D-8D4D026EDF3F}" type="slidenum">
              <a:rPr lang="en-US" smtClean="0"/>
              <a:pPr/>
              <a:t>8</a:t>
            </a:fld>
            <a:endParaRPr lang="en-US" dirty="0"/>
          </a:p>
        </p:txBody>
      </p:sp>
      <p:pic>
        <p:nvPicPr>
          <p:cNvPr id="11" name="Picture 10">
            <a:extLst>
              <a:ext uri="{FF2B5EF4-FFF2-40B4-BE49-F238E27FC236}">
                <a16:creationId xmlns:a16="http://schemas.microsoft.com/office/drawing/2014/main" id="{446D5671-0FEA-4614-A394-CF78C24020CD}"/>
              </a:ext>
            </a:extLst>
          </p:cNvPr>
          <p:cNvPicPr/>
          <p:nvPr/>
        </p:nvPicPr>
        <p:blipFill>
          <a:blip r:embed="rId3">
            <a:extLst>
              <a:ext uri="{28A0092B-C50C-407E-A947-70E740481C1C}">
                <a14:useLocalDpi xmlns:a14="http://schemas.microsoft.com/office/drawing/2010/main" val="0"/>
              </a:ext>
            </a:extLst>
          </a:blip>
          <a:stretch>
            <a:fillRect/>
          </a:stretch>
        </p:blipFill>
        <p:spPr>
          <a:xfrm>
            <a:off x="1807842" y="2902786"/>
            <a:ext cx="8704729" cy="2958353"/>
          </a:xfrm>
          <a:prstGeom prst="rect">
            <a:avLst/>
          </a:prstGeom>
        </p:spPr>
      </p:pic>
      <p:sp>
        <p:nvSpPr>
          <p:cNvPr id="15" name="TextBox 14">
            <a:extLst>
              <a:ext uri="{FF2B5EF4-FFF2-40B4-BE49-F238E27FC236}">
                <a16:creationId xmlns:a16="http://schemas.microsoft.com/office/drawing/2014/main" id="{34297614-5F77-4885-9CA5-999CA95292B2}"/>
              </a:ext>
            </a:extLst>
          </p:cNvPr>
          <p:cNvSpPr txBox="1"/>
          <p:nvPr/>
        </p:nvSpPr>
        <p:spPr>
          <a:xfrm>
            <a:off x="1745089" y="2159072"/>
            <a:ext cx="6598023" cy="369332"/>
          </a:xfrm>
          <a:prstGeom prst="rect">
            <a:avLst/>
          </a:prstGeom>
          <a:noFill/>
        </p:spPr>
        <p:txBody>
          <a:bodyPr wrap="square" rtlCol="0">
            <a:spAutoFit/>
          </a:bodyPr>
          <a:lstStyle/>
          <a:p>
            <a:r>
              <a:rPr lang="en-US" sz="1800" dirty="0">
                <a:solidFill>
                  <a:schemeClr val="bg1"/>
                </a:solidFill>
                <a:effectLst/>
                <a:latin typeface="Arial" panose="020B0604020202020204" pitchFamily="34" charset="0"/>
                <a:ea typeface="Aptos"/>
              </a:rPr>
              <a:t>can clearly see that </a:t>
            </a:r>
            <a:r>
              <a:rPr lang="en-US" sz="1800" kern="100" dirty="0">
                <a:solidFill>
                  <a:schemeClr val="bg1"/>
                </a:solidFill>
                <a:effectLst/>
                <a:latin typeface="Arial" panose="020B0604020202020204" pitchFamily="34" charset="0"/>
                <a:ea typeface="Aptos"/>
                <a:cs typeface="Arial" panose="020B0604020202020204" pitchFamily="34" charset="0"/>
              </a:rPr>
              <a:t>We removed the outliers in </a:t>
            </a:r>
            <a:r>
              <a:rPr lang="en-US" sz="1800" dirty="0">
                <a:solidFill>
                  <a:schemeClr val="bg1"/>
                </a:solidFill>
                <a:effectLst/>
                <a:latin typeface="Arial" panose="020B0604020202020204" pitchFamily="34" charset="0"/>
                <a:ea typeface="Aptos"/>
              </a:rPr>
              <a:t>this boxplot.</a:t>
            </a:r>
            <a:endParaRPr lang="en-US" dirty="0">
              <a:solidFill>
                <a:schemeClr val="bg1"/>
              </a:solidFill>
            </a:endParaRPr>
          </a:p>
        </p:txBody>
      </p:sp>
    </p:spTree>
    <p:extLst>
      <p:ext uri="{BB962C8B-B14F-4D97-AF65-F5344CB8AC3E}">
        <p14:creationId xmlns:p14="http://schemas.microsoft.com/office/powerpoint/2010/main" val="91031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TF-IDF AND SPLITING DATASET</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6"/>
            <a:ext cx="5362380" cy="1864884"/>
          </a:xfrm>
        </p:spPr>
        <p:txBody>
          <a:bodyPr/>
          <a:lstStyle/>
          <a:p>
            <a:pPr marL="0" marR="0" indent="0">
              <a:lnSpc>
                <a:spcPct val="107000"/>
              </a:lnSpc>
              <a:spcBef>
                <a:spcPts val="0"/>
              </a:spcBef>
              <a:spcAft>
                <a:spcPts val="800"/>
              </a:spcAft>
              <a:buNone/>
            </a:pPr>
            <a:r>
              <a:rPr lang="en-US" sz="1800" dirty="0">
                <a:effectLst/>
                <a:latin typeface="Arial" panose="020B0604020202020204" pitchFamily="34" charset="0"/>
                <a:ea typeface="Aptos"/>
              </a:rPr>
              <a:t>initializing </a:t>
            </a:r>
            <a:r>
              <a:rPr lang="en-US" sz="1800" kern="100" dirty="0">
                <a:effectLst/>
                <a:latin typeface="Arial" panose="020B0604020202020204" pitchFamily="34" charset="0"/>
                <a:ea typeface="Aptos"/>
                <a:cs typeface="Arial" panose="020B0604020202020204" pitchFamily="34" charset="0"/>
              </a:rPr>
              <a:t>count vectorizer to count the frequency of the word in the whole dataset, then tokenizing each word, then applying and calculating TF-IDF with unigram (single word).</a:t>
            </a:r>
            <a:endParaRPr lang="en-US" sz="1800" kern="100" dirty="0">
              <a:effectLst/>
              <a:latin typeface="Aptos"/>
              <a:ea typeface="Aptos"/>
              <a:cs typeface="Arial" panose="020B0604020202020204" pitchFamily="34" charset="0"/>
            </a:endParaRP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pic>
        <p:nvPicPr>
          <p:cNvPr id="6" name="Picture 5">
            <a:extLst>
              <a:ext uri="{FF2B5EF4-FFF2-40B4-BE49-F238E27FC236}">
                <a16:creationId xmlns:a16="http://schemas.microsoft.com/office/drawing/2014/main" id="{5080985A-D4F7-48CF-8F15-EEE6F66B459D}"/>
              </a:ext>
            </a:extLst>
          </p:cNvPr>
          <p:cNvPicPr/>
          <p:nvPr/>
        </p:nvPicPr>
        <p:blipFill>
          <a:blip r:embed="rId3">
            <a:extLst>
              <a:ext uri="{28A0092B-C50C-407E-A947-70E740481C1C}">
                <a14:useLocalDpi xmlns:a14="http://schemas.microsoft.com/office/drawing/2010/main" val="0"/>
              </a:ext>
            </a:extLst>
          </a:blip>
          <a:stretch>
            <a:fillRect/>
          </a:stretch>
        </p:blipFill>
        <p:spPr>
          <a:xfrm>
            <a:off x="6780933" y="2465536"/>
            <a:ext cx="4596765" cy="1946275"/>
          </a:xfrm>
          <a:prstGeom prst="rect">
            <a:avLst/>
          </a:prstGeom>
        </p:spPr>
      </p:pic>
      <p:sp>
        <p:nvSpPr>
          <p:cNvPr id="9" name="Content Placeholder 2">
            <a:extLst>
              <a:ext uri="{FF2B5EF4-FFF2-40B4-BE49-F238E27FC236}">
                <a16:creationId xmlns:a16="http://schemas.microsoft.com/office/drawing/2014/main" id="{F34FC9FD-C4C4-4721-83EA-A449206738B6}"/>
              </a:ext>
            </a:extLst>
          </p:cNvPr>
          <p:cNvSpPr txBox="1">
            <a:spLocks/>
          </p:cNvSpPr>
          <p:nvPr/>
        </p:nvSpPr>
        <p:spPr>
          <a:xfrm>
            <a:off x="733620" y="4726439"/>
            <a:ext cx="5362380" cy="1864884"/>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Bef>
                <a:spcPts val="0"/>
              </a:spcBef>
              <a:spcAft>
                <a:spcPts val="800"/>
              </a:spcAft>
            </a:pPr>
            <a:r>
              <a:rPr lang="en-US" sz="1800" kern="100" dirty="0">
                <a:effectLst/>
                <a:latin typeface="Arial" panose="020B0604020202020204" pitchFamily="34" charset="0"/>
                <a:ea typeface="Aptos"/>
                <a:cs typeface="Arial" panose="020B0604020202020204" pitchFamily="34" charset="0"/>
              </a:rPr>
              <a:t>Splitting the data into train and test set with 20% for the test set and don’t shuffle it we already did above.</a:t>
            </a:r>
            <a:endParaRPr lang="en-US" sz="1800" kern="100" dirty="0">
              <a:effectLst/>
              <a:latin typeface="Aptos"/>
              <a:ea typeface="Aptos"/>
              <a:cs typeface="Arial" panose="020B0604020202020204" pitchFamily="34" charset="0"/>
            </a:endParaRPr>
          </a:p>
        </p:txBody>
      </p:sp>
      <p:pic>
        <p:nvPicPr>
          <p:cNvPr id="10" name="Picture 9">
            <a:extLst>
              <a:ext uri="{FF2B5EF4-FFF2-40B4-BE49-F238E27FC236}">
                <a16:creationId xmlns:a16="http://schemas.microsoft.com/office/drawing/2014/main" id="{6249D1D3-8F49-4417-A41E-283FFFDC0BFE}"/>
              </a:ext>
            </a:extLst>
          </p:cNvPr>
          <p:cNvPicPr/>
          <p:nvPr/>
        </p:nvPicPr>
        <p:blipFill>
          <a:blip r:embed="rId4">
            <a:extLst>
              <a:ext uri="{28A0092B-C50C-407E-A947-70E740481C1C}">
                <a14:useLocalDpi xmlns:a14="http://schemas.microsoft.com/office/drawing/2010/main" val="0"/>
              </a:ext>
            </a:extLst>
          </a:blip>
          <a:stretch>
            <a:fillRect/>
          </a:stretch>
        </p:blipFill>
        <p:spPr>
          <a:xfrm>
            <a:off x="6550706" y="4860852"/>
            <a:ext cx="5503795" cy="305435"/>
          </a:xfrm>
          <a:prstGeom prst="rect">
            <a:avLst/>
          </a:prstGeom>
        </p:spPr>
      </p:pic>
    </p:spTree>
    <p:extLst>
      <p:ext uri="{BB962C8B-B14F-4D97-AF65-F5344CB8AC3E}">
        <p14:creationId xmlns:p14="http://schemas.microsoft.com/office/powerpoint/2010/main" val="7969528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{B696BDBB-3127-4751-B388-9F8CF6B17D2A}tf11936837_win32</Template>
  <TotalTime>143</TotalTime>
  <Words>864</Words>
  <Application>Microsoft Office PowerPoint</Application>
  <PresentationFormat>Widescreen</PresentationFormat>
  <Paragraphs>87</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Arial Nova</vt:lpstr>
      <vt:lpstr>Biome</vt:lpstr>
      <vt:lpstr>Calibri</vt:lpstr>
      <vt:lpstr>Söhne</vt:lpstr>
      <vt:lpstr>Custom</vt:lpstr>
      <vt:lpstr>ai project (top)</vt:lpstr>
      <vt:lpstr>Problem Statement:</vt:lpstr>
      <vt:lpstr>Data Description:</vt:lpstr>
      <vt:lpstr>Data Preprocessing:</vt:lpstr>
      <vt:lpstr>Data Preprocessing:</vt:lpstr>
      <vt:lpstr>Data Preprocessing:</vt:lpstr>
      <vt:lpstr>Data Preprocessing:</vt:lpstr>
      <vt:lpstr> boxplot</vt:lpstr>
      <vt:lpstr>TF-IDF AND SPLITING DATASET</vt:lpstr>
      <vt:lpstr>Model fitting </vt:lpstr>
      <vt:lpstr>Decision tree</vt:lpstr>
      <vt:lpstr>Random Forest </vt:lpstr>
      <vt:lpstr>Accuracy comparison</vt:lpstr>
      <vt:lpstr>saving decision tree , TF-IDF vectorizer and transformer </vt:lpstr>
      <vt:lpstr>api</vt:lpstr>
      <vt:lpstr>Fast api</vt:lpstr>
      <vt:lpstr>Api deployment in cloud</vt:lpstr>
      <vt:lpstr>Web app</vt:lpstr>
      <vt:lpstr>Web app description</vt:lpstr>
      <vt:lpstr>News classifier Chatbot </vt:lpstr>
      <vt:lpstr>extension</vt:lpstr>
      <vt:lpstr>Extension description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dc:title>
  <dc:creator>abdelrahmanibrahim425@gmail.com</dc:creator>
  <cp:lastModifiedBy>Ali Hisham</cp:lastModifiedBy>
  <cp:revision>12</cp:revision>
  <dcterms:created xsi:type="dcterms:W3CDTF">2024-05-14T09:20:45Z</dcterms:created>
  <dcterms:modified xsi:type="dcterms:W3CDTF">2024-05-17T12:58:39Z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