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  <p:sldId id="262" r:id="rId6"/>
    <p:sldId id="263" r:id="rId7"/>
    <p:sldId id="265" r:id="rId8"/>
    <p:sldId id="266" r:id="rId9"/>
    <p:sldId id="270" r:id="rId10"/>
    <p:sldId id="271" r:id="rId11"/>
    <p:sldId id="272" r:id="rId12"/>
    <p:sldId id="273" r:id="rId13"/>
    <p:sldId id="277" r:id="rId14"/>
    <p:sldId id="285" r:id="rId15"/>
    <p:sldId id="286" r:id="rId16"/>
    <p:sldId id="287" r:id="rId17"/>
    <p:sldId id="281" r:id="rId18"/>
    <p:sldId id="274" r:id="rId19"/>
    <p:sldId id="275" r:id="rId20"/>
    <p:sldId id="278" r:id="rId21"/>
    <p:sldId id="276" r:id="rId22"/>
    <p:sldId id="279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0KIN" initials="M" lastIdx="8" clrIdx="0">
    <p:extLst>
      <p:ext uri="{19B8F6BF-5375-455C-9EA6-DF929625EA0E}">
        <p15:presenceInfo xmlns:p15="http://schemas.microsoft.com/office/powerpoint/2012/main" userId="a32c61d47b841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8T17:30:50.270" idx="2">
    <p:pos x="5148" y="3456"/>
    <p:text>CPI is a unit of measurement to a mouse resolution and it refers to the
number of counts per inch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2T00:10:41.191" idx="8">
    <p:pos x="1891" y="2024"/>
    <p:text>SHR: Shift Right
SHL: Shift Left
SVR: Servo Right
SVL: Servo Left
SSR: Step Right
SSL: Step Left
MHR: Motor High (Right)
MHL: Motor High (Left)
MVR: Motor Variable (Right)
MVL: Motor Variable (Left)
MSR: Motor Standard (Right)
MSL: Motor Standard (Left)
LHR: Linear High (Right)
LHL: Linear High (Left)
LVR: Linear Variable (Right)
LVL: Linear Variable (Left)
LSR: Linear Standard (Right)
LSL: Linear Standard (Left)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4CAC-3316-485D-8DEA-12BEF73D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06FA6-E15C-4837-AB57-16CC7366B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0BE0-89B5-4574-9896-15F054B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EC4B-4802-43EE-B2EB-FD291CF8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1D4F-4781-4DFF-8FB0-32E4D6BF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E55F-DA51-4226-B626-83EE74D4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E47DF-73E8-41CB-B493-1D13FBF1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59FC-085A-416A-B595-3E62DE5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9EEA-D9D6-4AE2-9423-E19EC9D9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F8E5-333A-4C47-8EA4-BC66D072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6997F-CF68-4EFE-9884-F4DD566F3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90E2F-89D4-4968-B552-0582D719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D063-A32C-489F-AD82-5990CAF4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9DD9-1CA2-4C44-B0B2-92F9664D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F004-B275-4D66-AA95-4B32F486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1B5A-105C-4ED4-AE3F-01FE9287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D8C9-BE6D-4C15-AA55-2C15845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1C5-89D3-4110-84E2-AFBE3528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B46C-793E-45CB-8F43-F4F4713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333E-084E-4D40-A82A-2946B2BC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772F-9645-478F-B4F8-8A381F8F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4E3A-CB31-4166-8E29-8CC41D44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1910-736A-4A9B-83AB-63D18E53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3EA0-413F-47B7-B65D-C61CE108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E287-7CE9-4870-81F0-4FF5AB0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A171-8FDC-49A8-BEF4-B5D2CD9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40A5-B848-4562-AA58-F0C55A99D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ECBED-5FD9-4E2F-959B-47AEA0C90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BBA5-88F0-49AB-B34D-9082829B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32FE7-410E-434B-B29F-9CF74E7F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11CD-DBFC-445B-BA95-762721F7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9BED-7601-446B-AA18-D6CADA4F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821B-9AFA-4740-BF42-0496E5F2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DFABC-B634-42ED-A909-18C4E281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B0904-E71B-4214-82B7-BA7726D9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F64F8-DF19-4822-8602-8C09F3390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C9ED7-47F8-48A6-AC4D-A60DDB02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933F9-2271-413D-AE6D-996E7044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65A14-160E-4800-826A-99CDFAD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6955-48BD-4372-8CD5-FC0FB261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E856F-AB1D-4FB4-920A-028F6184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7593A-B6F7-4FF4-B724-ACB487C6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0263B-0235-4F70-9C55-098ED290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FCCE5-1E4B-4AE4-9B59-487CB1EB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0F287-CE4D-447B-915A-4B3B3E67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E0FC-926D-4DB9-B058-A9047A5A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CB16-47B2-4CBF-BE11-D64F39B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DF88-C624-4EB4-BCB2-5043F9E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AA613-A529-48E5-AC17-591EB52F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2C27A-956E-48EA-8C86-AB63E7C5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9C9C-70CE-4552-94F7-5D6C2D02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EF293-E970-4ABA-B554-596683C0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1B5-4715-4473-881E-55B55AE7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4A65-DC33-4666-ACF9-04200E436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72671-73BD-4275-9CE9-F416BAB3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6E07-645E-4A34-8A2C-9C4BE214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90C86-E115-443D-82B8-6E60ED44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CB69-4B60-4D8B-A64D-A94DD5C2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F1D2B-A010-4560-9730-AE91AA5A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81D8C-86E6-40EF-9033-CAEE7BE8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03B5-C4C1-4D97-B50C-182C0D0B0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08DB-DB13-4C11-AD33-F7D0821C07A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9068-1017-445B-99A5-1634383D0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D6D0-D267-42A9-9F07-F4189B57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A002-C3C2-46F6-A476-98470B76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0235-109B-4E8B-99BD-C7CA19E4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Speed as An Input Channel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0106-18CA-4CDE-9092-9C861838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7" y="1920516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r>
              <a:rPr lang="en-US" sz="5000" b="1" dirty="0"/>
              <a:t>• Introduction </a:t>
            </a:r>
          </a:p>
          <a:p>
            <a:pPr marL="0" indent="0">
              <a:buNone/>
            </a:pPr>
            <a:r>
              <a:rPr lang="en-US" sz="3500" b="1" dirty="0"/>
              <a:t>Provides an introduction to the thesis and outlines its objectives.</a:t>
            </a:r>
          </a:p>
          <a:p>
            <a:pPr marL="0" indent="0">
              <a:buNone/>
            </a:pPr>
            <a:r>
              <a:rPr lang="en-US" sz="5000" b="1" dirty="0"/>
              <a:t>• Background</a:t>
            </a:r>
          </a:p>
          <a:p>
            <a:pPr marL="0" indent="0">
              <a:buNone/>
            </a:pPr>
            <a:r>
              <a:rPr lang="en-US" sz="3500" b="1" dirty="0"/>
              <a:t>Offers background information on the project and reviews previous works related to the thesis.</a:t>
            </a:r>
          </a:p>
          <a:p>
            <a:pPr marL="0" indent="0">
              <a:buNone/>
            </a:pPr>
            <a:r>
              <a:rPr lang="en-US" sz="5000" b="1" dirty="0"/>
              <a:t>• Data Collection</a:t>
            </a:r>
          </a:p>
          <a:p>
            <a:pPr marL="0" indent="0">
              <a:buNone/>
            </a:pPr>
            <a:r>
              <a:rPr lang="en-US" sz="3500" b="1" dirty="0"/>
              <a:t>Presents previous work with similar aims, discusses modifications made to these works, and outlines the data collection process.</a:t>
            </a:r>
          </a:p>
          <a:p>
            <a:pPr marL="0" indent="0">
              <a:buNone/>
            </a:pPr>
            <a:r>
              <a:rPr lang="en-US" sz="5000" b="1" dirty="0"/>
              <a:t>• Algorithm</a:t>
            </a:r>
          </a:p>
          <a:p>
            <a:pPr marL="0" indent="0">
              <a:buNone/>
            </a:pPr>
            <a:r>
              <a:rPr lang="en-US" sz="3500" b="1" dirty="0"/>
              <a:t>Discusses and explains the algorithm employed in the project to detect user speed based on mouse cursor movement.</a:t>
            </a:r>
          </a:p>
          <a:p>
            <a:pPr marL="0" indent="0">
              <a:buNone/>
            </a:pPr>
            <a:r>
              <a:rPr lang="en-US" sz="5000" b="1" dirty="0"/>
              <a:t>• Code Explanation</a:t>
            </a:r>
          </a:p>
          <a:p>
            <a:pPr marL="0" indent="0">
              <a:buNone/>
            </a:pPr>
            <a:r>
              <a:rPr lang="en-US" sz="3500" b="1" dirty="0"/>
              <a:t>Summarizes and explain the functions for every class in the project.</a:t>
            </a:r>
          </a:p>
          <a:p>
            <a:pPr marL="0" indent="0">
              <a:buNone/>
            </a:pPr>
            <a:r>
              <a:rPr lang="en-US" sz="5000" b="1" dirty="0"/>
              <a:t>• Conclusion and Future Work</a:t>
            </a:r>
          </a:p>
          <a:p>
            <a:pPr marL="0" indent="0">
              <a:buNone/>
            </a:pPr>
            <a:r>
              <a:rPr lang="en-US" sz="3500" b="1" dirty="0"/>
              <a:t>Concludes the project, summarizes findings, and outlines future steps and improvements needed in the HCI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CBC0-5E9C-4D30-AB88-999B14E7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94" y="0"/>
            <a:ext cx="7864265" cy="1600200"/>
          </a:xfrm>
        </p:spPr>
        <p:txBody>
          <a:bodyPr>
            <a:normAutofit/>
          </a:bodyPr>
          <a:lstStyle/>
          <a:p>
            <a:r>
              <a:rPr lang="en-US" sz="4400" b="1" dirty="0"/>
              <a:t>Background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BFB1A-A840-4000-8DB6-D0BBA23F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2016" y="3428999"/>
            <a:ext cx="3238471" cy="1971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3C09-4179-4727-A157-BDAF4329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25000" lnSpcReduction="20000"/>
          </a:bodyPr>
          <a:lstStyle/>
          <a:p>
            <a:r>
              <a:rPr lang="en-US" sz="12000" b="1" dirty="0"/>
              <a:t>Leveraging Physical Human Actions in Large Interaction Spaces</a:t>
            </a:r>
          </a:p>
          <a:p>
            <a:endParaRPr lang="en-US" sz="2000" b="1" dirty="0"/>
          </a:p>
          <a:p>
            <a:r>
              <a:rPr lang="en-US" sz="8300" b="1" dirty="0"/>
              <a:t>Gestural Interaction for Data Exchange</a:t>
            </a:r>
          </a:p>
          <a:p>
            <a:r>
              <a:rPr lang="en-US" sz="8300" dirty="0"/>
              <a:t>• Liu's research explores a technique leveraging gestural interaction between users to support simultaneous navigation and data manipulation.</a:t>
            </a:r>
          </a:p>
          <a:p>
            <a:r>
              <a:rPr lang="en-US" sz="8300" dirty="0"/>
              <a:t>• The </a:t>
            </a:r>
            <a:r>
              <a:rPr lang="en-US" sz="8300" dirty="0" err="1"/>
              <a:t>PoPle</a:t>
            </a:r>
            <a:r>
              <a:rPr lang="en-US" sz="8300" dirty="0"/>
              <a:t> Prototype demonstrates the effectiveness of wall-sized displays for collaborative interactions, emphasizing the importance of high-resolution displays over desktop screens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CBCCC-1798-46CA-9D14-B847E71D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7" y="3429000"/>
            <a:ext cx="2724150" cy="1971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B0347B-FE81-4F01-9528-9FDDF713AD3C}"/>
              </a:ext>
            </a:extLst>
          </p:cNvPr>
          <p:cNvSpPr txBox="1"/>
          <p:nvPr/>
        </p:nvSpPr>
        <p:spPr>
          <a:xfrm>
            <a:off x="5323307" y="5581594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PoPle</a:t>
            </a:r>
            <a:r>
              <a:rPr lang="en-US" b="1" dirty="0"/>
              <a:t> Prototype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0B2D61-870B-4EE2-86AB-1692ED0EEE9C}"/>
              </a:ext>
            </a:extLst>
          </p:cNvPr>
          <p:cNvSpPr txBox="1"/>
          <p:nvPr/>
        </p:nvSpPr>
        <p:spPr>
          <a:xfrm>
            <a:off x="8488394" y="5581594"/>
            <a:ext cx="210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Wall-Sized Display that are used in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194951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FB20-0F4E-48B2-9094-9A3BA4AD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Collection 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DD2AC-8070-4477-A527-E3DF278A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057398"/>
            <a:ext cx="3441940" cy="29860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CE53-BB67-4BDA-AEDB-58714919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b="1" dirty="0"/>
              <a:t>Previous Approach</a:t>
            </a:r>
          </a:p>
          <a:p>
            <a:r>
              <a:rPr lang="en-US" sz="2900" b="1" dirty="0" err="1"/>
              <a:t>ISpeed</a:t>
            </a:r>
            <a:r>
              <a:rPr lang="en-US" sz="2900" b="1" dirty="0"/>
              <a:t> Project</a:t>
            </a:r>
          </a:p>
          <a:p>
            <a:r>
              <a:rPr lang="en-US" sz="2900" dirty="0"/>
              <a:t>• Ibrahim El </a:t>
            </a:r>
            <a:r>
              <a:rPr lang="en-US" sz="2900" dirty="0" err="1"/>
              <a:t>Seoud</a:t>
            </a:r>
            <a:r>
              <a:rPr lang="en-US" sz="2900" dirty="0"/>
              <a:t> conducted a previous experiment categorized into slow, medium, and fast speeds.</a:t>
            </a:r>
          </a:p>
          <a:p>
            <a:r>
              <a:rPr lang="en-US" sz="2900" dirty="0"/>
              <a:t>• The experiment involved participants moving the mouse cursor between green and red lines in four directions.</a:t>
            </a:r>
          </a:p>
          <a:p>
            <a:r>
              <a:rPr lang="en-US" sz="2900" dirty="0"/>
              <a:t>• Detailed data, including trial number, direction, speed, time taken, mouse position, and line coordinates, was recorded in CSV files.</a:t>
            </a:r>
          </a:p>
          <a:p>
            <a:r>
              <a:rPr lang="en-US" sz="2900" dirty="0"/>
              <a:t>• Abdelrahman </a:t>
            </a:r>
            <a:r>
              <a:rPr lang="en-US" sz="2900" dirty="0" err="1"/>
              <a:t>Moghazy</a:t>
            </a:r>
            <a:r>
              <a:rPr lang="en-US" sz="2900" dirty="0"/>
              <a:t> developed a Python algorithm to calculate speed, and the Extra Trees algorithm was used for data analysis.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F6755-384A-4634-80E4-DEFE819D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387" y="2057399"/>
            <a:ext cx="3541353" cy="2986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8BC34-4FF9-4462-B125-2606CF39722A}"/>
              </a:ext>
            </a:extLst>
          </p:cNvPr>
          <p:cNvSpPr txBox="1"/>
          <p:nvPr/>
        </p:nvSpPr>
        <p:spPr>
          <a:xfrm>
            <a:off x="9100868" y="5236234"/>
            <a:ext cx="2794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Green line and Red line window with speed at the top of the window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3CD52-9467-4534-805F-EC34084483A8}"/>
              </a:ext>
            </a:extLst>
          </p:cNvPr>
          <p:cNvSpPr txBox="1"/>
          <p:nvPr/>
        </p:nvSpPr>
        <p:spPr>
          <a:xfrm>
            <a:off x="5664050" y="5271570"/>
            <a:ext cx="254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CSV datafile</a:t>
            </a:r>
          </a:p>
        </p:txBody>
      </p:sp>
    </p:spTree>
    <p:extLst>
      <p:ext uri="{BB962C8B-B14F-4D97-AF65-F5344CB8AC3E}">
        <p14:creationId xmlns:p14="http://schemas.microsoft.com/office/powerpoint/2010/main" val="24008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9D53-FE74-4221-8E2C-3255CE51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9044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400" b="1" dirty="0"/>
              <a:t>Data Collection 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AB21C-0909-4C6A-A7C7-36FF68864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298" y="2346385"/>
            <a:ext cx="5676900" cy="163901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BED1-BF47-4B54-958D-C8FB6FB4C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Enhanced Directory Navigation</a:t>
            </a:r>
          </a:p>
          <a:p>
            <a:r>
              <a:rPr lang="en-US" sz="2800" dirty="0"/>
              <a:t>• Salman K. </a:t>
            </a:r>
            <a:r>
              <a:rPr lang="en-US" sz="2800" dirty="0" err="1"/>
              <a:t>ElDash's</a:t>
            </a:r>
            <a:r>
              <a:rPr lang="en-US" sz="2800" dirty="0"/>
              <a:t> experiment focused on measuring mouse speed crossing a line under 6 different orientations (right to left, left to right, up to down, down to up, up-left to down-right, down-right to up-left).</a:t>
            </a:r>
          </a:p>
          <a:p>
            <a:endParaRPr lang="en-US" sz="2800" dirty="0"/>
          </a:p>
          <a:p>
            <a:r>
              <a:rPr lang="en-US" sz="2800" dirty="0"/>
              <a:t>• Distances were varied (short, medium, large), and participants were divided into 4 groups. tested 2 to 5 speeds.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50924-0D12-4395-AED3-2DF6F4A34F63}"/>
              </a:ext>
            </a:extLst>
          </p:cNvPr>
          <p:cNvSpPr txBox="1"/>
          <p:nvPr/>
        </p:nvSpPr>
        <p:spPr>
          <a:xfrm>
            <a:off x="6892506" y="3985404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six orientation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90D81-FC60-44C4-9E0E-DD57DD61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3" y="4425351"/>
            <a:ext cx="2705250" cy="1734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CB8B0-446E-45D9-8BA2-B6077EF09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408" y="4425351"/>
            <a:ext cx="2367083" cy="173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713ED-4AB0-4359-9687-42ADFE1045BF}"/>
              </a:ext>
            </a:extLst>
          </p:cNvPr>
          <p:cNvSpPr txBox="1"/>
          <p:nvPr/>
        </p:nvSpPr>
        <p:spPr>
          <a:xfrm>
            <a:off x="5909093" y="6211669"/>
            <a:ext cx="192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Speed Group 1,2,3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701F4-5CFD-46E2-A423-7881CD38A822}"/>
              </a:ext>
            </a:extLst>
          </p:cNvPr>
          <p:cNvSpPr txBox="1"/>
          <p:nvPr/>
        </p:nvSpPr>
        <p:spPr>
          <a:xfrm>
            <a:off x="8712679" y="6331789"/>
            <a:ext cx="174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Speed Group 4</a:t>
            </a:r>
          </a:p>
        </p:txBody>
      </p:sp>
    </p:spTree>
    <p:extLst>
      <p:ext uri="{BB962C8B-B14F-4D97-AF65-F5344CB8AC3E}">
        <p14:creationId xmlns:p14="http://schemas.microsoft.com/office/powerpoint/2010/main" val="176385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8783-7838-47B6-922F-FB180563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>
            <a:normAutofit/>
          </a:bodyPr>
          <a:lstStyle/>
          <a:p>
            <a:r>
              <a:rPr lang="en-US" sz="4400" b="1" dirty="0"/>
              <a:t>Data Collection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A617-9447-434C-9F01-DA1926C9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 dirty="0"/>
              <a:t>Performance</a:t>
            </a:r>
          </a:p>
          <a:p>
            <a:pPr marL="0" indent="0">
              <a:buNone/>
            </a:pPr>
            <a:r>
              <a:rPr lang="en-US" sz="2700" b="1" dirty="0"/>
              <a:t>Experiment Setting</a:t>
            </a:r>
          </a:p>
          <a:p>
            <a:pPr marL="0" indent="0">
              <a:buNone/>
            </a:pPr>
            <a:r>
              <a:rPr lang="en-US" dirty="0"/>
              <a:t>• Conducted on 8 university students (2 males, 6 females) aged between 19 and 22 years old.</a:t>
            </a:r>
          </a:p>
          <a:p>
            <a:pPr marL="0" indent="0">
              <a:buNone/>
            </a:pPr>
            <a:r>
              <a:rPr lang="en-US" dirty="0"/>
              <a:t>•  Silent university room setting to minimize interruptions.</a:t>
            </a:r>
          </a:p>
          <a:p>
            <a:pPr marL="0" indent="0">
              <a:buNone/>
            </a:pPr>
            <a:r>
              <a:rPr lang="en-US" dirty="0"/>
              <a:t>•  Participants used a Razor </a:t>
            </a:r>
            <a:r>
              <a:rPr lang="en-US" dirty="0" err="1"/>
              <a:t>DeathAdder</a:t>
            </a:r>
            <a:r>
              <a:rPr lang="en-US" dirty="0"/>
              <a:t> Elite mouse with a 5G sensor (optical sensor technology, which is often measured in dots per inch ) , capable of handling accelerations up to 50 GF (it can respond to rapid movements and changes in speed ) and accurate tracking at 450 inches per second.</a:t>
            </a:r>
          </a:p>
          <a:p>
            <a:pPr marL="0" indent="0">
              <a:buNone/>
            </a:pPr>
            <a:r>
              <a:rPr lang="en-US" sz="2700" b="1" dirty="0"/>
              <a:t>Results</a:t>
            </a:r>
          </a:p>
          <a:p>
            <a:pPr marL="0" indent="0">
              <a:buNone/>
            </a:pPr>
            <a:r>
              <a:rPr lang="en-US" dirty="0"/>
              <a:t>•  Each participant took between 2 to 2.5 hours to complete the experiment.</a:t>
            </a:r>
          </a:p>
          <a:p>
            <a:pPr marL="0" indent="0">
              <a:buNone/>
            </a:pPr>
            <a:r>
              <a:rPr lang="en-US" dirty="0"/>
              <a:t>•  All participants were aware of the experiment, and none reported difficulties.</a:t>
            </a:r>
          </a:p>
          <a:p>
            <a:pPr marL="0" indent="0">
              <a:buNone/>
            </a:pPr>
            <a:r>
              <a:rPr lang="en-US" dirty="0"/>
              <a:t>•  The collected data for each participant was stored in CSV files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7DEB-ED33-4E81-BD63-C5D18E96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b="1" dirty="0"/>
              <a:t>Modifications</a:t>
            </a:r>
          </a:p>
          <a:p>
            <a:r>
              <a:rPr lang="en-US" b="1" dirty="0" err="1"/>
              <a:t>ISpeed</a:t>
            </a:r>
            <a:r>
              <a:rPr lang="en-US" b="1" dirty="0"/>
              <a:t> Project Updates</a:t>
            </a:r>
          </a:p>
          <a:p>
            <a:r>
              <a:rPr lang="en-US" dirty="0"/>
              <a:t>•  To enhance accuracy, a very slow speed was added, resulting in four categorized speeds: Very Slow, Slow, Fast, and Very Fast.</a:t>
            </a:r>
          </a:p>
          <a:p>
            <a:r>
              <a:rPr lang="en-US" dirty="0"/>
              <a:t>•  The total number of trials increased to 1440, with 90 trials for each speed in one direction (4 speeds and 4 directions).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99B7F-CFEB-43DF-BC17-57C0BE7E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37" y="4606176"/>
            <a:ext cx="3151069" cy="1254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5212C-F9AF-43E7-9B6E-77B8D06E8A25}"/>
              </a:ext>
            </a:extLst>
          </p:cNvPr>
          <p:cNvSpPr txBox="1"/>
          <p:nvPr/>
        </p:nvSpPr>
        <p:spPr>
          <a:xfrm>
            <a:off x="1547227" y="5934974"/>
            <a:ext cx="20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Razor </a:t>
            </a:r>
            <a:r>
              <a:rPr lang="en-US" b="1" dirty="0" err="1"/>
              <a:t>DeathAdder</a:t>
            </a:r>
            <a:r>
              <a:rPr lang="en-US" b="1" dirty="0"/>
              <a:t> Elite</a:t>
            </a:r>
          </a:p>
        </p:txBody>
      </p:sp>
    </p:spTree>
    <p:extLst>
      <p:ext uri="{BB962C8B-B14F-4D97-AF65-F5344CB8AC3E}">
        <p14:creationId xmlns:p14="http://schemas.microsoft.com/office/powerpoint/2010/main" val="416904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F775-EB56-451C-AA0B-D0955A1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62" y="293720"/>
            <a:ext cx="3932237" cy="9489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</a:t>
            </a:r>
            <a:br>
              <a:rPr lang="en-US" b="1" dirty="0"/>
            </a:br>
            <a:r>
              <a:rPr lang="en-US" b="1" dirty="0"/>
              <a:t>Decision Tree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42B5-C7CE-436C-B077-11FA9C41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429" y="1142924"/>
            <a:ext cx="4788947" cy="169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Decision Rule and Examples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 Decision rules are conditional statements that classify data into query cases.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24785-2139-4DA9-9AA5-92D5F7C3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861" y="1142924"/>
            <a:ext cx="3932237" cy="3811588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Decision Tree in Supervised Machine Learning</a:t>
            </a:r>
            <a:endParaRPr lang="en-US" sz="1800" dirty="0"/>
          </a:p>
          <a:p>
            <a:r>
              <a:rPr lang="en-US" sz="1800" dirty="0"/>
              <a:t>•  Decision trees are a type of supervised machine learning algorithm.</a:t>
            </a:r>
          </a:p>
          <a:p>
            <a:r>
              <a:rPr lang="en-US" sz="1800" dirty="0"/>
              <a:t>•  They form tree-like graphs to predict outcomes based on input data.</a:t>
            </a:r>
          </a:p>
          <a:p>
            <a:r>
              <a:rPr lang="en-US" sz="1800" dirty="0"/>
              <a:t>•  Each branch represents an outcome of a test, and each leaf node represents a class label.</a:t>
            </a:r>
          </a:p>
          <a:p>
            <a:r>
              <a:rPr lang="en-US" sz="1800" b="1" dirty="0"/>
              <a:t>Decision Tree Structure</a:t>
            </a:r>
            <a:endParaRPr lang="en-US" sz="1800" dirty="0"/>
          </a:p>
          <a:p>
            <a:r>
              <a:rPr lang="en-US" sz="1800" dirty="0"/>
              <a:t>•  The tree continuously splits data based on questions derived from the training data.</a:t>
            </a:r>
          </a:p>
          <a:p>
            <a:r>
              <a:rPr lang="en-US" sz="1800" dirty="0"/>
              <a:t>•  Paths from the root to leaves symbolize classification rules.</a:t>
            </a:r>
          </a:p>
          <a:p>
            <a:r>
              <a:rPr lang="en-US" sz="1800" dirty="0"/>
              <a:t>•  Each leaf node is a result of a decision rule.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C6E5D-3904-4209-A176-A285B6B5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96" y="2501976"/>
            <a:ext cx="2879607" cy="1690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71B91-7919-4119-B8FE-D5ACF06B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036" y="2501977"/>
            <a:ext cx="3434207" cy="1690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B18231-1D43-4A37-B8E7-237C6CA5462C}"/>
              </a:ext>
            </a:extLst>
          </p:cNvPr>
          <p:cNvSpPr txBox="1"/>
          <p:nvPr/>
        </p:nvSpPr>
        <p:spPr>
          <a:xfrm>
            <a:off x="5327429" y="4535722"/>
            <a:ext cx="5934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 of Decision Trees</a:t>
            </a:r>
            <a:endParaRPr lang="en-US" dirty="0"/>
          </a:p>
          <a:p>
            <a:r>
              <a:rPr lang="en-US" dirty="0"/>
              <a:t>•  Decision trees are easy to understand and interpret.</a:t>
            </a:r>
          </a:p>
          <a:p>
            <a:r>
              <a:rPr lang="en-US" dirty="0"/>
              <a:t>They offer value even with complex data, providing insights through expert input.</a:t>
            </a:r>
          </a:p>
          <a:p>
            <a:r>
              <a:rPr lang="en-US" dirty="0"/>
              <a:t>•  Decision trees can handle all cases, determine best and worst scenarios, and be combined with other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6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A562-883E-4FFA-B135-F63304A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</a:t>
            </a:r>
            <a:br>
              <a:rPr lang="en-US" b="1" dirty="0"/>
            </a:br>
            <a:r>
              <a:rPr lang="en-US" b="1" dirty="0"/>
              <a:t>Entropy and 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457C-2FC3-4365-A2A1-5672B361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2057400"/>
            <a:ext cx="6172200" cy="180212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•  Information Gain is vital in constructing decision trees.</a:t>
            </a:r>
          </a:p>
          <a:p>
            <a:pPr marL="0" indent="0">
              <a:buNone/>
            </a:pPr>
            <a:r>
              <a:rPr lang="en-US" sz="1600" dirty="0"/>
              <a:t>•  It measures how much information a class provides.</a:t>
            </a:r>
          </a:p>
          <a:p>
            <a:pPr marL="0" indent="0">
              <a:buNone/>
            </a:pPr>
            <a:r>
              <a:rPr lang="en-US" sz="1600" dirty="0"/>
              <a:t>•  The formula includes entropy of the parent node </a:t>
            </a:r>
            <a:r>
              <a:rPr lang="en-US" sz="1600" b="1" dirty="0"/>
              <a:t>E(S)</a:t>
            </a:r>
            <a:r>
              <a:rPr lang="en-US" sz="1600" dirty="0"/>
              <a:t> and entropy of divided nodes </a:t>
            </a:r>
            <a:r>
              <a:rPr lang="en-US" sz="1600" b="1" dirty="0"/>
              <a:t>E(</a:t>
            </a:r>
            <a:r>
              <a:rPr lang="en-US" sz="1600" b="1" dirty="0" err="1"/>
              <a:t>S,Qi</a:t>
            </a:r>
            <a:r>
              <a:rPr lang="en-US" sz="1600" b="1" dirty="0"/>
              <a:t>) </a:t>
            </a:r>
            <a:r>
              <a:rPr lang="en-US" sz="1600" dirty="0"/>
              <a:t>,and </a:t>
            </a:r>
            <a:r>
              <a:rPr lang="en-US" sz="1600" b="1" dirty="0"/>
              <a:t>k</a:t>
            </a:r>
            <a:r>
              <a:rPr lang="en-US" sz="1600" dirty="0"/>
              <a:t> is total number of the divided nodes.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CE2F-D185-4CC5-941E-3A51A330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•  Entropy measures the similarity of data in decision trees.</a:t>
            </a:r>
          </a:p>
          <a:p>
            <a:r>
              <a:rPr lang="en-US" dirty="0"/>
              <a:t>•  High entropy means less conclusive information from the data.</a:t>
            </a:r>
          </a:p>
          <a:p>
            <a:r>
              <a:rPr lang="en-US" dirty="0"/>
              <a:t>•  Formula represents entropy calculation.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1CF6B-9254-474A-B078-F1C2A384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7" y="3632497"/>
            <a:ext cx="3295650" cy="103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F0203-6F67-45A2-A962-05083867DF32}"/>
              </a:ext>
            </a:extLst>
          </p:cNvPr>
          <p:cNvSpPr txBox="1"/>
          <p:nvPr/>
        </p:nvSpPr>
        <p:spPr>
          <a:xfrm>
            <a:off x="894602" y="4670722"/>
            <a:ext cx="31171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 represents total number of classified group of the original data. the pi represent the probability of the number of the classified group over the original data.</a:t>
            </a:r>
          </a:p>
          <a:p>
            <a:endParaRPr lang="en-US" sz="1200" b="1" dirty="0"/>
          </a:p>
          <a:p>
            <a:r>
              <a:rPr lang="en-US" sz="1200" b="1" dirty="0"/>
              <a:t>The result of this entropy calculation is always non-negative, as each term in the summation is non-negative. The negative sign is there to ensure that the entropy is a positive quantity that increases as the impurity or disorder in the set increases.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8C2D6-CA6A-4CA3-8081-842D8806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61" y="3859527"/>
            <a:ext cx="3971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4D9E-9DF0-4DE9-B584-4A701F22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9341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</a:t>
            </a:r>
            <a:br>
              <a:rPr lang="en-US" b="1" dirty="0"/>
            </a:br>
            <a:r>
              <a:rPr lang="en-US" b="1" dirty="0"/>
              <a:t>Extra Trees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52719-1891-4065-834E-BFEC1E5BC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56" y="3727240"/>
            <a:ext cx="10827888" cy="21717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5E14A-FC89-4866-BC1C-6351FF1C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622" y="1203385"/>
            <a:ext cx="3932237" cy="3811588"/>
          </a:xfrm>
        </p:spPr>
        <p:txBody>
          <a:bodyPr/>
          <a:lstStyle/>
          <a:p>
            <a:r>
              <a:rPr lang="en-US" b="1" dirty="0"/>
              <a:t>Extra Trees in Ensemble Learning</a:t>
            </a:r>
            <a:endParaRPr lang="en-US" dirty="0"/>
          </a:p>
          <a:p>
            <a:r>
              <a:rPr lang="en-US" dirty="0"/>
              <a:t>•  Extra Trees, or Extremely Randomized Trees, is an ensemble learning method.</a:t>
            </a:r>
          </a:p>
          <a:p>
            <a:r>
              <a:rPr lang="en-US" dirty="0"/>
              <a:t>•  It constructs multiple decision trees during training.</a:t>
            </a:r>
          </a:p>
          <a:p>
            <a:r>
              <a:rPr lang="en-US" dirty="0"/>
              <a:t>•  It runs random decision trees and mitigates overfitting.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A521-1D58-4516-9B60-BD9CCCD97646}"/>
              </a:ext>
            </a:extLst>
          </p:cNvPr>
          <p:cNvSpPr txBox="1"/>
          <p:nvPr/>
        </p:nvSpPr>
        <p:spPr>
          <a:xfrm>
            <a:off x="6487064" y="1112807"/>
            <a:ext cx="383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 of Extra Trees</a:t>
            </a:r>
            <a:endParaRPr lang="en-US" dirty="0"/>
          </a:p>
          <a:p>
            <a:r>
              <a:rPr lang="en-US" dirty="0"/>
              <a:t>•  Extra Trees reduces overfitting by using multiple decision trees.</a:t>
            </a:r>
          </a:p>
          <a:p>
            <a:r>
              <a:rPr lang="en-US" dirty="0"/>
              <a:t>•  It performs well on large datasets and provides high accuracy.</a:t>
            </a:r>
          </a:p>
          <a:p>
            <a:r>
              <a:rPr lang="en-US" dirty="0"/>
              <a:t>•  Extra Trees can estimate missing data and continue functioning.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A58F9-9E3C-40AF-915E-063BB5B3BC2E}"/>
              </a:ext>
            </a:extLst>
          </p:cNvPr>
          <p:cNvSpPr txBox="1"/>
          <p:nvPr/>
        </p:nvSpPr>
        <p:spPr>
          <a:xfrm>
            <a:off x="4408098" y="6026937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 Tree Diagram</a:t>
            </a:r>
          </a:p>
        </p:txBody>
      </p:sp>
    </p:spTree>
    <p:extLst>
      <p:ext uri="{BB962C8B-B14F-4D97-AF65-F5344CB8AC3E}">
        <p14:creationId xmlns:p14="http://schemas.microsoft.com/office/powerpoint/2010/main" val="25506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A515-7B8E-497C-B417-AD2D4187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60717"/>
            <a:ext cx="3932237" cy="961696"/>
          </a:xfrm>
        </p:spPr>
        <p:txBody>
          <a:bodyPr>
            <a:normAutofit/>
          </a:bodyPr>
          <a:lstStyle/>
          <a:p>
            <a:r>
              <a:rPr lang="en-US" sz="3300" b="1" dirty="0"/>
              <a:t>Code Explanation</a:t>
            </a:r>
            <a:endParaRPr lang="en-US" sz="3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621392-C9D8-46B1-9812-01437769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78" y="4451230"/>
            <a:ext cx="3122762" cy="21479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1D25D-F4AC-4723-AF3F-AF2D1EFF1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058986"/>
            <a:ext cx="6073146" cy="4540221"/>
          </a:xfrm>
        </p:spPr>
        <p:txBody>
          <a:bodyPr>
            <a:normAutofit/>
          </a:bodyPr>
          <a:lstStyle/>
          <a:p>
            <a:r>
              <a:rPr lang="en-US" sz="2200" b="1" dirty="0"/>
              <a:t>Classes that are implemented are:</a:t>
            </a:r>
          </a:p>
          <a:p>
            <a:r>
              <a:rPr lang="en-US" dirty="0"/>
              <a:t>• </a:t>
            </a:r>
            <a:r>
              <a:rPr lang="en-US" b="1" dirty="0"/>
              <a:t>Experiment</a:t>
            </a:r>
            <a:r>
              <a:rPr lang="en-US" dirty="0"/>
              <a:t>: The class where the experiment is simulated </a:t>
            </a:r>
          </a:p>
          <a:p>
            <a:r>
              <a:rPr lang="en-US" dirty="0"/>
              <a:t>• </a:t>
            </a:r>
            <a:r>
              <a:rPr lang="en-US" b="1" dirty="0" err="1"/>
              <a:t>PartInfo</a:t>
            </a:r>
            <a:r>
              <a:rPr lang="en-US" dirty="0"/>
              <a:t>: the class where the data of the participant is stored in</a:t>
            </a:r>
          </a:p>
          <a:p>
            <a:r>
              <a:rPr lang="en-US" dirty="0"/>
              <a:t> • </a:t>
            </a:r>
            <a:r>
              <a:rPr lang="en-US" b="1" dirty="0"/>
              <a:t>Trial</a:t>
            </a:r>
            <a:r>
              <a:rPr lang="en-US" dirty="0"/>
              <a:t>: the class that deals with configuration files</a:t>
            </a:r>
          </a:p>
          <a:p>
            <a:r>
              <a:rPr lang="en-US" dirty="0"/>
              <a:t> • </a:t>
            </a:r>
            <a:r>
              <a:rPr lang="en-US" b="1" dirty="0" err="1"/>
              <a:t>StartTrial</a:t>
            </a:r>
            <a:r>
              <a:rPr lang="en-US" dirty="0"/>
              <a:t>: the class that calls a new Frame (Experiment static variable) when a trial is finished </a:t>
            </a:r>
          </a:p>
          <a:p>
            <a:r>
              <a:rPr lang="en-US" dirty="0"/>
              <a:t>• </a:t>
            </a:r>
            <a:r>
              <a:rPr lang="en-US" b="1" dirty="0"/>
              <a:t>Frame</a:t>
            </a:r>
            <a:r>
              <a:rPr lang="en-US" dirty="0"/>
              <a:t>: the class that contains two components (Red and green) with their </a:t>
            </a:r>
            <a:r>
              <a:rPr lang="en-US" dirty="0" err="1"/>
              <a:t>respective</a:t>
            </a:r>
            <a:r>
              <a:rPr lang="en-US" dirty="0"/>
              <a:t> mouse listener events in a declared frame and handles the speed calculation. </a:t>
            </a:r>
          </a:p>
          <a:p>
            <a:r>
              <a:rPr lang="en-US" dirty="0"/>
              <a:t>• </a:t>
            </a:r>
            <a:r>
              <a:rPr lang="en-US" b="1" dirty="0"/>
              <a:t>Stopwatch</a:t>
            </a:r>
            <a:r>
              <a:rPr lang="en-US" dirty="0"/>
              <a:t>: a timer class used to calculate time taken for the mouse to propagate from the green to the red line </a:t>
            </a:r>
          </a:p>
          <a:p>
            <a:r>
              <a:rPr lang="en-US" dirty="0"/>
              <a:t>• </a:t>
            </a:r>
            <a:r>
              <a:rPr lang="en-US" b="1" dirty="0" err="1"/>
              <a:t>EndExp</a:t>
            </a:r>
            <a:r>
              <a:rPr lang="en-US" dirty="0"/>
              <a:t>: A thank you message left at the end</a:t>
            </a:r>
          </a:p>
          <a:p>
            <a:r>
              <a:rPr lang="en-US" dirty="0"/>
              <a:t>• </a:t>
            </a:r>
            <a:r>
              <a:rPr lang="en-US" b="1" dirty="0"/>
              <a:t>Configuration file </a:t>
            </a:r>
            <a:r>
              <a:rPr lang="en-US" dirty="0"/>
              <a:t>: The file that contains all the required trials a participant must do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4C46F7-02AE-4F02-AB6E-DE87C85A6316}"/>
              </a:ext>
            </a:extLst>
          </p:cNvPr>
          <p:cNvSpPr/>
          <p:nvPr/>
        </p:nvSpPr>
        <p:spPr>
          <a:xfrm>
            <a:off x="4977442" y="5520905"/>
            <a:ext cx="2363638" cy="15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65A8-376E-43C7-A431-6CE655F1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6" y="0"/>
            <a:ext cx="3932237" cy="922726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Code Explanation</a:t>
            </a:r>
            <a:br>
              <a:rPr lang="en-US" b="1" dirty="0"/>
            </a:br>
            <a:r>
              <a:rPr lang="en-US" b="1" dirty="0"/>
              <a:t>Experiment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C817B-CA1D-4967-BD1A-8859C6897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87922"/>
            <a:ext cx="6162257" cy="5805875"/>
          </a:xfrm>
        </p:spPr>
        <p:txBody>
          <a:bodyPr>
            <a:noAutofit/>
          </a:bodyPr>
          <a:lstStyle/>
          <a:p>
            <a:r>
              <a:rPr lang="en-US" sz="1400" b="1" dirty="0"/>
              <a:t>1.Intialization</a:t>
            </a:r>
          </a:p>
          <a:p>
            <a:r>
              <a:rPr lang="en-US" sz="1400" b="1" dirty="0"/>
              <a:t>public static Frame block = null;</a:t>
            </a:r>
          </a:p>
          <a:p>
            <a:r>
              <a:rPr lang="en-US" sz="1400" b="1" dirty="0"/>
              <a:t>Purpose</a:t>
            </a:r>
            <a:r>
              <a:rPr lang="en-US" sz="1400" dirty="0"/>
              <a:t>: Represents a static variable for the Frame class used in the experiment.</a:t>
            </a:r>
          </a:p>
          <a:p>
            <a:r>
              <a:rPr lang="en-US" sz="1400" b="1" dirty="0"/>
              <a:t>Implementation </a:t>
            </a:r>
            <a:r>
              <a:rPr lang="en-US" sz="1400" dirty="0"/>
              <a:t>:</a:t>
            </a:r>
          </a:p>
          <a:p>
            <a:r>
              <a:rPr lang="en-US" sz="1400" dirty="0"/>
              <a:t>• Frame is a class that represents a frame in a graphical user interface (GUI).</a:t>
            </a:r>
          </a:p>
          <a:p>
            <a:r>
              <a:rPr lang="en-US" sz="1400" dirty="0"/>
              <a:t>• This static variable is used to track the current frame in the experiment.</a:t>
            </a:r>
          </a:p>
          <a:p>
            <a:r>
              <a:rPr lang="en-US" sz="1400" dirty="0"/>
              <a:t>• Initialized as null.</a:t>
            </a:r>
          </a:p>
          <a:p>
            <a:r>
              <a:rPr lang="en-US" sz="1400" b="1" dirty="0"/>
              <a:t>public static int counter = 1;</a:t>
            </a:r>
          </a:p>
          <a:p>
            <a:r>
              <a:rPr lang="en-US" sz="1400" b="1" dirty="0"/>
              <a:t>Purpose</a:t>
            </a:r>
            <a:r>
              <a:rPr lang="en-US" sz="1400" dirty="0"/>
              <a:t>: Tracks the trial or block number in the experiment.</a:t>
            </a:r>
          </a:p>
          <a:p>
            <a:r>
              <a:rPr lang="en-US" sz="1400" b="1" dirty="0"/>
              <a:t>Implementation </a:t>
            </a:r>
            <a:r>
              <a:rPr lang="en-US" sz="1400" dirty="0"/>
              <a:t>:</a:t>
            </a:r>
          </a:p>
          <a:p>
            <a:r>
              <a:rPr lang="en-US" sz="1400" dirty="0"/>
              <a:t>• counter is used to keep track of the current trial or block number in the experiment.</a:t>
            </a:r>
          </a:p>
          <a:p>
            <a:r>
              <a:rPr lang="en-US" sz="1400" dirty="0"/>
              <a:t>• Initialized to 1.</a:t>
            </a:r>
          </a:p>
          <a:p>
            <a:r>
              <a:rPr lang="en-US" sz="1400" b="1" dirty="0"/>
              <a:t>public static </a:t>
            </a:r>
            <a:r>
              <a:rPr lang="en-US" sz="1400" b="1" dirty="0" err="1"/>
              <a:t>boolean</a:t>
            </a:r>
            <a:r>
              <a:rPr lang="en-US" sz="1400" b="1" dirty="0"/>
              <a:t> flag = false;</a:t>
            </a:r>
          </a:p>
          <a:p>
            <a:r>
              <a:rPr lang="en-US" sz="1400" b="1" dirty="0"/>
              <a:t>Purpose</a:t>
            </a:r>
            <a:r>
              <a:rPr lang="en-US" sz="1400" dirty="0"/>
              <a:t>: Represents a </a:t>
            </a:r>
            <a:r>
              <a:rPr lang="en-US" sz="1400" dirty="0" err="1"/>
              <a:t>boolean</a:t>
            </a:r>
            <a:r>
              <a:rPr lang="en-US" sz="1400" dirty="0"/>
              <a:t> flag used in the experiment.</a:t>
            </a:r>
          </a:p>
          <a:p>
            <a:r>
              <a:rPr lang="en-US" sz="1400" b="1" dirty="0"/>
              <a:t>Implementation </a:t>
            </a:r>
            <a:r>
              <a:rPr lang="en-US" sz="1400" dirty="0"/>
              <a:t>:</a:t>
            </a:r>
          </a:p>
          <a:p>
            <a:r>
              <a:rPr lang="en-US" sz="1400" dirty="0"/>
              <a:t>• flag is a </a:t>
            </a:r>
            <a:r>
              <a:rPr lang="en-US" sz="1400" dirty="0" err="1"/>
              <a:t>boolean</a:t>
            </a:r>
            <a:r>
              <a:rPr lang="en-US" sz="1400" dirty="0"/>
              <a:t> variable that used to control some aspect of the experiment.</a:t>
            </a:r>
          </a:p>
          <a:p>
            <a:r>
              <a:rPr lang="en-US" sz="1400" dirty="0"/>
              <a:t>• Initialized to false.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A0530-091B-4495-AF0F-01A00192DDF2}"/>
              </a:ext>
            </a:extLst>
          </p:cNvPr>
          <p:cNvSpPr txBox="1"/>
          <p:nvPr/>
        </p:nvSpPr>
        <p:spPr>
          <a:xfrm>
            <a:off x="6719977" y="6090249"/>
            <a:ext cx="3165895" cy="50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9A41C6-3497-495E-932E-9138537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887922"/>
            <a:ext cx="6172200" cy="5715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2. 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throws </a:t>
            </a:r>
            <a:r>
              <a:rPr lang="en-US" sz="1400" b="1" dirty="0" err="1"/>
              <a:t>IOException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Purpose</a:t>
            </a:r>
            <a:r>
              <a:rPr lang="en-US" sz="1400" dirty="0"/>
              <a:t>: Main method responsible for initiating the experiment.</a:t>
            </a:r>
          </a:p>
          <a:p>
            <a:pPr marL="0" indent="0">
              <a:buNone/>
            </a:pPr>
            <a:r>
              <a:rPr lang="en-US" sz="1400" b="1" dirty="0"/>
              <a:t>Implementation 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• The main entry point for the program.</a:t>
            </a:r>
          </a:p>
          <a:p>
            <a:pPr marL="0" indent="0">
              <a:buNone/>
            </a:pPr>
            <a:r>
              <a:rPr lang="en-US" sz="1400" dirty="0"/>
              <a:t>• Instantiates an object of the </a:t>
            </a:r>
            <a:r>
              <a:rPr lang="en-US" sz="1400" dirty="0" err="1"/>
              <a:t>PartInfo</a:t>
            </a:r>
            <a:r>
              <a:rPr lang="en-US" sz="1400" dirty="0"/>
              <a:t> class (p), which gathers information about the participant.</a:t>
            </a:r>
          </a:p>
          <a:p>
            <a:pPr marL="0" indent="0">
              <a:buNone/>
            </a:pPr>
            <a:r>
              <a:rPr lang="en-US" sz="1400" dirty="0"/>
              <a:t>• Utilizes </a:t>
            </a:r>
            <a:r>
              <a:rPr lang="en-US" sz="1400" dirty="0" err="1"/>
              <a:t>SwingUtilities.invokeLater</a:t>
            </a:r>
            <a:r>
              <a:rPr lang="en-US" sz="1400" dirty="0"/>
              <a:t> to ensure GUI-related tasks are performed on the event dispatch thread.</a:t>
            </a:r>
          </a:p>
          <a:p>
            <a:pPr marL="0" indent="0">
              <a:buNone/>
            </a:pPr>
            <a:r>
              <a:rPr lang="en-US" sz="1400" b="1" dirty="0"/>
              <a:t>2.1. </a:t>
            </a:r>
            <a:r>
              <a:rPr lang="en-US" sz="1400" b="1" dirty="0" err="1"/>
              <a:t>PartInfo</a:t>
            </a:r>
            <a:r>
              <a:rPr lang="en-US" sz="1400" b="1" dirty="0"/>
              <a:t> p = new </a:t>
            </a:r>
            <a:r>
              <a:rPr lang="en-US" sz="1400" b="1" dirty="0" err="1"/>
              <a:t>PartInfo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Purpose</a:t>
            </a:r>
            <a:r>
              <a:rPr lang="en-US" sz="1400" dirty="0"/>
              <a:t>: Instantiates the </a:t>
            </a:r>
            <a:r>
              <a:rPr lang="en-US" sz="1400" dirty="0" err="1"/>
              <a:t>PartInfo</a:t>
            </a:r>
            <a:r>
              <a:rPr lang="en-US" sz="1400" dirty="0"/>
              <a:t> class.</a:t>
            </a:r>
          </a:p>
          <a:p>
            <a:pPr marL="0" indent="0">
              <a:buNone/>
            </a:pPr>
            <a:r>
              <a:rPr lang="en-US" sz="1400" b="1" dirty="0"/>
              <a:t>Implementation 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• Creates an instance of the </a:t>
            </a:r>
            <a:r>
              <a:rPr lang="en-US" sz="1400" dirty="0" err="1"/>
              <a:t>PartInfo</a:t>
            </a:r>
            <a:r>
              <a:rPr lang="en-US" sz="1400" dirty="0"/>
              <a:t> class, which handle participant information.</a:t>
            </a:r>
          </a:p>
          <a:p>
            <a:pPr marL="0" indent="0">
              <a:buNone/>
            </a:pPr>
            <a:r>
              <a:rPr lang="en-US" sz="1400" b="1" dirty="0"/>
              <a:t>2.2. </a:t>
            </a:r>
            <a:r>
              <a:rPr lang="en-US" sz="1400" b="1" dirty="0" err="1"/>
              <a:t>SwingUtilities.invokeLater</a:t>
            </a:r>
            <a:r>
              <a:rPr lang="en-US" sz="1400" b="1" dirty="0"/>
              <a:t>(new Runnable() { ... });</a:t>
            </a:r>
          </a:p>
          <a:p>
            <a:pPr marL="0" indent="0">
              <a:buNone/>
            </a:pPr>
            <a:r>
              <a:rPr lang="en-US" sz="1400" b="1" dirty="0"/>
              <a:t>Purpose</a:t>
            </a:r>
            <a:r>
              <a:rPr lang="en-US" sz="1400" dirty="0"/>
              <a:t>: Ensures GUI-related tasks are executed on the event dispatch thread.</a:t>
            </a:r>
          </a:p>
          <a:p>
            <a:pPr marL="0" indent="0">
              <a:buNone/>
            </a:pPr>
            <a:r>
              <a:rPr lang="en-US" sz="1400" b="1" dirty="0"/>
              <a:t>Implementation 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• Encloses GUI-related tasks within a Runnable and uses </a:t>
            </a:r>
            <a:r>
              <a:rPr lang="en-US" sz="1400" dirty="0" err="1"/>
              <a:t>SwingUtilities.invokeLater</a:t>
            </a:r>
            <a:r>
              <a:rPr lang="en-US" sz="1400" dirty="0"/>
              <a:t> to run them on the event dispatch thread.</a:t>
            </a:r>
          </a:p>
          <a:p>
            <a:pPr marL="0" indent="0">
              <a:buNone/>
            </a:pPr>
            <a:r>
              <a:rPr lang="en-US" sz="1400" dirty="0"/>
              <a:t>• This is important for Swing components to ensure thread safety.</a:t>
            </a:r>
          </a:p>
        </p:txBody>
      </p:sp>
    </p:spTree>
    <p:extLst>
      <p:ext uri="{BB962C8B-B14F-4D97-AF65-F5344CB8AC3E}">
        <p14:creationId xmlns:p14="http://schemas.microsoft.com/office/powerpoint/2010/main" val="14837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A0BE-7EEF-4858-BFAB-193BF018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83" y="331818"/>
            <a:ext cx="6587555" cy="923026"/>
          </a:xfrm>
        </p:spPr>
        <p:txBody>
          <a:bodyPr>
            <a:noAutofit/>
          </a:bodyPr>
          <a:lstStyle/>
          <a:p>
            <a:r>
              <a:rPr lang="en-US" b="1" dirty="0"/>
              <a:t>Code Explanation</a:t>
            </a:r>
            <a:br>
              <a:rPr lang="en-US" b="1" dirty="0"/>
            </a:br>
            <a:r>
              <a:rPr lang="en-US" b="1" dirty="0" err="1"/>
              <a:t>PartInf</a:t>
            </a:r>
            <a:r>
              <a:rPr lang="en-US" b="1" dirty="0"/>
              <a:t> Class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93291-0A8A-4CC7-B987-24CC17747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416" y="1512336"/>
            <a:ext cx="2531852" cy="11239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9994-C87F-46A0-A7D0-4B8F47D56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85" y="1286651"/>
            <a:ext cx="4994693" cy="562040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1. Variables</a:t>
            </a:r>
          </a:p>
          <a:p>
            <a:r>
              <a:rPr lang="en-US" b="1" dirty="0"/>
              <a:t>1.1 GUI Components</a:t>
            </a:r>
          </a:p>
          <a:p>
            <a:r>
              <a:rPr lang="en-US" b="1" dirty="0" err="1"/>
              <a:t>JFrame</a:t>
            </a:r>
            <a:r>
              <a:rPr lang="en-US" b="1" dirty="0"/>
              <a:t> Frame:</a:t>
            </a:r>
          </a:p>
          <a:p>
            <a:r>
              <a:rPr lang="en-US" dirty="0"/>
              <a:t>• Represents the main frame for participant input.</a:t>
            </a:r>
          </a:p>
          <a:p>
            <a:r>
              <a:rPr lang="en-US" b="1" dirty="0" err="1"/>
              <a:t>JPanel</a:t>
            </a:r>
            <a:r>
              <a:rPr lang="en-US" b="1" dirty="0"/>
              <a:t> Panel:</a:t>
            </a:r>
          </a:p>
          <a:p>
            <a:r>
              <a:rPr lang="en-US" dirty="0"/>
              <a:t>• Container for organizing GUI components.</a:t>
            </a:r>
          </a:p>
          <a:p>
            <a:r>
              <a:rPr lang="en-US" b="1" dirty="0" err="1"/>
              <a:t>JTextField</a:t>
            </a:r>
            <a:r>
              <a:rPr lang="en-US" b="1" dirty="0"/>
              <a:t> </a:t>
            </a:r>
            <a:r>
              <a:rPr lang="en-US" b="1" dirty="0" err="1"/>
              <a:t>textField</a:t>
            </a:r>
            <a:r>
              <a:rPr lang="en-US" b="1" dirty="0"/>
              <a:t>, </a:t>
            </a:r>
            <a:r>
              <a:rPr lang="en-US" b="1" dirty="0" err="1"/>
              <a:t>JTextField</a:t>
            </a:r>
            <a:r>
              <a:rPr lang="en-US" b="1" dirty="0"/>
              <a:t> textField1:</a:t>
            </a:r>
          </a:p>
          <a:p>
            <a:r>
              <a:rPr lang="en-US" dirty="0"/>
              <a:t>• Input fields for participant ID and speed category.</a:t>
            </a:r>
          </a:p>
          <a:p>
            <a:r>
              <a:rPr lang="en-US" b="1" dirty="0" err="1"/>
              <a:t>JButton</a:t>
            </a:r>
            <a:r>
              <a:rPr lang="en-US" b="1" dirty="0"/>
              <a:t> Button:</a:t>
            </a:r>
          </a:p>
          <a:p>
            <a:r>
              <a:rPr lang="en-US" dirty="0"/>
              <a:t>• Button to initiate the experiment.</a:t>
            </a:r>
          </a:p>
          <a:p>
            <a:r>
              <a:rPr lang="en-US" b="1" dirty="0"/>
              <a:t>1.2 Participant Information</a:t>
            </a:r>
          </a:p>
          <a:p>
            <a:r>
              <a:rPr lang="en-US" b="1" dirty="0"/>
              <a:t>public static String user:</a:t>
            </a:r>
          </a:p>
          <a:p>
            <a:r>
              <a:rPr lang="en-US" dirty="0"/>
              <a:t>• Stores the participant's ID.</a:t>
            </a:r>
          </a:p>
          <a:p>
            <a:r>
              <a:rPr lang="en-US" b="1" dirty="0"/>
              <a:t>public static String </a:t>
            </a:r>
            <a:r>
              <a:rPr lang="en-US" b="1" dirty="0" err="1"/>
              <a:t>userspeed</a:t>
            </a:r>
            <a:r>
              <a:rPr lang="en-US" b="1" dirty="0"/>
              <a:t>:</a:t>
            </a:r>
          </a:p>
          <a:p>
            <a:r>
              <a:rPr lang="en-US" dirty="0"/>
              <a:t>• Stores the participant's selected speed category.</a:t>
            </a:r>
          </a:p>
          <a:p>
            <a:r>
              <a:rPr lang="en-US" b="1" dirty="0"/>
              <a:t>public static int </a:t>
            </a:r>
            <a:r>
              <a:rPr lang="en-US" b="1" dirty="0" err="1"/>
              <a:t>userid</a:t>
            </a:r>
            <a:r>
              <a:rPr lang="en-US" b="1" dirty="0"/>
              <a:t>, </a:t>
            </a:r>
            <a:r>
              <a:rPr lang="en-US" b="1" dirty="0" err="1"/>
              <a:t>usercat</a:t>
            </a:r>
            <a:r>
              <a:rPr lang="en-US" b="1" dirty="0"/>
              <a:t>, </a:t>
            </a:r>
            <a:r>
              <a:rPr lang="en-US" b="1" dirty="0" err="1"/>
              <a:t>maxSpeed</a:t>
            </a:r>
            <a:r>
              <a:rPr lang="en-US" b="1" dirty="0"/>
              <a:t>, </a:t>
            </a:r>
            <a:r>
              <a:rPr lang="en-US" b="1" dirty="0" err="1"/>
              <a:t>currentSpeed</a:t>
            </a:r>
            <a:r>
              <a:rPr lang="en-US" b="1" dirty="0"/>
              <a:t>, </a:t>
            </a:r>
            <a:r>
              <a:rPr lang="en-US" b="1" dirty="0" err="1"/>
              <a:t>currentSpeedBlocks</a:t>
            </a:r>
            <a:r>
              <a:rPr lang="en-US" b="1" dirty="0"/>
              <a:t>, </a:t>
            </a:r>
            <a:r>
              <a:rPr lang="en-US" b="1" dirty="0" err="1"/>
              <a:t>numTrials</a:t>
            </a:r>
            <a:r>
              <a:rPr lang="en-US" b="1" dirty="0"/>
              <a:t>:</a:t>
            </a:r>
          </a:p>
          <a:p>
            <a:r>
              <a:rPr lang="en-US" dirty="0"/>
              <a:t>• Integer variables to store various participant-related information</a:t>
            </a:r>
            <a:r>
              <a:rPr lang="en-US" b="1" dirty="0"/>
              <a:t>.</a:t>
            </a:r>
          </a:p>
          <a:p>
            <a:r>
              <a:rPr lang="en-US" b="1" dirty="0"/>
              <a:t>public static String[] </a:t>
            </a:r>
            <a:r>
              <a:rPr lang="en-US" b="1" dirty="0" err="1"/>
              <a:t>sSpeed</a:t>
            </a:r>
            <a:r>
              <a:rPr lang="en-US" b="1" dirty="0"/>
              <a:t>, </a:t>
            </a:r>
            <a:r>
              <a:rPr lang="en-US" b="1" dirty="0" err="1"/>
              <a:t>sblock</a:t>
            </a:r>
            <a:r>
              <a:rPr lang="en-US" b="1" dirty="0"/>
              <a:t>, block1, block2, block3, block4:</a:t>
            </a:r>
          </a:p>
          <a:p>
            <a:endParaRPr lang="en-US" b="1" dirty="0"/>
          </a:p>
          <a:p>
            <a:r>
              <a:rPr lang="en-US" dirty="0"/>
              <a:t>• String arrays to store information related to speed and trial blocks.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3662C-29A4-4A3B-BCB8-4D5AD33E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94" y="3810027"/>
            <a:ext cx="2590874" cy="10049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3EBD0D-4E77-4713-A58C-95141144BE7C}"/>
              </a:ext>
            </a:extLst>
          </p:cNvPr>
          <p:cNvSpPr txBox="1"/>
          <p:nvPr/>
        </p:nvSpPr>
        <p:spPr>
          <a:xfrm>
            <a:off x="6193767" y="431320"/>
            <a:ext cx="50637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Constructor</a:t>
            </a:r>
          </a:p>
          <a:p>
            <a:r>
              <a:rPr lang="en-US" sz="1400" b="1" dirty="0"/>
              <a:t>public </a:t>
            </a:r>
            <a:r>
              <a:rPr lang="en-US" sz="1400" b="1" dirty="0" err="1"/>
              <a:t>PartInfo</a:t>
            </a:r>
            <a:r>
              <a:rPr lang="en-US" sz="1400" b="1" dirty="0"/>
              <a:t>():</a:t>
            </a:r>
          </a:p>
          <a:p>
            <a:r>
              <a:rPr lang="en-US" sz="1400" dirty="0"/>
              <a:t>• Initializes the GUI components and sets up the participant information frame.</a:t>
            </a:r>
          </a:p>
          <a:p>
            <a:r>
              <a:rPr lang="en-US" sz="1400" dirty="0"/>
              <a:t>• Creates a frame with text fields for ID and speed category, and a button to start the experiment.</a:t>
            </a:r>
          </a:p>
          <a:p>
            <a:r>
              <a:rPr lang="en-US" sz="1400" dirty="0"/>
              <a:t>• Implements a </a:t>
            </a:r>
            <a:r>
              <a:rPr lang="en-US" sz="1400" dirty="0" err="1"/>
              <a:t>GridLayout</a:t>
            </a:r>
            <a:r>
              <a:rPr lang="en-US" sz="1400" dirty="0"/>
              <a:t> to organize the components.</a:t>
            </a:r>
          </a:p>
          <a:p>
            <a:r>
              <a:rPr lang="en-US" sz="1400" b="1" dirty="0"/>
              <a:t>4. </a:t>
            </a:r>
            <a:r>
              <a:rPr lang="en-US" sz="1400" b="1" dirty="0" err="1"/>
              <a:t>actionPerformed</a:t>
            </a:r>
            <a:r>
              <a:rPr lang="en-US" sz="1400" b="1" dirty="0"/>
              <a:t> Method</a:t>
            </a:r>
          </a:p>
          <a:p>
            <a:r>
              <a:rPr lang="en-US" sz="1400" b="1" dirty="0"/>
              <a:t>Purpose</a:t>
            </a:r>
            <a:r>
              <a:rPr lang="en-US" sz="1400" dirty="0"/>
              <a:t>: Implements the ActionListener interface to handle button clicks.</a:t>
            </a:r>
          </a:p>
          <a:p>
            <a:r>
              <a:rPr lang="en-US" sz="1400" b="1" dirty="0"/>
              <a:t>Implementation </a:t>
            </a:r>
            <a:r>
              <a:rPr lang="en-US" sz="1400" dirty="0"/>
              <a:t>:</a:t>
            </a:r>
          </a:p>
          <a:p>
            <a:r>
              <a:rPr lang="en-US" sz="1400" dirty="0"/>
              <a:t>• Captures participant ID and speed category input.</a:t>
            </a:r>
          </a:p>
          <a:p>
            <a:r>
              <a:rPr lang="en-US" sz="1400" dirty="0"/>
              <a:t>• Disposes of the input frame.</a:t>
            </a:r>
          </a:p>
          <a:p>
            <a:r>
              <a:rPr lang="en-US" sz="1400" dirty="0"/>
              <a:t>• Converts input to integers (</a:t>
            </a:r>
            <a:r>
              <a:rPr lang="en-US" sz="1400" dirty="0" err="1"/>
              <a:t>userid</a:t>
            </a:r>
            <a:r>
              <a:rPr lang="en-US" sz="1400" dirty="0"/>
              <a:t>, </a:t>
            </a:r>
            <a:r>
              <a:rPr lang="en-US" sz="1400" dirty="0" err="1"/>
              <a:t>usercat</a:t>
            </a:r>
            <a:r>
              <a:rPr lang="en-US" sz="1400" dirty="0"/>
              <a:t>).</a:t>
            </a:r>
          </a:p>
          <a:p>
            <a:r>
              <a:rPr lang="en-US" sz="1400" dirty="0"/>
              <a:t>• Initiates experiment-related variables.</a:t>
            </a:r>
          </a:p>
          <a:p>
            <a:r>
              <a:rPr lang="en-US" sz="1400" dirty="0"/>
              <a:t>• Creates output log file with participant information.</a:t>
            </a:r>
          </a:p>
          <a:p>
            <a:r>
              <a:rPr lang="en-US" sz="1400" dirty="0"/>
              <a:t>• Calls </a:t>
            </a:r>
            <a:r>
              <a:rPr lang="en-US" sz="1400" dirty="0" err="1"/>
              <a:t>StartTrail</a:t>
            </a:r>
            <a:r>
              <a:rPr lang="en-US" sz="1400" dirty="0"/>
              <a:t> class to start the next trial.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079F18-CAB4-4F65-97AD-BC494F3FC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81" y="4536607"/>
            <a:ext cx="3103519" cy="182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E579-8746-473F-8087-4B8C77F9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924049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r>
              <a:rPr lang="en-US" b="1" dirty="0"/>
              <a:t>Motivation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CBC8-3C74-43CD-904F-EA8A91BEF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825624"/>
            <a:ext cx="6019800" cy="48799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b="1" dirty="0"/>
              <a:t>Understanding User Needs</a:t>
            </a:r>
          </a:p>
          <a:p>
            <a:r>
              <a:rPr lang="en-US" sz="10800" dirty="0"/>
              <a:t>User interface designers strive to meet evolving user needs, which vary over time.</a:t>
            </a:r>
          </a:p>
          <a:p>
            <a:r>
              <a:rPr lang="en-US" sz="10800" dirty="0"/>
              <a:t>The Human-Computer Interaction (HCI) field addresses the challenge of catering to user preferences when dealing with computer-related tasks.</a:t>
            </a:r>
          </a:p>
          <a:p>
            <a:r>
              <a:rPr lang="en-US" sz="10800" dirty="0"/>
              <a:t>HCI facilitates a comprehensive understanding of the human brain, the primary constraint for designers in creating applications or software.</a:t>
            </a:r>
          </a:p>
          <a:p>
            <a:r>
              <a:rPr lang="en-US" sz="10800" dirty="0"/>
              <a:t>Leveraging both physical and mental capabilities allows designers to enhance and develop more suitable interfaces</a:t>
            </a:r>
            <a:r>
              <a:rPr lang="en-US" sz="8600" dirty="0"/>
              <a:t>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466EF-9515-49B2-A2F6-478DDFAC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7400" cy="46894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b="1" dirty="0"/>
              <a:t>Importance of Speed</a:t>
            </a:r>
          </a:p>
          <a:p>
            <a:r>
              <a:rPr lang="en-US" sz="10800" dirty="0"/>
              <a:t>Speed is a critical factor in user interface design, measuring how quickly the computer responds to user input.</a:t>
            </a:r>
          </a:p>
          <a:p>
            <a:r>
              <a:rPr lang="en-US" sz="10800" dirty="0"/>
              <a:t>In a 2009 study by Turkish and American HCI researchers </a:t>
            </a:r>
            <a:r>
              <a:rPr lang="en-US" sz="10800" dirty="0" err="1"/>
              <a:t>Seneler</a:t>
            </a:r>
            <a:r>
              <a:rPr lang="en-US" sz="10800" dirty="0"/>
              <a:t>, </a:t>
            </a:r>
            <a:r>
              <a:rPr lang="en-US" sz="10800" dirty="0" err="1"/>
              <a:t>Basoglu</a:t>
            </a:r>
            <a:r>
              <a:rPr lang="en-US" sz="10800" dirty="0"/>
              <a:t>, and </a:t>
            </a:r>
            <a:r>
              <a:rPr lang="en-US" sz="10800" dirty="0" err="1"/>
              <a:t>Daim</a:t>
            </a:r>
            <a:r>
              <a:rPr lang="en-US" sz="10800" dirty="0"/>
              <a:t>, 54.9% of participants preferred speed over other features like Adaptive Behavior, Content Density, Customization, and Minimal Memory Load.</a:t>
            </a:r>
          </a:p>
          <a:p>
            <a:r>
              <a:rPr lang="en-US" sz="10800" dirty="0"/>
              <a:t>Speed is pivotal in creating an effective user interface, as demonstrated by user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6593-F06E-4427-BA2D-55858AA1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6" y="284672"/>
            <a:ext cx="3932237" cy="98742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Code Explanation </a:t>
            </a:r>
            <a:r>
              <a:rPr lang="en-US" b="1" dirty="0" err="1"/>
              <a:t>StartTrail</a:t>
            </a:r>
            <a:r>
              <a:rPr lang="en-US" b="1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A0A3-1B43-414A-A09A-C4F3CFE4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483" y="812283"/>
            <a:ext cx="4554749" cy="3316258"/>
          </a:xfrm>
        </p:spPr>
        <p:txBody>
          <a:bodyPr>
            <a:normAutofit/>
          </a:bodyPr>
          <a:lstStyle/>
          <a:p>
            <a:r>
              <a:rPr lang="en-US" sz="1800" b="1" dirty="0"/>
              <a:t>3. </a:t>
            </a:r>
            <a:r>
              <a:rPr lang="en-US" sz="1800" b="1" dirty="0" err="1"/>
              <a:t>actionPerformed</a:t>
            </a:r>
            <a:r>
              <a:rPr lang="en-US" sz="1800" b="1" dirty="0"/>
              <a:t>(</a:t>
            </a:r>
            <a:r>
              <a:rPr lang="en-US" sz="1800" b="1" dirty="0" err="1"/>
              <a:t>ActionEvent</a:t>
            </a:r>
            <a:r>
              <a:rPr lang="en-US" sz="1800" b="1" dirty="0"/>
              <a:t> event)</a:t>
            </a:r>
          </a:p>
          <a:p>
            <a:pPr marL="0" indent="0">
              <a:buNone/>
            </a:pPr>
            <a:r>
              <a:rPr lang="en-US" sz="1600" b="1" dirty="0"/>
              <a:t>Purpose</a:t>
            </a:r>
            <a:r>
              <a:rPr lang="en-US" sz="1600" dirty="0"/>
              <a:t>: Handles timer events, updates the countdown, and triggers the start of the trial.</a:t>
            </a:r>
          </a:p>
          <a:p>
            <a:pPr marL="0" indent="0">
              <a:buNone/>
            </a:pPr>
            <a:r>
              <a:rPr lang="en-US" sz="1600" b="1" dirty="0"/>
              <a:t>Implementation</a:t>
            </a:r>
            <a:r>
              <a:rPr lang="en-US" sz="1600" dirty="0"/>
              <a:t>:</a:t>
            </a:r>
          </a:p>
          <a:p>
            <a:r>
              <a:rPr lang="en-US" sz="1600" dirty="0"/>
              <a:t>Decrements the countdown and updates the timer display.</a:t>
            </a:r>
          </a:p>
          <a:p>
            <a:r>
              <a:rPr lang="en-US" sz="1600" dirty="0"/>
              <a:t>When the countdown reaches zero, stops the timer, disposes of the </a:t>
            </a:r>
            <a:r>
              <a:rPr lang="en-US" sz="1600" dirty="0" err="1"/>
              <a:t>JFrame</a:t>
            </a:r>
            <a:r>
              <a:rPr lang="en-US" sz="1600" dirty="0"/>
              <a:t>, and triggers the start of the trial by creating a new Frame (Experiment block).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2DC3-95DF-483B-A1C2-BCE9BF95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340" y="812283"/>
            <a:ext cx="6970143" cy="5792039"/>
          </a:xfrm>
        </p:spPr>
        <p:txBody>
          <a:bodyPr>
            <a:noAutofit/>
          </a:bodyPr>
          <a:lstStyle/>
          <a:p>
            <a:r>
              <a:rPr lang="en-US" sz="1500" b="1" dirty="0"/>
              <a:t>1. Constructors</a:t>
            </a:r>
          </a:p>
          <a:p>
            <a:r>
              <a:rPr lang="en-US" sz="1500" b="1" dirty="0"/>
              <a:t>a. public </a:t>
            </a:r>
            <a:r>
              <a:rPr lang="en-US" sz="1500" b="1" dirty="0" err="1"/>
              <a:t>StartTrail</a:t>
            </a:r>
            <a:r>
              <a:rPr lang="en-US" sz="1500" b="1" dirty="0"/>
              <a:t>(String trial, int seconds)</a:t>
            </a:r>
          </a:p>
          <a:p>
            <a:r>
              <a:rPr lang="en-US" sz="1500" b="1" dirty="0"/>
              <a:t>Purpose</a:t>
            </a:r>
            <a:r>
              <a:rPr lang="en-US" sz="1500" dirty="0"/>
              <a:t>: Initializes a timer for a specific trial and displays countdown information.</a:t>
            </a:r>
          </a:p>
          <a:p>
            <a:r>
              <a:rPr lang="en-US" sz="1500" b="1" dirty="0"/>
              <a:t>Implementation</a:t>
            </a:r>
            <a:r>
              <a:rPr lang="en-US" sz="1500" dirty="0"/>
              <a:t>:</a:t>
            </a:r>
          </a:p>
          <a:p>
            <a:r>
              <a:rPr lang="en-US" sz="1500" dirty="0"/>
              <a:t>• Sets up the timer with a specified duration and associates it with the </a:t>
            </a:r>
            <a:r>
              <a:rPr lang="en-US" sz="1500" dirty="0" err="1"/>
              <a:t>actionPerformed</a:t>
            </a:r>
            <a:r>
              <a:rPr lang="en-US" sz="1500" dirty="0"/>
              <a:t> method.</a:t>
            </a:r>
          </a:p>
          <a:p>
            <a:r>
              <a:rPr lang="en-US" sz="1500" dirty="0"/>
              <a:t>• Creates a </a:t>
            </a:r>
            <a:r>
              <a:rPr lang="en-US" sz="1500" dirty="0" err="1"/>
              <a:t>JFrame</a:t>
            </a:r>
            <a:r>
              <a:rPr lang="en-US" sz="1500" dirty="0"/>
              <a:t> for the timer display.</a:t>
            </a:r>
          </a:p>
          <a:p>
            <a:r>
              <a:rPr lang="en-US" sz="1500" b="1" dirty="0"/>
              <a:t>b. public </a:t>
            </a:r>
            <a:r>
              <a:rPr lang="en-US" sz="1500" b="1" dirty="0" err="1"/>
              <a:t>StartTrail</a:t>
            </a:r>
            <a:r>
              <a:rPr lang="en-US" sz="1500" b="1" dirty="0"/>
              <a:t>(int block, int seconds)</a:t>
            </a:r>
          </a:p>
          <a:p>
            <a:r>
              <a:rPr lang="en-US" sz="1500" b="1" dirty="0"/>
              <a:t>Purpose</a:t>
            </a:r>
            <a:r>
              <a:rPr lang="en-US" sz="1500" dirty="0"/>
              <a:t>: Initializes a timer for the next trial in a block and displays countdown information.</a:t>
            </a:r>
          </a:p>
          <a:p>
            <a:r>
              <a:rPr lang="en-US" sz="1500" b="1" dirty="0"/>
              <a:t>Implementation</a:t>
            </a:r>
            <a:r>
              <a:rPr lang="en-US" sz="1500" dirty="0"/>
              <a:t>:</a:t>
            </a:r>
          </a:p>
          <a:p>
            <a:r>
              <a:rPr lang="en-US" sz="1500" dirty="0"/>
              <a:t>• Sets up the timer with a specified duration and associates it with the </a:t>
            </a:r>
            <a:r>
              <a:rPr lang="en-US" sz="1500" dirty="0" err="1"/>
              <a:t>actionPerformed</a:t>
            </a:r>
            <a:r>
              <a:rPr lang="en-US" sz="1500" dirty="0"/>
              <a:t> method.</a:t>
            </a:r>
          </a:p>
          <a:p>
            <a:r>
              <a:rPr lang="en-US" sz="1500" dirty="0"/>
              <a:t>• Determines the next trial based on the block and creates a </a:t>
            </a:r>
            <a:r>
              <a:rPr lang="en-US" sz="1500" dirty="0" err="1"/>
              <a:t>JFrame</a:t>
            </a:r>
            <a:r>
              <a:rPr lang="en-US" sz="1500" dirty="0"/>
              <a:t> for the timer display.</a:t>
            </a:r>
          </a:p>
          <a:p>
            <a:r>
              <a:rPr lang="en-US" sz="1500" b="1" dirty="0"/>
              <a:t>2. paint(Graphics g)</a:t>
            </a:r>
          </a:p>
          <a:p>
            <a:r>
              <a:rPr lang="en-US" sz="1500" b="1" dirty="0"/>
              <a:t>Purpose</a:t>
            </a:r>
            <a:r>
              <a:rPr lang="en-US" sz="1500" dirty="0"/>
              <a:t>: Displays countdown, current speed, and next trial information.</a:t>
            </a:r>
          </a:p>
          <a:p>
            <a:r>
              <a:rPr lang="en-US" sz="1500" b="1" dirty="0"/>
              <a:t>Implementation</a:t>
            </a:r>
            <a:r>
              <a:rPr lang="en-US" sz="1500" dirty="0"/>
              <a:t>:</a:t>
            </a:r>
          </a:p>
          <a:p>
            <a:r>
              <a:rPr lang="en-US" sz="1500" dirty="0"/>
              <a:t>• Uses the Graphics object to draw the countdown, current speed, and next trial information on the </a:t>
            </a:r>
            <a:r>
              <a:rPr lang="en-US" sz="1500" dirty="0" err="1"/>
              <a:t>JFrame</a:t>
            </a:r>
            <a:r>
              <a:rPr lang="en-US" sz="15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B90B-8553-438A-9736-A8F058615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20" y="3892968"/>
            <a:ext cx="3953427" cy="2420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F19F9-8177-4EDF-BD7D-77495B01ECDE}"/>
              </a:ext>
            </a:extLst>
          </p:cNvPr>
          <p:cNvSpPr txBox="1"/>
          <p:nvPr/>
        </p:nvSpPr>
        <p:spPr>
          <a:xfrm>
            <a:off x="7996686" y="6419656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actionPerformed</a:t>
            </a:r>
            <a:r>
              <a:rPr lang="en-US" b="1" dirty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5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D77-71BA-425D-89DF-021A7CEA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92" y="0"/>
            <a:ext cx="3932237" cy="1600200"/>
          </a:xfrm>
        </p:spPr>
        <p:txBody>
          <a:bodyPr/>
          <a:lstStyle/>
          <a:p>
            <a:r>
              <a:rPr lang="en-US" b="1" dirty="0"/>
              <a:t>Code Explanation</a:t>
            </a:r>
            <a:br>
              <a:rPr lang="en-US" b="1" dirty="0"/>
            </a:br>
            <a:r>
              <a:rPr lang="en-US" b="1" dirty="0"/>
              <a:t>Trial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0A-D70E-46DA-9E6F-23F1CC3F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608" y="1151625"/>
            <a:ext cx="6172200" cy="5706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3. </a:t>
            </a:r>
            <a:r>
              <a:rPr lang="en-US" sz="1500" b="1" dirty="0" err="1"/>
              <a:t>getSpeed</a:t>
            </a:r>
            <a:r>
              <a:rPr lang="en-US" sz="1500" b="1" dirty="0"/>
              <a:t>(int player)</a:t>
            </a:r>
          </a:p>
          <a:p>
            <a:pPr marL="0" indent="0">
              <a:buNone/>
            </a:pPr>
            <a:r>
              <a:rPr lang="en-US" sz="1500" b="1" dirty="0"/>
              <a:t>Purpose</a:t>
            </a:r>
            <a:r>
              <a:rPr lang="en-US" sz="1500" dirty="0"/>
              <a:t>: Reads player speed information from a properties file.</a:t>
            </a:r>
          </a:p>
          <a:p>
            <a:pPr marL="0" indent="0">
              <a:buNone/>
            </a:pPr>
            <a:r>
              <a:rPr lang="en-US" sz="1500" b="1" dirty="0"/>
              <a:t>Implementation:</a:t>
            </a:r>
          </a:p>
          <a:p>
            <a:r>
              <a:rPr lang="en-US" sz="1500" dirty="0"/>
              <a:t>Loads player speed information from the "</a:t>
            </a:r>
            <a:r>
              <a:rPr lang="en-US" sz="1500" dirty="0" err="1"/>
              <a:t>player.properties</a:t>
            </a:r>
            <a:r>
              <a:rPr lang="en-US" sz="1500" dirty="0"/>
              <a:t>" file.</a:t>
            </a:r>
          </a:p>
          <a:p>
            <a:r>
              <a:rPr lang="en-US" sz="1500" dirty="0"/>
              <a:t>Retrieves the speed information for the specified player and returns it.</a:t>
            </a:r>
          </a:p>
          <a:p>
            <a:pPr marL="0" indent="0">
              <a:buNone/>
            </a:pPr>
            <a:r>
              <a:rPr lang="en-US" sz="1500" b="1" dirty="0"/>
              <a:t>4. </a:t>
            </a:r>
            <a:r>
              <a:rPr lang="en-US" sz="1500" b="1" dirty="0" err="1"/>
              <a:t>getBlockTrials</a:t>
            </a:r>
            <a:r>
              <a:rPr lang="en-US" sz="1500" b="1" dirty="0"/>
              <a:t>(String b)</a:t>
            </a:r>
          </a:p>
          <a:p>
            <a:pPr marL="0" indent="0">
              <a:buNone/>
            </a:pPr>
            <a:r>
              <a:rPr lang="en-US" sz="1500" b="1" dirty="0"/>
              <a:t>Purpose:</a:t>
            </a:r>
            <a:r>
              <a:rPr lang="en-US" sz="1500" dirty="0"/>
              <a:t> Reads and parses the trials order for a given block from a properties file.</a:t>
            </a:r>
          </a:p>
          <a:p>
            <a:pPr marL="0" indent="0">
              <a:buNone/>
            </a:pPr>
            <a:r>
              <a:rPr lang="en-US" sz="1500" b="1" dirty="0"/>
              <a:t>Implementation:</a:t>
            </a:r>
          </a:p>
          <a:p>
            <a:r>
              <a:rPr lang="en-US" sz="1500" dirty="0"/>
              <a:t>Loads trial order information from the "</a:t>
            </a:r>
            <a:r>
              <a:rPr lang="en-US" sz="1500" dirty="0" err="1"/>
              <a:t>config.properties</a:t>
            </a:r>
            <a:r>
              <a:rPr lang="en-US" sz="1500" dirty="0"/>
              <a:t>" file.</a:t>
            </a:r>
          </a:p>
          <a:p>
            <a:r>
              <a:rPr lang="en-US" sz="1500" dirty="0"/>
              <a:t>Retrieves and returns an array of trial codes for the specified block.</a:t>
            </a:r>
          </a:p>
          <a:p>
            <a:pPr marL="0" indent="0">
              <a:buNone/>
            </a:pPr>
            <a:r>
              <a:rPr lang="en-US" sz="1500" b="1" dirty="0"/>
              <a:t>5. </a:t>
            </a:r>
            <a:r>
              <a:rPr lang="en-US" sz="1500" b="1" dirty="0" err="1"/>
              <a:t>getSpeedBlocks</a:t>
            </a:r>
            <a:r>
              <a:rPr lang="en-US" sz="1500" b="1" dirty="0"/>
              <a:t>(int p, int s)</a:t>
            </a:r>
          </a:p>
          <a:p>
            <a:pPr marL="0" indent="0">
              <a:buNone/>
            </a:pPr>
            <a:r>
              <a:rPr lang="en-US" sz="1500" b="1" dirty="0"/>
              <a:t>Purpose</a:t>
            </a:r>
            <a:r>
              <a:rPr lang="en-US" sz="1500" dirty="0"/>
              <a:t>: Reads and parses the speed blocks order for a user from a properties file.</a:t>
            </a:r>
          </a:p>
          <a:p>
            <a:pPr marL="0" indent="0">
              <a:buNone/>
            </a:pPr>
            <a:r>
              <a:rPr lang="en-US" sz="1500" b="1" dirty="0"/>
              <a:t>Implementation:</a:t>
            </a:r>
          </a:p>
          <a:p>
            <a:r>
              <a:rPr lang="en-US" sz="1500" dirty="0"/>
              <a:t>Loads speed block information from the "</a:t>
            </a:r>
            <a:r>
              <a:rPr lang="en-US" sz="1500" dirty="0" err="1"/>
              <a:t>player.properties</a:t>
            </a:r>
            <a:r>
              <a:rPr lang="en-US" sz="1500" dirty="0"/>
              <a:t>" file.</a:t>
            </a:r>
          </a:p>
          <a:p>
            <a:r>
              <a:rPr lang="en-US" sz="1500" dirty="0"/>
              <a:t>Retrieves and returns an array of speed blocks for the specified user and speed category.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8478-AF3F-42BB-BBE1-05B61B54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65" y="1233576"/>
            <a:ext cx="5555410" cy="5624423"/>
          </a:xfrm>
        </p:spPr>
        <p:txBody>
          <a:bodyPr>
            <a:noAutofit/>
          </a:bodyPr>
          <a:lstStyle/>
          <a:p>
            <a:r>
              <a:rPr lang="en-US" sz="1500" b="1" dirty="0"/>
              <a:t>1. </a:t>
            </a:r>
            <a:r>
              <a:rPr lang="en-US" sz="1500" b="1" dirty="0" err="1"/>
              <a:t>getTrial</a:t>
            </a:r>
            <a:r>
              <a:rPr lang="en-US" sz="1500" b="1" dirty="0"/>
              <a:t>(String trial)</a:t>
            </a:r>
          </a:p>
          <a:p>
            <a:r>
              <a:rPr lang="en-US" sz="1500" b="1" dirty="0"/>
              <a:t>Purpose</a:t>
            </a:r>
            <a:r>
              <a:rPr lang="en-US" sz="1500" dirty="0"/>
              <a:t>: Returns the trial information based on the provided trial code.</a:t>
            </a:r>
          </a:p>
          <a:p>
            <a:r>
              <a:rPr lang="en-US" sz="1500" b="1" dirty="0"/>
              <a:t>Implementation:</a:t>
            </a:r>
          </a:p>
          <a:p>
            <a:r>
              <a:rPr lang="en-US" sz="1500" dirty="0"/>
              <a:t>• Utilizes a switch statement to map trial codes to specific trial information.</a:t>
            </a:r>
          </a:p>
          <a:p>
            <a:r>
              <a:rPr lang="en-US" sz="1500" dirty="0"/>
              <a:t>• Trial codes like "T1," "T2," etc., are associated with trial descriptions like "SHR," "SHL," etc.</a:t>
            </a:r>
          </a:p>
          <a:p>
            <a:endParaRPr lang="en-US" sz="1500" dirty="0"/>
          </a:p>
          <a:p>
            <a:r>
              <a:rPr lang="en-US" sz="1500" b="1" dirty="0"/>
              <a:t>2. </a:t>
            </a:r>
            <a:r>
              <a:rPr lang="en-US" sz="1500" b="1" dirty="0" err="1"/>
              <a:t>getInfo</a:t>
            </a:r>
            <a:r>
              <a:rPr lang="en-US" sz="1500" b="1" dirty="0"/>
              <a:t>(String trial)</a:t>
            </a:r>
          </a:p>
          <a:p>
            <a:r>
              <a:rPr lang="en-US" sz="1500" b="1" dirty="0"/>
              <a:t>Purpose:</a:t>
            </a:r>
            <a:r>
              <a:rPr lang="en-US" sz="1500" dirty="0"/>
              <a:t> Parses trial information, sets the current speed in </a:t>
            </a:r>
            <a:r>
              <a:rPr lang="en-US" sz="1500" dirty="0" err="1"/>
              <a:t>PartInfo</a:t>
            </a:r>
            <a:r>
              <a:rPr lang="en-US" sz="1500" dirty="0"/>
              <a:t>, and returns the trial description.</a:t>
            </a:r>
          </a:p>
          <a:p>
            <a:r>
              <a:rPr lang="en-US" sz="1500" b="1" dirty="0"/>
              <a:t>Implementation:</a:t>
            </a:r>
          </a:p>
          <a:p>
            <a:r>
              <a:rPr lang="en-US" sz="1500" dirty="0"/>
              <a:t>• Converts the input trial code into a speed category and trial description.</a:t>
            </a:r>
          </a:p>
          <a:p>
            <a:r>
              <a:rPr lang="en-US" sz="1500" dirty="0"/>
              <a:t>• Sets the </a:t>
            </a:r>
            <a:r>
              <a:rPr lang="en-US" sz="1500" dirty="0" err="1"/>
              <a:t>PartInfo.currentSpeed</a:t>
            </a:r>
            <a:r>
              <a:rPr lang="en-US" sz="1500" dirty="0"/>
              <a:t> based on the parsed speed.</a:t>
            </a:r>
          </a:p>
        </p:txBody>
      </p:sp>
    </p:spTree>
    <p:extLst>
      <p:ext uri="{BB962C8B-B14F-4D97-AF65-F5344CB8AC3E}">
        <p14:creationId xmlns:p14="http://schemas.microsoft.com/office/powerpoint/2010/main" val="5526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E671-1DED-435D-8FFA-1838C30F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6" y="0"/>
            <a:ext cx="3033472" cy="987425"/>
          </a:xfrm>
        </p:spPr>
        <p:txBody>
          <a:bodyPr/>
          <a:lstStyle/>
          <a:p>
            <a:r>
              <a:rPr lang="en-US" b="1" dirty="0"/>
              <a:t>Code Explanation Frame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4A34-4596-477B-8BE3-52D94FE3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55" y="987425"/>
            <a:ext cx="6719976" cy="5792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/>
              <a:t>3.Method - </a:t>
            </a:r>
            <a:r>
              <a:rPr lang="en-US" sz="1300" b="1" dirty="0" err="1"/>
              <a:t>initUI</a:t>
            </a:r>
            <a:r>
              <a:rPr lang="en-US" sz="1300" b="1" dirty="0"/>
              <a:t>():</a:t>
            </a: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Purpose</a:t>
            </a:r>
            <a:r>
              <a:rPr lang="en-US" sz="1300" dirty="0"/>
              <a:t>: Initializes the user interface for the experiment.</a:t>
            </a:r>
          </a:p>
          <a:p>
            <a:pPr marL="0" indent="0">
              <a:buNone/>
            </a:pPr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pPr marL="0" indent="0">
              <a:buNone/>
            </a:pPr>
            <a:r>
              <a:rPr lang="en-US" sz="1300" dirty="0"/>
              <a:t>• Sets up the </a:t>
            </a:r>
            <a:r>
              <a:rPr lang="en-US" sz="1300" dirty="0" err="1"/>
              <a:t>JFrame</a:t>
            </a:r>
            <a:r>
              <a:rPr lang="en-US" sz="1300" dirty="0"/>
              <a:t> with appropriate dimensions.</a:t>
            </a:r>
          </a:p>
          <a:p>
            <a:pPr marL="0" indent="0">
              <a:buNone/>
            </a:pPr>
            <a:r>
              <a:rPr lang="en-US" sz="1300" dirty="0"/>
              <a:t>• Creates instances of </a:t>
            </a:r>
            <a:r>
              <a:rPr lang="en-US" sz="1300" dirty="0" err="1"/>
              <a:t>CustomComponent</a:t>
            </a:r>
            <a:r>
              <a:rPr lang="en-US" sz="1300" dirty="0"/>
              <a:t> for the starting and finishing lines.</a:t>
            </a:r>
          </a:p>
          <a:p>
            <a:pPr marL="0" indent="0">
              <a:buNone/>
            </a:pPr>
            <a:r>
              <a:rPr lang="en-US" sz="1300" dirty="0"/>
              <a:t>• Adds components to the </a:t>
            </a:r>
            <a:r>
              <a:rPr lang="en-US" sz="1300" dirty="0" err="1"/>
              <a:t>JFrame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dirty="0"/>
              <a:t>• Moves the mouse cursor to the designated starting point.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4.Inner Class - </a:t>
            </a:r>
            <a:r>
              <a:rPr lang="en-US" sz="1300" b="1" dirty="0" err="1"/>
              <a:t>CustomMouseListener</a:t>
            </a:r>
            <a:r>
              <a:rPr lang="en-US" sz="1300" b="1" dirty="0"/>
              <a:t>: (empty class) </a:t>
            </a:r>
          </a:p>
          <a:p>
            <a:pPr marL="0" indent="0">
              <a:buNone/>
            </a:pPr>
            <a:r>
              <a:rPr lang="en-US" sz="1300" b="1" dirty="0"/>
              <a:t>Purpose</a:t>
            </a:r>
            <a:r>
              <a:rPr lang="en-US" sz="1300" dirty="0"/>
              <a:t>: Handles mouse events for the starting line.</a:t>
            </a:r>
          </a:p>
          <a:p>
            <a:pPr marL="0" indent="0">
              <a:buNone/>
            </a:pPr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pPr marL="0" indent="0">
              <a:buNone/>
            </a:pPr>
            <a:r>
              <a:rPr lang="en-US" sz="1300" dirty="0"/>
              <a:t>• Starts the timer upon entering the green line.</a:t>
            </a:r>
          </a:p>
          <a:p>
            <a:pPr marL="0" indent="0">
              <a:buNone/>
            </a:pPr>
            <a:r>
              <a:rPr lang="en-US" sz="1300" dirty="0"/>
              <a:t>• Records the starting point upon entering.</a:t>
            </a:r>
          </a:p>
          <a:p>
            <a:pPr marL="0" indent="0">
              <a:buNone/>
            </a:pPr>
            <a:r>
              <a:rPr lang="en-US" sz="1300" b="1" dirty="0"/>
              <a:t>5.Inner Class - </a:t>
            </a:r>
            <a:r>
              <a:rPr lang="en-US" sz="1300" b="1" dirty="0" err="1"/>
              <a:t>CustomMouseListenerLabels</a:t>
            </a:r>
            <a:r>
              <a:rPr lang="en-US" sz="1300" dirty="0"/>
              <a:t>: </a:t>
            </a:r>
            <a:r>
              <a:rPr lang="en-US" sz="1300" b="1" dirty="0"/>
              <a:t>(empty class) </a:t>
            </a:r>
          </a:p>
          <a:p>
            <a:pPr marL="0" indent="0">
              <a:buNone/>
            </a:pPr>
            <a:r>
              <a:rPr lang="en-US" sz="1300" b="1" dirty="0"/>
              <a:t>Purpose</a:t>
            </a:r>
            <a:r>
              <a:rPr lang="en-US" sz="1300" dirty="0"/>
              <a:t>: Handles mouse events for the finishing line.</a:t>
            </a:r>
          </a:p>
          <a:p>
            <a:pPr marL="0" indent="0">
              <a:buNone/>
            </a:pPr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pPr marL="0" indent="0">
              <a:buNone/>
            </a:pPr>
            <a:r>
              <a:rPr lang="en-US" sz="1300" dirty="0"/>
              <a:t>•  Stops the timer and records the ending point upon exiting.</a:t>
            </a:r>
          </a:p>
          <a:p>
            <a:pPr marL="0" indent="0">
              <a:buNone/>
            </a:pPr>
            <a:r>
              <a:rPr lang="en-US" sz="1300" dirty="0"/>
              <a:t>•  Manages transitions between experimental blocks and trials.</a:t>
            </a:r>
          </a:p>
          <a:p>
            <a:pPr marL="0" indent="0">
              <a:buNone/>
            </a:pPr>
            <a:r>
              <a:rPr lang="en-US" sz="1300" dirty="0"/>
              <a:t>•  Writes time and trial information to the log file.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D785A-995D-47F0-AC74-BCB6A1B7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87425"/>
            <a:ext cx="6401555" cy="5792936"/>
          </a:xfrm>
        </p:spPr>
        <p:txBody>
          <a:bodyPr>
            <a:noAutofit/>
          </a:bodyPr>
          <a:lstStyle/>
          <a:p>
            <a:r>
              <a:rPr lang="en-US" sz="1300" b="1" dirty="0"/>
              <a:t>1.Variable:</a:t>
            </a:r>
          </a:p>
          <a:p>
            <a:r>
              <a:rPr lang="en-US" sz="1300" dirty="0"/>
              <a:t>• IDs: Static variable to track the participant IDs.</a:t>
            </a:r>
          </a:p>
          <a:p>
            <a:r>
              <a:rPr lang="en-US" sz="1300" dirty="0"/>
              <a:t>• flag_block1, flag_block2, flag_block3, flag_block4: Flags indicating the active experimental block.</a:t>
            </a:r>
          </a:p>
          <a:p>
            <a:r>
              <a:rPr lang="en-US" sz="1300" dirty="0"/>
              <a:t>• ids: </a:t>
            </a:r>
            <a:r>
              <a:rPr lang="en-US" sz="1300" dirty="0" err="1"/>
              <a:t>ArrayList</a:t>
            </a:r>
            <a:r>
              <a:rPr lang="en-US" sz="1300" dirty="0"/>
              <a:t> to store participant IDs.</a:t>
            </a:r>
          </a:p>
          <a:p>
            <a:r>
              <a:rPr lang="en-US" sz="1300" dirty="0"/>
              <a:t>• path: </a:t>
            </a:r>
            <a:r>
              <a:rPr lang="en-US" sz="1300" dirty="0" err="1"/>
              <a:t>ArrayList</a:t>
            </a:r>
            <a:r>
              <a:rPr lang="en-US" sz="1300" dirty="0"/>
              <a:t> to store the path data.</a:t>
            </a:r>
          </a:p>
          <a:p>
            <a:r>
              <a:rPr lang="en-US" sz="1300" dirty="0"/>
              <a:t>• time: </a:t>
            </a:r>
            <a:r>
              <a:rPr lang="en-US" sz="1300" dirty="0" err="1"/>
              <a:t>ArrayList</a:t>
            </a:r>
            <a:r>
              <a:rPr lang="en-US" sz="1300" dirty="0"/>
              <a:t> to store time data.</a:t>
            </a:r>
          </a:p>
          <a:p>
            <a:r>
              <a:rPr lang="en-US" sz="1300" dirty="0"/>
              <a:t>• speed: </a:t>
            </a:r>
            <a:r>
              <a:rPr lang="en-US" sz="1300" dirty="0" err="1"/>
              <a:t>ArrayList</a:t>
            </a:r>
            <a:r>
              <a:rPr lang="en-US" sz="1300" dirty="0"/>
              <a:t> array to store speed data for different speed categories.</a:t>
            </a:r>
          </a:p>
          <a:p>
            <a:r>
              <a:rPr lang="en-US" sz="1300" dirty="0"/>
              <a:t>• </a:t>
            </a:r>
            <a:r>
              <a:rPr lang="en-US" sz="1300" dirty="0" err="1"/>
              <a:t>mywatch</a:t>
            </a:r>
            <a:r>
              <a:rPr lang="en-US" sz="1300" dirty="0"/>
              <a:t>: Instance of the stopwatch class for timekeeping.</a:t>
            </a:r>
          </a:p>
          <a:p>
            <a:r>
              <a:rPr lang="en-US" sz="1300" dirty="0"/>
              <a:t>• trial: String to store the current trial information.</a:t>
            </a:r>
          </a:p>
          <a:p>
            <a:r>
              <a:rPr lang="en-US" sz="1300" dirty="0"/>
              <a:t>• </a:t>
            </a:r>
            <a:r>
              <a:rPr lang="en-US" sz="1300" dirty="0" err="1"/>
              <a:t>spoint</a:t>
            </a:r>
            <a:r>
              <a:rPr lang="en-US" sz="1300" dirty="0"/>
              <a:t>, </a:t>
            </a:r>
            <a:r>
              <a:rPr lang="en-US" sz="1300" dirty="0" err="1"/>
              <a:t>epoint</a:t>
            </a:r>
            <a:r>
              <a:rPr lang="en-US" sz="1300" dirty="0"/>
              <a:t>: Point objects to store the starting and ending points of the mouse movement.</a:t>
            </a:r>
          </a:p>
          <a:p>
            <a:r>
              <a:rPr lang="en-US" sz="1300" dirty="0"/>
              <a:t>• Coordinates (x1, x2, x3, x4, y1, y2, y3, y4, mx, my): Initial and calculated coordinates for the experiment setup.</a:t>
            </a:r>
          </a:p>
          <a:p>
            <a:r>
              <a:rPr lang="en-US" sz="1300" b="1" dirty="0"/>
              <a:t>2.Constructor - Frame(String s):</a:t>
            </a:r>
            <a:endParaRPr lang="en-US" sz="1300" dirty="0"/>
          </a:p>
          <a:p>
            <a:r>
              <a:rPr lang="en-US" sz="1300" b="1" dirty="0"/>
              <a:t>Purpose</a:t>
            </a:r>
            <a:r>
              <a:rPr lang="en-US" sz="1300" dirty="0"/>
              <a:t>: Initializes the Frame for the experiment based on the trial information.</a:t>
            </a:r>
          </a:p>
          <a:p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r>
              <a:rPr lang="en-US" sz="1300" dirty="0"/>
              <a:t>• Sets initial and modified coordinates based on the trial.</a:t>
            </a:r>
          </a:p>
          <a:p>
            <a:r>
              <a:rPr lang="en-US" sz="1300" dirty="0"/>
              <a:t>• Initializes the UI through </a:t>
            </a:r>
            <a:r>
              <a:rPr lang="en-US" sz="1300" dirty="0" err="1"/>
              <a:t>initUI</a:t>
            </a:r>
            <a:r>
              <a:rPr lang="en-US" sz="13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1634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8F3-91A1-4DF9-B8DE-EFB02116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66" y="0"/>
            <a:ext cx="3932237" cy="987425"/>
          </a:xfrm>
        </p:spPr>
        <p:txBody>
          <a:bodyPr/>
          <a:lstStyle/>
          <a:p>
            <a:r>
              <a:rPr lang="en-US" b="1" dirty="0"/>
              <a:t>Code Explanation Frame Class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8D7BE-FB16-436B-8431-71A774F2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020" y="967156"/>
            <a:ext cx="5020574" cy="5804579"/>
          </a:xfrm>
        </p:spPr>
        <p:txBody>
          <a:bodyPr>
            <a:noAutofit/>
          </a:bodyPr>
          <a:lstStyle/>
          <a:p>
            <a:r>
              <a:rPr lang="en-US" b="1" dirty="0"/>
              <a:t>6.Inner Class - </a:t>
            </a:r>
            <a:r>
              <a:rPr lang="en-US" b="1" dirty="0" err="1"/>
              <a:t>CustomComponent</a:t>
            </a:r>
            <a:r>
              <a:rPr lang="en-US" b="1" dirty="0"/>
              <a:t>:</a:t>
            </a:r>
          </a:p>
          <a:p>
            <a:r>
              <a:rPr lang="en-US" b="1" dirty="0"/>
              <a:t>Purpose</a:t>
            </a:r>
            <a:r>
              <a:rPr lang="en-US" dirty="0"/>
              <a:t>: Custom </a:t>
            </a:r>
            <a:r>
              <a:rPr lang="en-US" dirty="0" err="1"/>
              <a:t>JComponent</a:t>
            </a:r>
            <a:r>
              <a:rPr lang="en-US" dirty="0"/>
              <a:t> for drawing the starting and finishing lines.</a:t>
            </a:r>
          </a:p>
          <a:p>
            <a:r>
              <a:rPr lang="en-US" b="1" dirty="0"/>
              <a:t>Implementation</a:t>
            </a:r>
            <a:r>
              <a:rPr lang="en-US" dirty="0"/>
              <a:t>:</a:t>
            </a:r>
          </a:p>
          <a:p>
            <a:r>
              <a:rPr lang="en-US" dirty="0"/>
              <a:t>•  Draws the lines with different colors (green for starting and red for finishing).</a:t>
            </a:r>
          </a:p>
          <a:p>
            <a:r>
              <a:rPr lang="en-US" dirty="0"/>
              <a:t>•  Sets up mouse listeners for both lines.</a:t>
            </a:r>
          </a:p>
          <a:p>
            <a:r>
              <a:rPr lang="en-US" b="1" dirty="0"/>
              <a:t>7.Inner Class - </a:t>
            </a:r>
            <a:r>
              <a:rPr lang="en-US" b="1" dirty="0" err="1"/>
              <a:t>TimeComponent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Custom </a:t>
            </a:r>
            <a:r>
              <a:rPr lang="en-US" dirty="0" err="1"/>
              <a:t>JComponent</a:t>
            </a:r>
            <a:r>
              <a:rPr lang="en-US" dirty="0"/>
              <a:t> to display the timer.</a:t>
            </a:r>
          </a:p>
          <a:p>
            <a:r>
              <a:rPr lang="en-US" b="1" dirty="0"/>
              <a:t>Implementation</a:t>
            </a:r>
            <a:r>
              <a:rPr lang="en-US" dirty="0"/>
              <a:t>:</a:t>
            </a:r>
          </a:p>
          <a:p>
            <a:r>
              <a:rPr lang="en-US" dirty="0"/>
              <a:t>• Displays the timer and updates it in real-time during the experiment.</a:t>
            </a:r>
          </a:p>
          <a:p>
            <a:r>
              <a:rPr lang="en-US" b="1" dirty="0"/>
              <a:t>8.Method - </a:t>
            </a:r>
            <a:r>
              <a:rPr lang="en-US" b="1" dirty="0" err="1"/>
              <a:t>calcAvgTime</a:t>
            </a:r>
            <a:r>
              <a:rPr lang="en-US" b="1" dirty="0"/>
              <a:t>():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Calculates and writes the average time and speed information to the log file.</a:t>
            </a:r>
          </a:p>
          <a:p>
            <a:r>
              <a:rPr lang="en-US" b="1" dirty="0"/>
              <a:t>Implementation</a:t>
            </a:r>
            <a:r>
              <a:rPr lang="en-US" dirty="0"/>
              <a:t>:</a:t>
            </a:r>
          </a:p>
          <a:p>
            <a:r>
              <a:rPr lang="en-US" dirty="0"/>
              <a:t>• Calculates average speed for each speed category.</a:t>
            </a:r>
          </a:p>
          <a:p>
            <a:r>
              <a:rPr lang="en-US" dirty="0"/>
              <a:t>• Calls </a:t>
            </a:r>
            <a:r>
              <a:rPr lang="en-US" dirty="0" err="1"/>
              <a:t>writeAvgTime</a:t>
            </a:r>
            <a:r>
              <a:rPr lang="en-US" dirty="0"/>
              <a:t>() to write the information to the log file.</a:t>
            </a:r>
          </a:p>
          <a:p>
            <a:endParaRPr lang="en-US" sz="15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C24B93-6D64-4B26-B66B-2765184D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705" y="1073689"/>
            <a:ext cx="61722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9.Methods - </a:t>
            </a:r>
            <a:r>
              <a:rPr lang="en-US" sz="1600" b="1" dirty="0" err="1"/>
              <a:t>writeTime</a:t>
            </a:r>
            <a:r>
              <a:rPr lang="en-US" sz="1600" b="1" dirty="0"/>
              <a:t>(), </a:t>
            </a:r>
            <a:r>
              <a:rPr lang="en-US" sz="1600" b="1" dirty="0" err="1"/>
              <a:t>writeAvgTime</a:t>
            </a:r>
            <a:r>
              <a:rPr lang="en-US" sz="1600" b="1" dirty="0"/>
              <a:t>(double </a:t>
            </a:r>
            <a:r>
              <a:rPr lang="en-US" sz="1600" b="1" dirty="0" err="1"/>
              <a:t>avg_time</a:t>
            </a:r>
            <a:r>
              <a:rPr lang="en-US" sz="1600" b="1" dirty="0"/>
              <a:t>, </a:t>
            </a:r>
            <a:r>
              <a:rPr lang="en-US" sz="1600" b="1" dirty="0" err="1"/>
              <a:t>ArrayList</a:t>
            </a:r>
            <a:r>
              <a:rPr lang="en-US" sz="1600" b="1" dirty="0"/>
              <a:t>&lt;Double&gt; </a:t>
            </a:r>
            <a:r>
              <a:rPr lang="en-US" sz="1600" b="1" dirty="0" err="1"/>
              <a:t>avg_speed</a:t>
            </a:r>
            <a:r>
              <a:rPr lang="en-US" sz="1600" b="1" dirty="0"/>
              <a:t>):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Purpose</a:t>
            </a:r>
            <a:r>
              <a:rPr lang="en-US" sz="1600" dirty="0"/>
              <a:t>: Writes time and average time information to the log file.</a:t>
            </a:r>
          </a:p>
          <a:p>
            <a:pPr marL="0" indent="0">
              <a:buNone/>
            </a:pPr>
            <a:r>
              <a:rPr lang="en-US" sz="1600" b="1" dirty="0"/>
              <a:t>Implementation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• Utilizes </a:t>
            </a:r>
            <a:r>
              <a:rPr lang="en-US" sz="1600" dirty="0" err="1"/>
              <a:t>PrintWriter</a:t>
            </a:r>
            <a:r>
              <a:rPr lang="en-US" sz="1600" dirty="0"/>
              <a:t> to append data to the log file.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10.Method - </a:t>
            </a:r>
            <a:r>
              <a:rPr lang="en-US" sz="1600" b="1" dirty="0" err="1"/>
              <a:t>writeBlockTitle</a:t>
            </a:r>
            <a:r>
              <a:rPr lang="en-US" sz="1600" b="1" dirty="0"/>
              <a:t>(int num):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Purpose</a:t>
            </a:r>
            <a:r>
              <a:rPr lang="en-US" sz="1600" dirty="0"/>
              <a:t>: Writes the block number information to the log file.</a:t>
            </a:r>
          </a:p>
          <a:p>
            <a:pPr marL="0" indent="0">
              <a:buNone/>
            </a:pPr>
            <a:r>
              <a:rPr lang="en-US" sz="1600" b="1" dirty="0"/>
              <a:t>Implementation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• Appends block title information to the log file.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D9BC23-7877-49E2-841B-644DECCD8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9846"/>
            <a:ext cx="3932237" cy="178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0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453-30F0-40F6-9265-A21531B0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72" y="68711"/>
            <a:ext cx="3932237" cy="918714"/>
          </a:xfrm>
        </p:spPr>
        <p:txBody>
          <a:bodyPr>
            <a:noAutofit/>
          </a:bodyPr>
          <a:lstStyle/>
          <a:p>
            <a:r>
              <a:rPr lang="en-US" sz="3300" b="1" dirty="0"/>
              <a:t>Code Explanation </a:t>
            </a:r>
            <a:br>
              <a:rPr lang="en-US" sz="3300" b="1" dirty="0"/>
            </a:br>
            <a:r>
              <a:rPr lang="en-US" sz="3300" b="1" dirty="0"/>
              <a:t>Stopwatch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6E36-2BD8-4928-A931-E7A0200A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278" y="987425"/>
            <a:ext cx="6172200" cy="5801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4.Method - reset():</a:t>
            </a: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Purpose</a:t>
            </a:r>
            <a:r>
              <a:rPr lang="en-US" sz="1300" dirty="0"/>
              <a:t>: Resets the Timer and time variables.</a:t>
            </a:r>
          </a:p>
          <a:p>
            <a:pPr marL="0" indent="0">
              <a:buNone/>
            </a:pPr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pPr marL="0" indent="0">
              <a:buNone/>
            </a:pPr>
            <a:r>
              <a:rPr lang="en-US" sz="1300" dirty="0"/>
              <a:t>• Resets the time variables (</a:t>
            </a:r>
            <a:r>
              <a:rPr lang="en-US" sz="1300" dirty="0" err="1"/>
              <a:t>miliseconds</a:t>
            </a:r>
            <a:r>
              <a:rPr lang="en-US" sz="1300" dirty="0"/>
              <a:t>, seconds, minutes) to zero.</a:t>
            </a:r>
          </a:p>
          <a:p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5.Method - stop():</a:t>
            </a: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Purpose</a:t>
            </a:r>
            <a:r>
              <a:rPr lang="en-US" sz="1300" dirty="0"/>
              <a:t>: Stops the Timer.</a:t>
            </a:r>
          </a:p>
          <a:p>
            <a:pPr marL="0" indent="0">
              <a:buNone/>
            </a:pPr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pPr marL="0" indent="0">
              <a:buNone/>
            </a:pPr>
            <a:r>
              <a:rPr lang="en-US" sz="1300" dirty="0"/>
              <a:t>•  Stops the Timer (</a:t>
            </a:r>
            <a:r>
              <a:rPr lang="en-US" sz="1300" dirty="0" err="1"/>
              <a:t>myTimer</a:t>
            </a:r>
            <a:r>
              <a:rPr lang="en-US" sz="1300" dirty="0"/>
              <a:t>).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6.Method - </a:t>
            </a:r>
            <a:r>
              <a:rPr lang="en-US" sz="1300" b="1" dirty="0" err="1"/>
              <a:t>actionPerformed</a:t>
            </a:r>
            <a:r>
              <a:rPr lang="en-US" sz="1300" b="1" dirty="0"/>
              <a:t>(</a:t>
            </a:r>
            <a:r>
              <a:rPr lang="en-US" sz="1300" b="1" dirty="0" err="1"/>
              <a:t>ActionEvent</a:t>
            </a:r>
            <a:r>
              <a:rPr lang="en-US" sz="1300" b="1" dirty="0"/>
              <a:t> event):</a:t>
            </a: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Purpose</a:t>
            </a:r>
            <a:r>
              <a:rPr lang="en-US" sz="1300" dirty="0"/>
              <a:t>: Handles the Timer's action event, updating the time variables.</a:t>
            </a:r>
          </a:p>
          <a:p>
            <a:pPr marL="0" indent="0">
              <a:buNone/>
            </a:pPr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pPr marL="0" indent="0">
              <a:buNone/>
            </a:pPr>
            <a:r>
              <a:rPr lang="en-US" sz="1300" dirty="0"/>
              <a:t>• Increments </a:t>
            </a:r>
            <a:r>
              <a:rPr lang="en-US" sz="1300" dirty="0" err="1"/>
              <a:t>miliseconds</a:t>
            </a:r>
            <a:r>
              <a:rPr lang="en-US" sz="1300" dirty="0"/>
              <a:t> by 1 on each Timer tick.</a:t>
            </a:r>
          </a:p>
          <a:p>
            <a:pPr marL="0" indent="0">
              <a:buNone/>
            </a:pPr>
            <a:r>
              <a:rPr lang="en-US" sz="1300" dirty="0"/>
              <a:t>• Resets </a:t>
            </a:r>
            <a:r>
              <a:rPr lang="en-US" sz="1300" dirty="0" err="1"/>
              <a:t>miliseconds</a:t>
            </a:r>
            <a:r>
              <a:rPr lang="en-US" sz="1300" dirty="0"/>
              <a:t> and increments seconds on reaching 100 </a:t>
            </a:r>
            <a:r>
              <a:rPr lang="en-US" sz="1300" dirty="0" err="1"/>
              <a:t>miliseconds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dirty="0"/>
              <a:t>• Resets seconds and increments minutes on reaching 60 seconds.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1B7C-9C4E-46E2-8937-F6D206B98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902" y="987425"/>
            <a:ext cx="4744528" cy="5801863"/>
          </a:xfrm>
        </p:spPr>
        <p:txBody>
          <a:bodyPr>
            <a:noAutofit/>
          </a:bodyPr>
          <a:lstStyle/>
          <a:p>
            <a:r>
              <a:rPr lang="en-US" sz="1300" b="1" dirty="0"/>
              <a:t>1.Variables</a:t>
            </a:r>
            <a:r>
              <a:rPr lang="en-US" sz="1300" dirty="0"/>
              <a:t>:</a:t>
            </a:r>
          </a:p>
          <a:p>
            <a:r>
              <a:rPr lang="en-US" sz="1300" dirty="0"/>
              <a:t>• </a:t>
            </a:r>
            <a:r>
              <a:rPr lang="en-US" sz="1300" dirty="0" err="1"/>
              <a:t>miliseconds</a:t>
            </a:r>
            <a:r>
              <a:rPr lang="en-US" sz="1300" dirty="0"/>
              <a:t>, seconds, minutes: Integer variables to represent the time in milliseconds, seconds, and minutes, respectively.</a:t>
            </a:r>
          </a:p>
          <a:p>
            <a:r>
              <a:rPr lang="en-US" sz="1300" dirty="0"/>
              <a:t>• </a:t>
            </a:r>
            <a:r>
              <a:rPr lang="en-US" sz="1300" dirty="0" err="1"/>
              <a:t>myTimer</a:t>
            </a:r>
            <a:r>
              <a:rPr lang="en-US" sz="1300" dirty="0"/>
              <a:t>: Timer object responsible for triggering the </a:t>
            </a:r>
            <a:r>
              <a:rPr lang="en-US" sz="1300" dirty="0" err="1"/>
              <a:t>actionPerformed</a:t>
            </a:r>
            <a:r>
              <a:rPr lang="en-US" sz="1300" dirty="0"/>
              <a:t> method at regular intervals.</a:t>
            </a:r>
          </a:p>
          <a:p>
            <a:r>
              <a:rPr lang="en-US" sz="1300" b="1" dirty="0"/>
              <a:t>2.Constructor - stopwatch():</a:t>
            </a:r>
            <a:endParaRPr lang="en-US" sz="1300" dirty="0"/>
          </a:p>
          <a:p>
            <a:r>
              <a:rPr lang="en-US" sz="1300" b="1" dirty="0"/>
              <a:t>Purpose</a:t>
            </a:r>
            <a:r>
              <a:rPr lang="en-US" sz="1300" dirty="0"/>
              <a:t>: Initializes the stopwatch object and sets up the Timer.</a:t>
            </a:r>
          </a:p>
          <a:p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r>
              <a:rPr lang="en-US" sz="1300" dirty="0"/>
              <a:t>• Initializes the Timer (</a:t>
            </a:r>
            <a:r>
              <a:rPr lang="en-US" sz="1300" dirty="0" err="1"/>
              <a:t>myTimer</a:t>
            </a:r>
            <a:r>
              <a:rPr lang="en-US" sz="1300" dirty="0"/>
              <a:t>) with a delay of 10 milliseconds and sets itself as the ActionListener.</a:t>
            </a:r>
          </a:p>
          <a:p>
            <a:r>
              <a:rPr lang="en-US" sz="1300" dirty="0"/>
              <a:t>• Starts the Timer with an initial delay of 0.</a:t>
            </a:r>
          </a:p>
          <a:p>
            <a:r>
              <a:rPr lang="en-US" sz="1300" b="1" dirty="0"/>
              <a:t>3.Method - start():</a:t>
            </a:r>
            <a:endParaRPr lang="en-US" sz="1300" dirty="0"/>
          </a:p>
          <a:p>
            <a:r>
              <a:rPr lang="en-US" sz="1300" b="1" dirty="0"/>
              <a:t>Purpose</a:t>
            </a:r>
            <a:r>
              <a:rPr lang="en-US" sz="1300" dirty="0"/>
              <a:t>: Starts or restarts the Timer.</a:t>
            </a:r>
          </a:p>
          <a:p>
            <a:r>
              <a:rPr lang="en-US" sz="1300" b="1" dirty="0"/>
              <a:t>Implementation</a:t>
            </a:r>
            <a:r>
              <a:rPr lang="en-US" sz="1300" dirty="0"/>
              <a:t>:</a:t>
            </a:r>
          </a:p>
          <a:p>
            <a:r>
              <a:rPr lang="en-US" sz="1300" dirty="0"/>
              <a:t>If the Timer is running, resets the time variables (</a:t>
            </a:r>
            <a:r>
              <a:rPr lang="en-US" sz="1300" dirty="0" err="1"/>
              <a:t>miliseconds</a:t>
            </a:r>
            <a:r>
              <a:rPr lang="en-US" sz="1300" dirty="0"/>
              <a:t>, seconds, minutes) and restarts the Timer.</a:t>
            </a:r>
          </a:p>
          <a:p>
            <a:r>
              <a:rPr lang="en-US" sz="1300" dirty="0"/>
              <a:t>If the Timer is not running, starts the Timer.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5085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F4EB-7B76-4807-87C3-9D9AC563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19" y="112144"/>
            <a:ext cx="3932237" cy="875281"/>
          </a:xfrm>
        </p:spPr>
        <p:txBody>
          <a:bodyPr>
            <a:noAutofit/>
          </a:bodyPr>
          <a:lstStyle/>
          <a:p>
            <a:r>
              <a:rPr lang="en-US" sz="3300" b="1" dirty="0"/>
              <a:t>Conclusion and Future Work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66E3-A3FF-4D0A-91F8-EB1502E7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946" y="987425"/>
            <a:ext cx="6172200" cy="48736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5500" b="1" dirty="0"/>
              <a:t>Future Experimentation</a:t>
            </a:r>
            <a:endParaRPr lang="en-US" sz="5500" dirty="0"/>
          </a:p>
          <a:p>
            <a:pPr marL="0" indent="0">
              <a:buNone/>
            </a:pPr>
            <a:r>
              <a:rPr lang="en-US" dirty="0"/>
              <a:t>•  </a:t>
            </a:r>
            <a:r>
              <a:rPr lang="en-US" b="1" dirty="0"/>
              <a:t>Device Compatibility:</a:t>
            </a:r>
            <a:r>
              <a:rPr lang="en-US" dirty="0"/>
              <a:t> Extend the experiment to devices with specific features such as Leap Motion for finger index tracking and air mouse connectivity.</a:t>
            </a:r>
          </a:p>
          <a:p>
            <a:pPr marL="0" indent="0">
              <a:buNone/>
            </a:pPr>
            <a:r>
              <a:rPr lang="en-US" dirty="0"/>
              <a:t>•  </a:t>
            </a:r>
            <a:r>
              <a:rPr lang="en-US" b="1" dirty="0"/>
              <a:t>Application Enhancement:</a:t>
            </a:r>
            <a:r>
              <a:rPr lang="en-US" dirty="0"/>
              <a:t> Develop an application capable of handling various user speeds, accommodating different types of motion.</a:t>
            </a:r>
          </a:p>
          <a:p>
            <a:pPr marL="0" indent="0">
              <a:buNone/>
            </a:pPr>
            <a:r>
              <a:rPr lang="en-US" b="1" dirty="0"/>
              <a:t>Advancements in Motion Tracking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 </a:t>
            </a:r>
            <a:r>
              <a:rPr lang="en-US" b="1" dirty="0"/>
              <a:t>Leap Motion Feature:</a:t>
            </a:r>
            <a:r>
              <a:rPr lang="en-US" dirty="0"/>
              <a:t> Utilize finger index tracking to explore different hand motions.</a:t>
            </a:r>
          </a:p>
          <a:p>
            <a:pPr marL="0" indent="0">
              <a:buNone/>
            </a:pPr>
            <a:r>
              <a:rPr lang="en-US" dirty="0"/>
              <a:t>•  </a:t>
            </a:r>
            <a:r>
              <a:rPr lang="en-US" b="1" dirty="0"/>
              <a:t>Air Mouse Connectivity:</a:t>
            </a:r>
            <a:r>
              <a:rPr lang="en-US" dirty="0"/>
              <a:t> Experiment with devices that can be connected to an air mouse, expanding the range of motion possibilities.</a:t>
            </a:r>
          </a:p>
          <a:p>
            <a:pPr marL="0" indent="0">
              <a:buNone/>
            </a:pPr>
            <a:r>
              <a:rPr lang="en-US" sz="5500" b="1" dirty="0"/>
              <a:t>Application Development</a:t>
            </a:r>
            <a:endParaRPr lang="en-US" sz="5500" dirty="0"/>
          </a:p>
          <a:p>
            <a:pPr marL="0" indent="0">
              <a:buNone/>
            </a:pPr>
            <a:r>
              <a:rPr lang="en-US" dirty="0"/>
              <a:t>•  </a:t>
            </a:r>
            <a:r>
              <a:rPr lang="en-US" b="1" dirty="0"/>
              <a:t>Crossing and Moving Mouse Application:</a:t>
            </a:r>
            <a:r>
              <a:rPr lang="en-US" dirty="0"/>
              <a:t> Create an application designed for users with varying speeds.</a:t>
            </a:r>
          </a:p>
          <a:p>
            <a:pPr marL="0" indent="0">
              <a:buNone/>
            </a:pPr>
            <a:r>
              <a:rPr lang="en-US" dirty="0"/>
              <a:t>•  </a:t>
            </a:r>
            <a:r>
              <a:rPr lang="en-US" b="1" dirty="0"/>
              <a:t>Adaptability:</a:t>
            </a:r>
            <a:r>
              <a:rPr lang="en-US" dirty="0"/>
              <a:t> Ensure the application can handle different types of user motions effectively.</a:t>
            </a:r>
          </a:p>
          <a:p>
            <a:pPr marL="0" indent="0">
              <a:buNone/>
            </a:pPr>
            <a:r>
              <a:rPr lang="en-US" sz="5500" b="1" dirty="0"/>
              <a:t> Final Thoughts</a:t>
            </a:r>
            <a:endParaRPr lang="en-US" sz="5500" dirty="0"/>
          </a:p>
          <a:p>
            <a:pPr marL="0" indent="0">
              <a:buNone/>
            </a:pPr>
            <a:r>
              <a:rPr lang="en-US" dirty="0"/>
              <a:t>•  The project's success in speed recognition lays the foundation for future advancements.</a:t>
            </a:r>
          </a:p>
          <a:p>
            <a:pPr marL="0" indent="0">
              <a:buNone/>
            </a:pPr>
            <a:r>
              <a:rPr lang="en-US" dirty="0"/>
              <a:t>•  Continuous improvement and adaptation to new technologies will contribute to the project's ongoing success.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0041F-3C9A-449D-B9E5-9C085506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182" y="1276903"/>
            <a:ext cx="3932237" cy="3811588"/>
          </a:xfrm>
        </p:spPr>
        <p:txBody>
          <a:bodyPr>
            <a:normAutofit fontScale="25000" lnSpcReduction="20000"/>
          </a:bodyPr>
          <a:lstStyle/>
          <a:p>
            <a:r>
              <a:rPr lang="en-US" sz="8800" b="1" dirty="0"/>
              <a:t>Conclusion</a:t>
            </a:r>
            <a:endParaRPr lang="en-US" sz="8800" dirty="0"/>
          </a:p>
          <a:p>
            <a:r>
              <a:rPr lang="en-US" sz="5200" dirty="0"/>
              <a:t>• In this project, the goal was to develop an algorithm capable of recognizing and predicting the speed of participants based on collected data.</a:t>
            </a:r>
          </a:p>
          <a:p>
            <a:r>
              <a:rPr lang="en-US" sz="5200" dirty="0"/>
              <a:t>•  Despite the initial challenge of not differentiating between the four speeds directly, the algorithm successfully identified each participant's speed.</a:t>
            </a:r>
          </a:p>
          <a:p>
            <a:r>
              <a:rPr lang="en-US" sz="5200" dirty="0"/>
              <a:t>•  Through experiments involving 8 participants, the algorithm achieved an impressive 96% accuracy on the test sets.</a:t>
            </a:r>
          </a:p>
          <a:p>
            <a:r>
              <a:rPr lang="en-US" sz="8800" b="1" dirty="0"/>
              <a:t>Algorithm Performance</a:t>
            </a:r>
            <a:endParaRPr lang="en-US" sz="8800" dirty="0"/>
          </a:p>
          <a:p>
            <a:r>
              <a:rPr lang="en-US" sz="5200" dirty="0"/>
              <a:t>•  The algorithm employed an 80-20 training-test split.</a:t>
            </a:r>
          </a:p>
          <a:p>
            <a:r>
              <a:rPr lang="en-US" sz="5200" dirty="0"/>
              <a:t>•  The accuracy of 96% indicates the effectiveness of  predicting participant speeds.</a:t>
            </a:r>
          </a:p>
          <a:p>
            <a:r>
              <a:rPr lang="en-US" sz="5200" dirty="0"/>
              <a:t>•  Recognition of each participant's four speeds demonstrates the algorithm's capability.</a:t>
            </a:r>
          </a:p>
          <a:p>
            <a:r>
              <a:rPr lang="en-US" sz="8800" b="1" dirty="0"/>
              <a:t>Future Work</a:t>
            </a:r>
            <a:endParaRPr lang="en-US" sz="8800" dirty="0"/>
          </a:p>
          <a:p>
            <a:r>
              <a:rPr lang="en-US" sz="5200" dirty="0"/>
              <a:t>•  </a:t>
            </a:r>
            <a:r>
              <a:rPr lang="en-US" sz="5200" b="1" dirty="0"/>
              <a:t>Expanding Speed Categories:</a:t>
            </a:r>
            <a:r>
              <a:rPr lang="en-US" sz="5200" dirty="0"/>
              <a:t> Consider adding another speed category to enhance diversity and achieve more accurate results.</a:t>
            </a:r>
          </a:p>
          <a:p>
            <a:r>
              <a:rPr lang="en-US" sz="5200" dirty="0"/>
              <a:t>•  </a:t>
            </a:r>
            <a:r>
              <a:rPr lang="en-US" sz="5200" b="1" dirty="0"/>
              <a:t>Reducing Break Times:</a:t>
            </a:r>
            <a:r>
              <a:rPr lang="en-US" sz="5200" dirty="0"/>
              <a:t> Address participant engagement by decreasing breaks between trials to maintain interest during the 2 hours and 30 minutes.</a:t>
            </a:r>
          </a:p>
          <a:p>
            <a:r>
              <a:rPr lang="en-US" sz="5200" dirty="0"/>
              <a:t>•  </a:t>
            </a:r>
            <a:r>
              <a:rPr lang="en-US" sz="5200" b="1" dirty="0"/>
              <a:t>Increasing Participant Pool:</a:t>
            </a:r>
            <a:r>
              <a:rPr lang="en-US" sz="5200" dirty="0"/>
              <a:t> Involve more participants (6 additional volunteers) to enhance the efficiency and reliability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90923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5CD0-BF04-44C6-A572-5D08B66E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25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r>
              <a:rPr lang="en-US" b="1" dirty="0"/>
              <a:t>Aim of the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D313-F347-4407-82BD-2C8FFFC9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User Speed Detection</a:t>
            </a:r>
          </a:p>
          <a:p>
            <a:r>
              <a:rPr lang="en-US" dirty="0"/>
              <a:t>The project aims to investigate whether software can detect the user's speed based on mouse cursor movement data.</a:t>
            </a:r>
          </a:p>
          <a:p>
            <a:r>
              <a:rPr lang="en-US" dirty="0"/>
              <a:t>If proven successful, this concept could significantly contribute to advancing the HCI field, introducing speed as a valuable input for future software designs. </a:t>
            </a:r>
          </a:p>
          <a:p>
            <a:r>
              <a:rPr lang="en-US" dirty="0"/>
              <a:t>The software would be designed to perform actions in response to the detected user speed, opening new possibilities for user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4125D-07FD-4A9C-9388-2CCF904E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2900"/>
            <a:ext cx="6342062" cy="1409700"/>
          </a:xfrm>
        </p:spPr>
        <p:txBody>
          <a:bodyPr>
            <a:noAutofit/>
          </a:bodyPr>
          <a:lstStyle/>
          <a:p>
            <a:r>
              <a:rPr lang="en-US" sz="4400" b="1" dirty="0"/>
              <a:t>Background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ED78B-6B9A-4B40-9B07-F1311C8B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171700"/>
            <a:ext cx="4800600" cy="4343400"/>
          </a:xfrm>
        </p:spPr>
        <p:txBody>
          <a:bodyPr>
            <a:normAutofit fontScale="47500" lnSpcReduction="20000"/>
          </a:bodyPr>
          <a:lstStyle/>
          <a:p>
            <a:r>
              <a:rPr lang="en-US" sz="6000" b="1" dirty="0"/>
              <a:t>Fitts' Law</a:t>
            </a:r>
          </a:p>
          <a:p>
            <a:r>
              <a:rPr lang="en-US" sz="4000" b="1" dirty="0"/>
              <a:t>Predictive Model</a:t>
            </a:r>
          </a:p>
          <a:p>
            <a:r>
              <a:rPr lang="en-US" sz="4500" dirty="0"/>
              <a:t>• Fitts' law is a predictive model in Human-Computer Interaction, named after Paul Fitts.</a:t>
            </a:r>
          </a:p>
          <a:p>
            <a:r>
              <a:rPr lang="en-US" sz="4500" dirty="0"/>
              <a:t>• It predicts the time required for rapid pointing, either physically or virtually using pointing devices like a mouse cursor.</a:t>
            </a:r>
          </a:p>
          <a:p>
            <a:r>
              <a:rPr lang="en-US" sz="4500" dirty="0"/>
              <a:t>• The formula involves constants a, b, and c , representing device-specific factors, movement distance (A), and target width (W), respectively.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B46363-8EA3-4366-84C0-1BC3DAEB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5105400"/>
            <a:ext cx="5830888" cy="755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T=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blog₂( (A</a:t>
            </a:r>
            <a:r>
              <a:rPr lang="en-US" sz="3600" b="1" dirty="0">
                <a:solidFill>
                  <a:srgbClr val="000000"/>
                </a:solidFill>
                <a:latin typeface="Inter"/>
              </a:rPr>
              <a:t>÷W) + c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52F72-027E-438C-BDFB-7AFAA320F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1700"/>
            <a:ext cx="4495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571A47-057B-4851-8F7D-97DB57F2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66362" cy="1028700"/>
          </a:xfrm>
        </p:spPr>
        <p:txBody>
          <a:bodyPr>
            <a:normAutofit/>
          </a:bodyPr>
          <a:lstStyle/>
          <a:p>
            <a:r>
              <a:rPr lang="en-US" sz="4400" b="1" dirty="0"/>
              <a:t>Background</a:t>
            </a:r>
            <a:endParaRPr lang="en-US" sz="4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370CBF-31A2-4ACB-A314-D0713EED5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533650"/>
            <a:ext cx="6475412" cy="28575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C7A7D6-12CD-4772-ADAF-03F89585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850"/>
            <a:ext cx="3932237" cy="417195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/>
              <a:t>Artificial Intelligence</a:t>
            </a:r>
          </a:p>
          <a:p>
            <a:endParaRPr lang="en-US" sz="3900" b="1" dirty="0"/>
          </a:p>
          <a:p>
            <a:r>
              <a:rPr lang="en-US" sz="3200" b="1" dirty="0"/>
              <a:t>Machine Learning</a:t>
            </a:r>
          </a:p>
          <a:p>
            <a:r>
              <a:rPr lang="en-US" sz="3200" dirty="0"/>
              <a:t>Machine learning, a subset of artificial intelligence, uses algorithms to predict outcomes based on collected data.</a:t>
            </a:r>
          </a:p>
          <a:p>
            <a:r>
              <a:rPr lang="en-US" sz="3200" dirty="0"/>
              <a:t>The project employs machine learning algorithms, specifically Decision Tree and Extra Tree.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8D22B-C1B8-4B42-8E40-1EA78C74F34B}"/>
              </a:ext>
            </a:extLst>
          </p:cNvPr>
          <p:cNvSpPr txBox="1"/>
          <p:nvPr/>
        </p:nvSpPr>
        <p:spPr>
          <a:xfrm>
            <a:off x="6678612" y="5543550"/>
            <a:ext cx="39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Identifying Cars in an image </a:t>
            </a:r>
          </a:p>
        </p:txBody>
      </p:sp>
    </p:spTree>
    <p:extLst>
      <p:ext uri="{BB962C8B-B14F-4D97-AF65-F5344CB8AC3E}">
        <p14:creationId xmlns:p14="http://schemas.microsoft.com/office/powerpoint/2010/main" val="30009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C7CFD-9170-4FEC-ADA3-83EF4A23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A4F5-5629-4CB0-93E1-35CE3B3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/>
              <a:t>Acquisition of Expanding Targets</a:t>
            </a:r>
          </a:p>
          <a:p>
            <a:pPr marL="0" indent="0">
              <a:buNone/>
            </a:pPr>
            <a:r>
              <a:rPr lang="en-US" sz="2800" b="1" dirty="0"/>
              <a:t>Fitts' Law in Software Design</a:t>
            </a:r>
          </a:p>
          <a:p>
            <a:pPr marL="0" indent="0">
              <a:buNone/>
            </a:pPr>
            <a:r>
              <a:rPr lang="en-US" sz="2800" dirty="0"/>
              <a:t>• Today's software, like Apple MacBook, utilizes Fitts' law in designing targeting icons.</a:t>
            </a:r>
          </a:p>
          <a:p>
            <a:pPr marL="0" indent="0">
              <a:buNone/>
            </a:pPr>
            <a:r>
              <a:rPr lang="en-US" sz="2800" dirty="0"/>
              <a:t>• McGuffin &amp; Balakrishnan investigated factors influencing expanding targets acquisition, experimenting with different expansion conditions (Static, Spatial, Fading-in).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1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4E0D-1C3F-4ED0-8D70-3A56B4F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3775-884B-4115-85AE-D42AB999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Facilitating Moving Targets Acquisition on Augmented Reality Devices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Target Width in Motion</a:t>
            </a:r>
          </a:p>
          <a:p>
            <a:r>
              <a:rPr lang="en-US" dirty="0"/>
              <a:t>Fitts' law depends on target width; however, moving targets pose a challenge.</a:t>
            </a:r>
          </a:p>
          <a:p>
            <a:r>
              <a:rPr lang="en-US" dirty="0"/>
              <a:t>Chuang-Wen You, Yung-Huan Hsieh, and Wen-Huang Cheng  introduced the </a:t>
            </a:r>
            <a:r>
              <a:rPr lang="en-US" dirty="0" err="1"/>
              <a:t>AttachedShock</a:t>
            </a:r>
            <a:r>
              <a:rPr lang="en-US" dirty="0"/>
              <a:t> technique, utilizing wave propagation to increase target width, aiding in target selection on augmented </a:t>
            </a:r>
            <a:r>
              <a:rPr lang="en-US"/>
              <a:t>reality devices.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5DB-A106-4A48-96C4-3F5C872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DE8B-0257-4724-B85F-E44CA83C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How Low Can You Go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Mouse Sensor Resolution</a:t>
            </a:r>
          </a:p>
          <a:p>
            <a:r>
              <a:rPr lang="en-US" dirty="0"/>
              <a:t>Mouse sensor resolution is increasing, raising questions about user control over small movements.</a:t>
            </a:r>
          </a:p>
          <a:p>
            <a:r>
              <a:rPr lang="en-US" dirty="0" err="1"/>
              <a:t>Aceitunol</a:t>
            </a:r>
            <a:r>
              <a:rPr lang="en-US" dirty="0"/>
              <a:t>, </a:t>
            </a:r>
            <a:r>
              <a:rPr lang="en-US" dirty="0" err="1"/>
              <a:t>Casiez</a:t>
            </a:r>
            <a:r>
              <a:rPr lang="en-US" dirty="0"/>
              <a:t>, and Roussel's experiment determined the reliable resolution of a mouse sensor, emphasizing the threshold for accepted small displacements, it resulted on 95% as the threshold for the accepted production of a small displacements and show that the reliable resolution is between 200 and 400 CPI.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7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1D8E-0AF3-4C59-8C82-628C77C1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237412" cy="1047750"/>
          </a:xfrm>
        </p:spPr>
        <p:txBody>
          <a:bodyPr>
            <a:normAutofit/>
          </a:bodyPr>
          <a:lstStyle/>
          <a:p>
            <a:r>
              <a:rPr lang="en-US" sz="4400" b="1" dirty="0"/>
              <a:t>Background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972C8-C13F-499C-8E8C-29558799F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238500"/>
            <a:ext cx="6172200" cy="2800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67E8-788A-4D07-979D-98B7B9E3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800601"/>
          </a:xfrm>
        </p:spPr>
        <p:txBody>
          <a:bodyPr>
            <a:normAutofit fontScale="85000" lnSpcReduction="20000"/>
          </a:bodyPr>
          <a:lstStyle/>
          <a:p>
            <a:r>
              <a:rPr lang="en-US" sz="4300" b="1" dirty="0" err="1"/>
              <a:t>LinearDragger</a:t>
            </a:r>
            <a:endParaRPr lang="en-US" sz="4300" b="1" dirty="0"/>
          </a:p>
          <a:p>
            <a:endParaRPr lang="en-US" sz="4300" b="1" dirty="0"/>
          </a:p>
          <a:p>
            <a:r>
              <a:rPr lang="en-US" sz="2800" b="1" dirty="0"/>
              <a:t>Improving Touch Input Precision</a:t>
            </a:r>
          </a:p>
          <a:p>
            <a:r>
              <a:rPr lang="en-US" sz="2800" dirty="0"/>
              <a:t>• </a:t>
            </a:r>
            <a:r>
              <a:rPr lang="en-US" sz="2800" dirty="0" err="1"/>
              <a:t>LinearDragger</a:t>
            </a:r>
            <a:r>
              <a:rPr lang="en-US" sz="2800" dirty="0"/>
              <a:t> is a one-finger target technique designed to enhance touch input precision for small and clustered targets.</a:t>
            </a:r>
          </a:p>
          <a:p>
            <a:r>
              <a:rPr lang="en-US" sz="2800" dirty="0"/>
              <a:t>• An experiment by Au, </a:t>
            </a:r>
            <a:r>
              <a:rPr lang="en-US" sz="2800" dirty="0" err="1"/>
              <a:t>Su</a:t>
            </a:r>
            <a:r>
              <a:rPr lang="en-US" sz="2800" dirty="0"/>
              <a:t>, and Lau demonstrated the conversion of selecting 2D targets into a simplified 1D problem through touch-drag-release operations.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CDD73-7495-4065-B9C9-F1E5B2DFDECD}"/>
              </a:ext>
            </a:extLst>
          </p:cNvPr>
          <p:cNvSpPr txBox="1"/>
          <p:nvPr/>
        </p:nvSpPr>
        <p:spPr>
          <a:xfrm>
            <a:off x="6743700" y="6057900"/>
            <a:ext cx="39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LinearDragger</a:t>
            </a:r>
            <a:r>
              <a:rPr lang="en-US" b="1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56852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3976</Words>
  <Application>Microsoft Office PowerPoint</Application>
  <PresentationFormat>Widescreen</PresentationFormat>
  <Paragraphs>386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Inter</vt:lpstr>
      <vt:lpstr>Office Theme</vt:lpstr>
      <vt:lpstr>Speed as An Input Channel </vt:lpstr>
      <vt:lpstr>Introduction Motivation </vt:lpstr>
      <vt:lpstr>Introduction Aim of the Project 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Data Collection  </vt:lpstr>
      <vt:lpstr> Data Collection </vt:lpstr>
      <vt:lpstr>Data Collection</vt:lpstr>
      <vt:lpstr>Algorithm Decision Tree </vt:lpstr>
      <vt:lpstr>Algorithm Entropy and Information Gain </vt:lpstr>
      <vt:lpstr>Algorithm Extra Trees</vt:lpstr>
      <vt:lpstr>Code Explanation</vt:lpstr>
      <vt:lpstr> Code Explanation Experiment Class</vt:lpstr>
      <vt:lpstr>Code Explanation PartInf Class</vt:lpstr>
      <vt:lpstr> Code Explanation StartTrail Class </vt:lpstr>
      <vt:lpstr>Code Explanation Trial Class </vt:lpstr>
      <vt:lpstr>Code Explanation Frame Class</vt:lpstr>
      <vt:lpstr>Code Explanation Frame Class</vt:lpstr>
      <vt:lpstr>Code Explanation  Stopwatch Class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the Thesis</dc:title>
  <dc:creator>M0KIN</dc:creator>
  <cp:lastModifiedBy>M0KIN</cp:lastModifiedBy>
  <cp:revision>62</cp:revision>
  <dcterms:created xsi:type="dcterms:W3CDTF">2024-02-08T14:08:29Z</dcterms:created>
  <dcterms:modified xsi:type="dcterms:W3CDTF">2024-02-22T12:02:14Z</dcterms:modified>
</cp:coreProperties>
</file>