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3" r:id="rId4"/>
    <p:sldId id="265" r:id="rId5"/>
    <p:sldId id="260" r:id="rId6"/>
    <p:sldId id="261" r:id="rId7"/>
    <p:sldId id="268" r:id="rId8"/>
    <p:sldId id="279" r:id="rId9"/>
    <p:sldId id="280" r:id="rId10"/>
    <p:sldId id="281" r:id="rId11"/>
    <p:sldId id="282" r:id="rId12"/>
    <p:sldId id="287" r:id="rId13"/>
    <p:sldId id="285" r:id="rId14"/>
    <p:sldId id="297" r:id="rId15"/>
    <p:sldId id="298" r:id="rId16"/>
    <p:sldId id="296" r:id="rId17"/>
    <p:sldId id="295" r:id="rId18"/>
    <p:sldId id="274" r:id="rId19"/>
    <p:sldId id="292" r:id="rId20"/>
    <p:sldId id="293" r:id="rId21"/>
    <p:sldId id="294" r:id="rId22"/>
    <p:sldId id="299" r:id="rId23"/>
    <p:sldId id="300" r:id="rId24"/>
    <p:sldId id="301" r:id="rId25"/>
    <p:sldId id="302" r:id="rId26"/>
    <p:sldId id="257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4CD"/>
    <a:srgbClr val="47B5E1"/>
    <a:srgbClr val="84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 showGuides="1">
      <p:cViewPr varScale="1">
        <p:scale>
          <a:sx n="109" d="100"/>
          <a:sy n="109" d="100"/>
        </p:scale>
        <p:origin x="636" y="114"/>
      </p:cViewPr>
      <p:guideLst>
        <p:guide orient="horz" pos="218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365D-9BB1-4188-8EBF-813393AEB696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92722-2C3D-4DB8-A627-261DD2BE77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1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3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8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1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6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90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9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8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8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3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84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5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7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92722-2C3D-4DB8-A627-261DD2BE77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9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6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2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510">
            <a:off x="6354768" y="2579301"/>
            <a:ext cx="12192000" cy="6490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510">
            <a:off x="-4427533" y="-2901656"/>
            <a:ext cx="12192000" cy="64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6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50000"/>
          <a:stretch>
            <a:fillRect/>
          </a:stretch>
        </p:blipFill>
        <p:spPr>
          <a:xfrm>
            <a:off x="0" y="0"/>
            <a:ext cx="36707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6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4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8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7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6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8DBE-EE7F-48FC-9929-6465C687F218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947A-7E27-4DD0-8975-8FC387FA2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1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85635" y="1607160"/>
            <a:ext cx="10481310" cy="292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200" rtl="0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400" normalizeH="0" baseline="0" noProof="0" dirty="0">
                <a:ln>
                  <a:noFill/>
                </a:ln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rPr>
              <a:t>Power BI Development Track</a:t>
            </a:r>
          </a:p>
          <a:p>
            <a:pPr marL="0" marR="0" lvl="0" indent="0" algn="ctr" defTabSz="1219200" rtl="0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400" normalizeH="0" baseline="0" noProof="0" dirty="0">
                <a:ln>
                  <a:noFill/>
                </a:ln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rPr>
              <a:t>Graduation Project</a:t>
            </a:r>
          </a:p>
          <a:p>
            <a:pPr marL="0" marR="0" lvl="0" indent="0" algn="ctr" defTabSz="1219200" rtl="0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400" normalizeH="0" baseline="0" noProof="0" dirty="0">
                <a:ln>
                  <a:noFill/>
                </a:ln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rPr>
              <a:t>Examination System</a:t>
            </a:r>
            <a:endParaRPr kumimoji="0" lang="zh-CN" altLang="en-US" sz="4000" b="1" i="0" u="none" strike="noStrike" kern="1200" cap="none" spc="400" normalizeH="0" baseline="0" noProof="0" dirty="0">
              <a:ln>
                <a:noFill/>
              </a:ln>
              <a:effectLst/>
              <a:uLnTx/>
              <a:uFillTx/>
              <a:latin typeface="Elsie" panose="02000000000000000000" charset="0"/>
              <a:ea typeface="Elsie" panose="02000000000000000000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9">
            <a:extLst>
              <a:ext uri="{FF2B5EF4-FFF2-40B4-BE49-F238E27FC236}">
                <a16:creationId xmlns:a16="http://schemas.microsoft.com/office/drawing/2014/main" id="{5B2C8FC0-F69A-5A53-E8AF-0E13D5790044}"/>
              </a:ext>
            </a:extLst>
          </p:cNvPr>
          <p:cNvSpPr txBox="1"/>
          <p:nvPr/>
        </p:nvSpPr>
        <p:spPr>
          <a:xfrm>
            <a:off x="1498670" y="306001"/>
            <a:ext cx="794060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SSRS: Get Student Answers Report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6" name="Picture 5" descr="A screenshot of a test&#10;&#10;Description automatically generated">
            <a:extLst>
              <a:ext uri="{FF2B5EF4-FFF2-40B4-BE49-F238E27FC236}">
                <a16:creationId xmlns:a16="http://schemas.microsoft.com/office/drawing/2014/main" id="{5639FC9D-D0FE-ACC0-112E-767F5AB64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70" y="1102048"/>
            <a:ext cx="9379857" cy="57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9">
            <a:extLst>
              <a:ext uri="{FF2B5EF4-FFF2-40B4-BE49-F238E27FC236}">
                <a16:creationId xmlns:a16="http://schemas.microsoft.com/office/drawing/2014/main" id="{5B2C8FC0-F69A-5A53-E8AF-0E13D5790044}"/>
              </a:ext>
            </a:extLst>
          </p:cNvPr>
          <p:cNvSpPr txBox="1"/>
          <p:nvPr/>
        </p:nvSpPr>
        <p:spPr>
          <a:xfrm>
            <a:off x="1498670" y="306001"/>
            <a:ext cx="794060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SSRS: Get Questions of each Exam Report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6" name="Picture 5" descr="A screenshot of a computer exam&#10;&#10;Description automatically generated">
            <a:extLst>
              <a:ext uri="{FF2B5EF4-FFF2-40B4-BE49-F238E27FC236}">
                <a16:creationId xmlns:a16="http://schemas.microsoft.com/office/drawing/2014/main" id="{D3035FAF-DBC3-CF6C-8123-B6475110F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70" y="1077390"/>
            <a:ext cx="9526329" cy="5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9">
            <a:extLst>
              <a:ext uri="{FF2B5EF4-FFF2-40B4-BE49-F238E27FC236}">
                <a16:creationId xmlns:a16="http://schemas.microsoft.com/office/drawing/2014/main" id="{5B2C8FC0-F69A-5A53-E8AF-0E13D5790044}"/>
              </a:ext>
            </a:extLst>
          </p:cNvPr>
          <p:cNvSpPr txBox="1"/>
          <p:nvPr/>
        </p:nvSpPr>
        <p:spPr>
          <a:xfrm>
            <a:off x="1498670" y="306001"/>
            <a:ext cx="794060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SSRS: Get Topics for Courses Report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FEA7195-769C-34EB-B213-0E7D0223C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70" y="1301524"/>
            <a:ext cx="10565900" cy="555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9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901403" y="2343020"/>
            <a:ext cx="636561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5400" b="1">
                <a:gradFill>
                  <a:gsLst>
                    <a:gs pos="0">
                      <a:srgbClr val="2B84FE"/>
                    </a:gs>
                    <a:gs pos="100000">
                      <a:srgbClr val="20B1F4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2C94CD"/>
                </a:solidFill>
                <a:latin typeface="Elsie" panose="02000000000000000000" charset="0"/>
                <a:ea typeface="Elsie" panose="02000000000000000000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2085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Students Overall Dashboard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E696AA1-68A1-38D7-FF9A-3027A2DD7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0" y="853564"/>
            <a:ext cx="10750480" cy="594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Tracks Overall Dashboard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B2FA7D-BAB1-8027-86C1-95D1CF0FF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1" y="819807"/>
            <a:ext cx="10750480" cy="60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Instructors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4" name="Picture 3" descr="A screenshot of a web site&#10;&#10;Description automatically generated">
            <a:extLst>
              <a:ext uri="{FF2B5EF4-FFF2-40B4-BE49-F238E27FC236}">
                <a16:creationId xmlns:a16="http://schemas.microsoft.com/office/drawing/2014/main" id="{33A164FB-8D05-A081-6937-8B9C56C36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0" y="839944"/>
            <a:ext cx="10750480" cy="59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Courses Summary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4" name="Picture 3" descr="A screenshot of a course report&#10;&#10;Description automatically generated">
            <a:extLst>
              <a:ext uri="{FF2B5EF4-FFF2-40B4-BE49-F238E27FC236}">
                <a16:creationId xmlns:a16="http://schemas.microsoft.com/office/drawing/2014/main" id="{FA2062D9-6C2B-F595-E3A2-2D75E5298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0" y="819807"/>
            <a:ext cx="10750480" cy="59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Exams Performance Dashboard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05DE8-D51D-71FC-8854-352CF21C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20" y="928301"/>
            <a:ext cx="10429914" cy="565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Department Performance Dashboard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05DE8-D51D-71FC-8854-352CF21C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759" y="928301"/>
            <a:ext cx="1010743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23417" y="1939154"/>
            <a:ext cx="4376421" cy="836061"/>
            <a:chOff x="6238875" y="1704975"/>
            <a:chExt cx="2792117" cy="533400"/>
          </a:xfrm>
        </p:grpSpPr>
        <p:sp>
          <p:nvSpPr>
            <p:cNvPr id="5" name="文本框 4"/>
            <p:cNvSpPr txBox="1"/>
            <p:nvPr/>
          </p:nvSpPr>
          <p:spPr>
            <a:xfrm>
              <a:off x="6811721" y="1804636"/>
              <a:ext cx="2219271" cy="333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rPr>
                <a:t>ERD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238875" y="1704975"/>
                <a:ext cx="533400" cy="533400"/>
              </a:xfrm>
              <a:prstGeom prst="diamond">
                <a:avLst/>
              </a:prstGeom>
              <a:solidFill>
                <a:srgbClr val="47B5E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278370" y="1778617"/>
                <a:ext cx="474855" cy="36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lsie" panose="02000000000000000000" charset="0"/>
                    <a:ea typeface="Elsie" panose="02000000000000000000" charset="0"/>
                    <a:cs typeface="+mn-ea"/>
                    <a:sym typeface="+mn-lt"/>
                  </a:rPr>
                  <a:t>1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520765" y="1939154"/>
            <a:ext cx="4166870" cy="836061"/>
            <a:chOff x="6238875" y="2670175"/>
            <a:chExt cx="2658427" cy="533400"/>
          </a:xfrm>
        </p:grpSpPr>
        <p:sp>
          <p:nvSpPr>
            <p:cNvPr id="10" name="文本框 9"/>
            <p:cNvSpPr txBox="1"/>
            <p:nvPr/>
          </p:nvSpPr>
          <p:spPr>
            <a:xfrm>
              <a:off x="6792680" y="2762543"/>
              <a:ext cx="2104622" cy="333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rPr>
                <a:t>Database Diagram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238875" y="2670175"/>
              <a:ext cx="533400" cy="533400"/>
              <a:chOff x="6238875" y="2670175"/>
              <a:chExt cx="533400" cy="533400"/>
            </a:xfrm>
          </p:grpSpPr>
          <p:sp>
            <p:nvSpPr>
              <p:cNvPr id="12" name="菱形 11"/>
              <p:cNvSpPr/>
              <p:nvPr/>
            </p:nvSpPr>
            <p:spPr>
              <a:xfrm>
                <a:off x="6238875" y="2670175"/>
                <a:ext cx="533400" cy="533400"/>
              </a:xfrm>
              <a:prstGeom prst="diamond">
                <a:avLst/>
              </a:prstGeom>
              <a:solidFill>
                <a:srgbClr val="47B5E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78370" y="2750349"/>
                <a:ext cx="474855" cy="36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lsie" panose="02000000000000000000" charset="0"/>
                    <a:ea typeface="Elsie" panose="02000000000000000000" charset="0"/>
                    <a:cs typeface="+mn-ea"/>
                    <a:sym typeface="+mn-lt"/>
                  </a:rPr>
                  <a:t>2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2323417" y="3339670"/>
            <a:ext cx="4113530" cy="836061"/>
            <a:chOff x="6238875" y="3635375"/>
            <a:chExt cx="2624395" cy="533400"/>
          </a:xfrm>
        </p:grpSpPr>
        <p:sp>
          <p:nvSpPr>
            <p:cNvPr id="15" name="文本框 14"/>
            <p:cNvSpPr txBox="1"/>
            <p:nvPr/>
          </p:nvSpPr>
          <p:spPr>
            <a:xfrm>
              <a:off x="6811721" y="3735036"/>
              <a:ext cx="2051549" cy="333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rPr>
                <a:t>Stored Procedures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238875" y="3635375"/>
              <a:ext cx="533400" cy="533400"/>
              <a:chOff x="6238875" y="3635375"/>
              <a:chExt cx="533400" cy="533400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6238875" y="3635375"/>
                <a:ext cx="533400" cy="533400"/>
              </a:xfrm>
              <a:prstGeom prst="diamond">
                <a:avLst/>
              </a:prstGeom>
              <a:solidFill>
                <a:srgbClr val="47B5E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278370" y="3715549"/>
                <a:ext cx="474855" cy="36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lsie" panose="02000000000000000000" charset="0"/>
                    <a:ea typeface="Elsie" panose="02000000000000000000" charset="0"/>
                    <a:cs typeface="+mn-ea"/>
                    <a:sym typeface="+mn-lt"/>
                  </a:rPr>
                  <a:t>3</a:t>
                </a: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520765" y="3352780"/>
            <a:ext cx="3333114" cy="836062"/>
            <a:chOff x="6238875" y="4600575"/>
            <a:chExt cx="2126498" cy="533400"/>
          </a:xfrm>
        </p:grpSpPr>
        <p:sp>
          <p:nvSpPr>
            <p:cNvPr id="20" name="文本框 19"/>
            <p:cNvSpPr txBox="1"/>
            <p:nvPr/>
          </p:nvSpPr>
          <p:spPr>
            <a:xfrm>
              <a:off x="6792680" y="4712794"/>
              <a:ext cx="1572693" cy="333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rPr>
                <a:t>SSRS Reports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238875" y="4600575"/>
              <a:ext cx="533400" cy="533400"/>
              <a:chOff x="6238875" y="4600575"/>
              <a:chExt cx="533400" cy="533400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6238875" y="4600575"/>
                <a:ext cx="533400" cy="533400"/>
              </a:xfrm>
              <a:prstGeom prst="diamond">
                <a:avLst/>
              </a:prstGeom>
              <a:solidFill>
                <a:srgbClr val="47B5E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278370" y="4680749"/>
                <a:ext cx="474855" cy="36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lsie" panose="02000000000000000000" charset="0"/>
                    <a:ea typeface="Elsie" panose="02000000000000000000" charset="0"/>
                    <a:cs typeface="+mn-ea"/>
                    <a:sym typeface="+mn-lt"/>
                  </a:rPr>
                  <a:t>4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596257" y="675379"/>
            <a:ext cx="2968488" cy="682331"/>
            <a:chOff x="4605988" y="53757"/>
            <a:chExt cx="2968488" cy="682331"/>
          </a:xfrm>
        </p:grpSpPr>
        <p:sp>
          <p:nvSpPr>
            <p:cNvPr id="25" name="圆角矩形 4"/>
            <p:cNvSpPr/>
            <p:nvPr/>
          </p:nvSpPr>
          <p:spPr>
            <a:xfrm>
              <a:off x="5819973" y="664088"/>
              <a:ext cx="552053" cy="72000"/>
            </a:xfrm>
            <a:prstGeom prst="roundRect">
              <a:avLst>
                <a:gd name="adj" fmla="val 50000"/>
              </a:avLst>
            </a:prstGeom>
            <a:solidFill>
              <a:srgbClr val="2C9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</a:endParaRPr>
            </a:p>
          </p:txBody>
        </p:sp>
        <p:sp>
          <p:nvSpPr>
            <p:cNvPr id="26" name="TextBox 71"/>
            <p:cNvSpPr txBox="1"/>
            <p:nvPr/>
          </p:nvSpPr>
          <p:spPr>
            <a:xfrm>
              <a:off x="4605988" y="53757"/>
              <a:ext cx="296848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2C94CD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</a:rPr>
                <a:t>CONTENTS</a:t>
              </a:r>
            </a:p>
          </p:txBody>
        </p:sp>
      </p:grpSp>
      <p:grpSp>
        <p:nvGrpSpPr>
          <p:cNvPr id="27" name="组合 13">
            <a:extLst>
              <a:ext uri="{FF2B5EF4-FFF2-40B4-BE49-F238E27FC236}">
                <a16:creationId xmlns:a16="http://schemas.microsoft.com/office/drawing/2014/main" id="{345A1482-796A-8F9B-F866-49F6FC9F872C}"/>
              </a:ext>
            </a:extLst>
          </p:cNvPr>
          <p:cNvGrpSpPr/>
          <p:nvPr/>
        </p:nvGrpSpPr>
        <p:grpSpPr>
          <a:xfrm>
            <a:off x="2323417" y="4759067"/>
            <a:ext cx="4113530" cy="836061"/>
            <a:chOff x="6238875" y="3635375"/>
            <a:chExt cx="2624395" cy="533400"/>
          </a:xfrm>
        </p:grpSpPr>
        <p:sp>
          <p:nvSpPr>
            <p:cNvPr id="28" name="文本框 14">
              <a:extLst>
                <a:ext uri="{FF2B5EF4-FFF2-40B4-BE49-F238E27FC236}">
                  <a16:creationId xmlns:a16="http://schemas.microsoft.com/office/drawing/2014/main" id="{5C040BAE-5BA7-E76A-1A1B-36E66F173383}"/>
                </a:ext>
              </a:extLst>
            </p:cNvPr>
            <p:cNvSpPr txBox="1"/>
            <p:nvPr/>
          </p:nvSpPr>
          <p:spPr>
            <a:xfrm>
              <a:off x="6811721" y="3735036"/>
              <a:ext cx="2051549" cy="3338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rPr>
                <a:t>Dashboards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endParaRPr>
            </a:p>
          </p:txBody>
        </p:sp>
        <p:grpSp>
          <p:nvGrpSpPr>
            <p:cNvPr id="29" name="组合 15">
              <a:extLst>
                <a:ext uri="{FF2B5EF4-FFF2-40B4-BE49-F238E27FC236}">
                  <a16:creationId xmlns:a16="http://schemas.microsoft.com/office/drawing/2014/main" id="{921662AF-4A73-E19F-BB28-7CD0B73AD7E0}"/>
                </a:ext>
              </a:extLst>
            </p:cNvPr>
            <p:cNvGrpSpPr/>
            <p:nvPr/>
          </p:nvGrpSpPr>
          <p:grpSpPr>
            <a:xfrm>
              <a:off x="6238875" y="3635375"/>
              <a:ext cx="533400" cy="533400"/>
              <a:chOff x="6238875" y="3635375"/>
              <a:chExt cx="533400" cy="533400"/>
            </a:xfrm>
          </p:grpSpPr>
          <p:sp>
            <p:nvSpPr>
              <p:cNvPr id="30" name="菱形 16">
                <a:extLst>
                  <a:ext uri="{FF2B5EF4-FFF2-40B4-BE49-F238E27FC236}">
                    <a16:creationId xmlns:a16="http://schemas.microsoft.com/office/drawing/2014/main" id="{A2DB4ED3-626E-CB82-3E6A-8B66C0B82FDB}"/>
                  </a:ext>
                </a:extLst>
              </p:cNvPr>
              <p:cNvSpPr/>
              <p:nvPr/>
            </p:nvSpPr>
            <p:spPr>
              <a:xfrm>
                <a:off x="6238875" y="3635375"/>
                <a:ext cx="533400" cy="533400"/>
              </a:xfrm>
              <a:prstGeom prst="diamond">
                <a:avLst/>
              </a:prstGeom>
              <a:solidFill>
                <a:srgbClr val="47B5E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endParaRPr>
              </a:p>
            </p:txBody>
          </p:sp>
          <p:sp>
            <p:nvSpPr>
              <p:cNvPr id="31" name="文本框 17">
                <a:extLst>
                  <a:ext uri="{FF2B5EF4-FFF2-40B4-BE49-F238E27FC236}">
                    <a16:creationId xmlns:a16="http://schemas.microsoft.com/office/drawing/2014/main" id="{F4CAA6D1-9FEE-9143-D004-2A9DAFF7A16D}"/>
                  </a:ext>
                </a:extLst>
              </p:cNvPr>
              <p:cNvSpPr txBox="1"/>
              <p:nvPr/>
            </p:nvSpPr>
            <p:spPr>
              <a:xfrm>
                <a:off x="6278370" y="3715549"/>
                <a:ext cx="474855" cy="36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800" kern="0" dirty="0">
                    <a:solidFill>
                      <a:srgbClr val="FFFFFF"/>
                    </a:solidFill>
                    <a:latin typeface="Elsie" panose="02000000000000000000" charset="0"/>
                    <a:ea typeface="Elsie" panose="02000000000000000000" charset="0"/>
                    <a:cs typeface="+mn-ea"/>
                    <a:sym typeface="+mn-lt"/>
                  </a:rPr>
                  <a:t>5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8">
            <a:extLst>
              <a:ext uri="{FF2B5EF4-FFF2-40B4-BE49-F238E27FC236}">
                <a16:creationId xmlns:a16="http://schemas.microsoft.com/office/drawing/2014/main" id="{06370398-429D-9E59-C491-70BB6107596B}"/>
              </a:ext>
            </a:extLst>
          </p:cNvPr>
          <p:cNvGrpSpPr/>
          <p:nvPr/>
        </p:nvGrpSpPr>
        <p:grpSpPr>
          <a:xfrm>
            <a:off x="6520765" y="4741859"/>
            <a:ext cx="3638865" cy="1130002"/>
            <a:chOff x="6238875" y="4600575"/>
            <a:chExt cx="2126498" cy="720931"/>
          </a:xfrm>
        </p:grpSpPr>
        <p:sp>
          <p:nvSpPr>
            <p:cNvPr id="3" name="文本框 19">
              <a:extLst>
                <a:ext uri="{FF2B5EF4-FFF2-40B4-BE49-F238E27FC236}">
                  <a16:creationId xmlns:a16="http://schemas.microsoft.com/office/drawing/2014/main" id="{288B3C7E-AE64-A46A-DB50-11B8A2EC8B13}"/>
                </a:ext>
              </a:extLst>
            </p:cNvPr>
            <p:cNvSpPr txBox="1"/>
            <p:nvPr/>
          </p:nvSpPr>
          <p:spPr>
            <a:xfrm>
              <a:off x="6792680" y="4712794"/>
              <a:ext cx="1572693" cy="608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rPr>
                <a:t>Documentation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endParaRPr>
            </a:p>
          </p:txBody>
        </p:sp>
        <p:grpSp>
          <p:nvGrpSpPr>
            <p:cNvPr id="32" name="组合 20">
              <a:extLst>
                <a:ext uri="{FF2B5EF4-FFF2-40B4-BE49-F238E27FC236}">
                  <a16:creationId xmlns:a16="http://schemas.microsoft.com/office/drawing/2014/main" id="{3C073D11-BC9B-8D0E-FDA8-9D2185799538}"/>
                </a:ext>
              </a:extLst>
            </p:cNvPr>
            <p:cNvGrpSpPr/>
            <p:nvPr/>
          </p:nvGrpSpPr>
          <p:grpSpPr>
            <a:xfrm>
              <a:off x="6238875" y="4600575"/>
              <a:ext cx="533400" cy="533400"/>
              <a:chOff x="6238875" y="4600575"/>
              <a:chExt cx="533400" cy="533400"/>
            </a:xfrm>
          </p:grpSpPr>
          <p:sp>
            <p:nvSpPr>
              <p:cNvPr id="33" name="菱形 21">
                <a:extLst>
                  <a:ext uri="{FF2B5EF4-FFF2-40B4-BE49-F238E27FC236}">
                    <a16:creationId xmlns:a16="http://schemas.microsoft.com/office/drawing/2014/main" id="{EC528E8D-19AE-88C7-D783-947EB6835E2F}"/>
                  </a:ext>
                </a:extLst>
              </p:cNvPr>
              <p:cNvSpPr/>
              <p:nvPr/>
            </p:nvSpPr>
            <p:spPr>
              <a:xfrm>
                <a:off x="6238875" y="4600575"/>
                <a:ext cx="533400" cy="533400"/>
              </a:xfrm>
              <a:prstGeom prst="diamond">
                <a:avLst/>
              </a:prstGeom>
              <a:solidFill>
                <a:srgbClr val="47B5E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+mn-ea"/>
                  <a:sym typeface="+mn-lt"/>
                </a:endParaRPr>
              </a:p>
            </p:txBody>
          </p:sp>
          <p:sp>
            <p:nvSpPr>
              <p:cNvPr id="34" name="文本框 22">
                <a:extLst>
                  <a:ext uri="{FF2B5EF4-FFF2-40B4-BE49-F238E27FC236}">
                    <a16:creationId xmlns:a16="http://schemas.microsoft.com/office/drawing/2014/main" id="{0ECFF7AE-47D4-81CC-07E2-3F5C4EDBC6F7}"/>
                  </a:ext>
                </a:extLst>
              </p:cNvPr>
              <p:cNvSpPr txBox="1"/>
              <p:nvPr/>
            </p:nvSpPr>
            <p:spPr>
              <a:xfrm>
                <a:off x="6278370" y="4680749"/>
                <a:ext cx="474855" cy="36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lsie" panose="02000000000000000000" charset="0"/>
                    <a:ea typeface="Elsie" panose="02000000000000000000" charset="0"/>
                    <a:cs typeface="+mn-ea"/>
                    <a:sym typeface="+mn-lt"/>
                  </a:rPr>
                  <a:t>6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Course Performance Dashboard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05DE8-D51D-71FC-8854-352CF21C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759" y="934048"/>
            <a:ext cx="10107435" cy="56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/>
          <p:cNvSpPr txBox="1"/>
          <p:nvPr/>
        </p:nvSpPr>
        <p:spPr>
          <a:xfrm>
            <a:off x="1441520" y="271059"/>
            <a:ext cx="502234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Studetns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Performance Dashboard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05DE8-D51D-71FC-8854-352CF21C7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759" y="948948"/>
            <a:ext cx="10107435" cy="56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439F5-578F-2F1B-EB1A-654C5174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79" y="685799"/>
            <a:ext cx="10572977" cy="58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3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47EAB-F277-A789-22A2-9EA666ED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91" y="816429"/>
            <a:ext cx="978873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8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40157-A255-E162-5B92-9ADDE558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53" y="723500"/>
            <a:ext cx="9998103" cy="54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8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81302-0FF1-DEB6-B004-B0726BD2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4" y="583285"/>
            <a:ext cx="10226065" cy="56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26615" y="2406650"/>
            <a:ext cx="793813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400" normalizeH="0" baseline="0" noProof="0" dirty="0">
                <a:ln>
                  <a:noFill/>
                </a:ln>
                <a:solidFill>
                  <a:srgbClr val="2C94CD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ea"/>
                <a:sym typeface="+mn-lt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901403" y="2343020"/>
            <a:ext cx="6365619" cy="25853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5400" b="1">
                <a:gradFill>
                  <a:gsLst>
                    <a:gs pos="0">
                      <a:srgbClr val="2B84FE"/>
                    </a:gs>
                    <a:gs pos="100000">
                      <a:srgbClr val="20B1F4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2C94CD"/>
                </a:solidFill>
                <a:latin typeface="Elsie" panose="02000000000000000000" charset="0"/>
                <a:ea typeface="Elsie" panose="02000000000000000000" charset="0"/>
              </a:rPr>
              <a:t>ERD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2C94CD"/>
                </a:solidFill>
                <a:latin typeface="Elsie" panose="02000000000000000000" charset="0"/>
                <a:ea typeface="Elsie" panose="02000000000000000000" charset="0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i="0" u="none" strike="noStrike" kern="1200" cap="none" spc="0" normalizeH="0" baseline="0" noProof="0" dirty="0">
                <a:ln>
                  <a:noFill/>
                </a:ln>
                <a:solidFill>
                  <a:srgbClr val="2C94CD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</a:rPr>
              <a:t>Database Diagram</a:t>
            </a:r>
            <a:endParaRPr kumimoji="0" lang="zh-CN" altLang="en-US" sz="5400" i="0" u="none" strike="noStrike" kern="1200" cap="none" spc="0" normalizeH="0" baseline="0" noProof="0" dirty="0">
              <a:ln>
                <a:noFill/>
              </a:ln>
              <a:solidFill>
                <a:srgbClr val="2C94CD"/>
              </a:solidFill>
              <a:effectLst/>
              <a:uLnTx/>
              <a:uFillTx/>
              <a:latin typeface="Elsie" panose="02000000000000000000" charset="0"/>
              <a:ea typeface="Elsi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3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BED901-3C8E-B12C-271C-07B9D26E3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39">
            <a:extLst>
              <a:ext uri="{FF2B5EF4-FFF2-40B4-BE49-F238E27FC236}">
                <a16:creationId xmlns:a16="http://schemas.microsoft.com/office/drawing/2014/main" id="{E6DBC560-400A-D298-26CD-21F5984B247C}"/>
              </a:ext>
            </a:extLst>
          </p:cNvPr>
          <p:cNvSpPr txBox="1"/>
          <p:nvPr/>
        </p:nvSpPr>
        <p:spPr>
          <a:xfrm>
            <a:off x="0" y="-100399"/>
            <a:ext cx="794060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ERD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flow chart&#10;&#10;Description automatically generated">
            <a:extLst>
              <a:ext uri="{FF2B5EF4-FFF2-40B4-BE49-F238E27FC236}">
                <a16:creationId xmlns:a16="http://schemas.microsoft.com/office/drawing/2014/main" id="{3A454DCE-C53D-91A2-E1B0-854AEF997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0"/>
            <a:ext cx="11483521" cy="6858000"/>
          </a:xfrm>
          <a:prstGeom prst="rect">
            <a:avLst/>
          </a:prstGeom>
        </p:spPr>
      </p:pic>
      <p:sp>
        <p:nvSpPr>
          <p:cNvPr id="2" name="文本框 39">
            <a:extLst>
              <a:ext uri="{FF2B5EF4-FFF2-40B4-BE49-F238E27FC236}">
                <a16:creationId xmlns:a16="http://schemas.microsoft.com/office/drawing/2014/main" id="{4356C642-43DE-04D0-78D9-474835A88B3D}"/>
              </a:ext>
            </a:extLst>
          </p:cNvPr>
          <p:cNvSpPr txBox="1"/>
          <p:nvPr/>
        </p:nvSpPr>
        <p:spPr>
          <a:xfrm>
            <a:off x="1600200" y="0"/>
            <a:ext cx="7940605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Database</a:t>
            </a:r>
            <a:endParaRPr lang="ar-EG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Diagram </a:t>
            </a:r>
            <a:endParaRPr lang="zh-CN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901403" y="2343020"/>
            <a:ext cx="636561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5400" b="1">
                <a:gradFill>
                  <a:gsLst>
                    <a:gs pos="0">
                      <a:srgbClr val="2B84FE"/>
                    </a:gs>
                    <a:gs pos="100000">
                      <a:srgbClr val="20B1F4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2C94CD"/>
                </a:solidFill>
                <a:latin typeface="Elsie" panose="02000000000000000000" charset="0"/>
                <a:ea typeface="Elsie" panose="02000000000000000000" charset="0"/>
              </a:rPr>
              <a:t>Reports</a:t>
            </a:r>
            <a:endParaRPr kumimoji="0" lang="zh-CN" altLang="en-US" sz="5400" i="0" u="none" strike="noStrike" kern="1200" cap="none" spc="0" normalizeH="0" baseline="0" noProof="0" dirty="0">
              <a:ln>
                <a:noFill/>
              </a:ln>
              <a:solidFill>
                <a:srgbClr val="2C94CD"/>
              </a:solidFill>
              <a:effectLst/>
              <a:uLnTx/>
              <a:uFillTx/>
              <a:latin typeface="Elsie" panose="02000000000000000000" charset="0"/>
              <a:ea typeface="Elsie" panose="020000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FEB9C56-EDAF-647A-1375-DFA84D53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22467"/>
            <a:ext cx="12192000" cy="6082601"/>
          </a:xfrm>
          <a:prstGeom prst="rect">
            <a:avLst/>
          </a:prstGeom>
        </p:spPr>
      </p:pic>
      <p:sp>
        <p:nvSpPr>
          <p:cNvPr id="33" name="文本框 39">
            <a:extLst>
              <a:ext uri="{FF2B5EF4-FFF2-40B4-BE49-F238E27FC236}">
                <a16:creationId xmlns:a16="http://schemas.microsoft.com/office/drawing/2014/main" id="{5B2C8FC0-F69A-5A53-E8AF-0E13D5790044}"/>
              </a:ext>
            </a:extLst>
          </p:cNvPr>
          <p:cNvSpPr txBox="1"/>
          <p:nvPr/>
        </p:nvSpPr>
        <p:spPr>
          <a:xfrm>
            <a:off x="1498670" y="306001"/>
            <a:ext cx="794060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SSRS: Get Instructor Courses Report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9">
            <a:extLst>
              <a:ext uri="{FF2B5EF4-FFF2-40B4-BE49-F238E27FC236}">
                <a16:creationId xmlns:a16="http://schemas.microsoft.com/office/drawing/2014/main" id="{5B2C8FC0-F69A-5A53-E8AF-0E13D5790044}"/>
              </a:ext>
            </a:extLst>
          </p:cNvPr>
          <p:cNvSpPr txBox="1"/>
          <p:nvPr/>
        </p:nvSpPr>
        <p:spPr>
          <a:xfrm>
            <a:off x="1498670" y="306001"/>
            <a:ext cx="794060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SSRS: Get Student Courses Report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8F6838-A47C-DD42-D035-E3460B2E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876"/>
            <a:ext cx="12192000" cy="61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9">
            <a:extLst>
              <a:ext uri="{FF2B5EF4-FFF2-40B4-BE49-F238E27FC236}">
                <a16:creationId xmlns:a16="http://schemas.microsoft.com/office/drawing/2014/main" id="{5B2C8FC0-F69A-5A53-E8AF-0E13D5790044}"/>
              </a:ext>
            </a:extLst>
          </p:cNvPr>
          <p:cNvSpPr txBox="1"/>
          <p:nvPr/>
        </p:nvSpPr>
        <p:spPr>
          <a:xfrm>
            <a:off x="1498670" y="306001"/>
            <a:ext cx="794060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lsie" panose="02000000000000000000" charset="0"/>
                <a:ea typeface="Elsie" panose="02000000000000000000" charset="0"/>
                <a:sym typeface="Arial" panose="020B0604020202020204" pitchFamily="34" charset="0"/>
              </a:rPr>
              <a:t>SSRS: Get Department Students Report</a:t>
            </a:r>
            <a:endParaRPr lang="zh-CN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Elsie" panose="02000000000000000000" charset="0"/>
              <a:ea typeface="Elsie" panose="02000000000000000000" charset="0"/>
              <a:sym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8EFAD1-51C8-4047-E621-1F7F82B0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7601"/>
            <a:ext cx="12192001" cy="63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117</Words>
  <Application>Microsoft Office PowerPoint</Application>
  <PresentationFormat>Widescreen</PresentationFormat>
  <Paragraphs>61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Elsie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Abdelrahman Ahmed</cp:lastModifiedBy>
  <cp:revision>65</cp:revision>
  <dcterms:created xsi:type="dcterms:W3CDTF">2019-05-30T03:44:00Z</dcterms:created>
  <dcterms:modified xsi:type="dcterms:W3CDTF">2024-11-24T11:50:01Z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