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3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theme" Target="theme/them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F7802A-DF64-8791-5CBA-94BF99D8694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59C418-A882-AA04-BCCC-76ECA7BCA5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F18B7BA-01E6-7D60-2CD8-171DC6F55F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028315-1AF0-CABB-2C1D-DBCA438FBB8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573FC7-FC78-33E8-2B1E-FEB86E77CCD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F95956-A451-BDEA-41DA-08EE9D4F175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74CDEC-3FF0-1E5E-FEC0-753ACB0C144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01A042-8FFA-0FFD-7958-EABCD724979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02765A-66B3-7676-CEE1-C3E6B2278E2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916D47-5E94-2B1E-AB8D-72588E61BF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31783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2"/>
            <a:ext cx="6858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1213575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7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3116122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53541728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8367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4095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970973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038291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1604363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82949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00900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9146302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28649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3791153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460897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43622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281713" name="Rectangle 6"/>
          <p:cNvSpPr/>
          <p:nvPr userDrawn="1"/>
        </p:nvSpPr>
        <p:spPr bwMode="auto">
          <a:xfrm flipH="1" flipV="1">
            <a:off x="3790661" y="7875"/>
            <a:ext cx="1682740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1330132963" name="Rectangle 16"/>
          <p:cNvSpPr/>
          <p:nvPr userDrawn="1"/>
        </p:nvSpPr>
        <p:spPr bwMode="auto">
          <a:xfrm flipH="1" flipV="1">
            <a:off x="5000448" y="12899"/>
            <a:ext cx="307563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153463988" name="Rectangle 18"/>
          <p:cNvSpPr/>
          <p:nvPr userDrawn="1"/>
        </p:nvSpPr>
        <p:spPr bwMode="auto">
          <a:xfrm flipH="1" flipV="1">
            <a:off x="3647646" y="7871"/>
            <a:ext cx="789061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1272052027" name="Rectangle 19"/>
          <p:cNvSpPr/>
          <p:nvPr userDrawn="1"/>
        </p:nvSpPr>
        <p:spPr bwMode="auto">
          <a:xfrm flipH="1" flipV="1">
            <a:off x="5715294" y="-6675"/>
            <a:ext cx="289523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1399781020" name="Rectangle 21"/>
          <p:cNvSpPr/>
          <p:nvPr userDrawn="1"/>
        </p:nvSpPr>
        <p:spPr bwMode="auto">
          <a:xfrm flipH="1" flipV="1">
            <a:off x="4436709" y="7866"/>
            <a:ext cx="195319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951756705" name="Rectangle 22"/>
          <p:cNvSpPr/>
          <p:nvPr userDrawn="1"/>
        </p:nvSpPr>
        <p:spPr bwMode="auto">
          <a:xfrm flipH="1" flipV="1">
            <a:off x="1979712" y="7871"/>
            <a:ext cx="789855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599332793" name="Rectangle 24"/>
          <p:cNvSpPr/>
          <p:nvPr userDrawn="1"/>
        </p:nvSpPr>
        <p:spPr bwMode="auto">
          <a:xfrm flipH="1" flipV="1">
            <a:off x="6294344" y="7875"/>
            <a:ext cx="1085965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1362343841" name="Rectangle 26"/>
          <p:cNvSpPr/>
          <p:nvPr userDrawn="1"/>
        </p:nvSpPr>
        <p:spPr bwMode="auto">
          <a:xfrm flipH="1" flipV="1">
            <a:off x="6330051" y="7875"/>
            <a:ext cx="292903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1607528041" name="Rectangle 27"/>
          <p:cNvSpPr/>
          <p:nvPr userDrawn="1"/>
        </p:nvSpPr>
        <p:spPr bwMode="auto">
          <a:xfrm flipH="1" flipV="1">
            <a:off x="3647647" y="7871"/>
            <a:ext cx="286025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1941869515" name="Rectangle 28"/>
          <p:cNvSpPr/>
          <p:nvPr userDrawn="1"/>
        </p:nvSpPr>
        <p:spPr bwMode="auto">
          <a:xfrm flipH="1" flipV="1">
            <a:off x="5313847" y="7873"/>
            <a:ext cx="319110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681635171" name="Rectangle 25"/>
          <p:cNvSpPr/>
          <p:nvPr userDrawn="1"/>
        </p:nvSpPr>
        <p:spPr bwMode="auto">
          <a:xfrm flipH="1" flipV="1">
            <a:off x="2427615" y="-6675"/>
            <a:ext cx="528711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919224737" name="Rectangle 20"/>
          <p:cNvSpPr/>
          <p:nvPr userDrawn="1"/>
        </p:nvSpPr>
        <p:spPr bwMode="auto">
          <a:xfrm flipH="1" flipV="1">
            <a:off x="3144663" y="7875"/>
            <a:ext cx="425932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1841474596" name="Rectangle 43"/>
          <p:cNvSpPr/>
          <p:nvPr userDrawn="1"/>
        </p:nvSpPr>
        <p:spPr bwMode="auto">
          <a:xfrm flipH="1" flipV="1">
            <a:off x="7022868" y="7873"/>
            <a:ext cx="230253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150824457" name="Rectangle 45"/>
          <p:cNvSpPr/>
          <p:nvPr userDrawn="1"/>
        </p:nvSpPr>
        <p:spPr bwMode="auto">
          <a:xfrm flipH="1" flipV="1">
            <a:off x="2097439" y="7874"/>
            <a:ext cx="4571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1921074089" name="Rectangle 44"/>
          <p:cNvSpPr/>
          <p:nvPr userDrawn="1"/>
        </p:nvSpPr>
        <p:spPr bwMode="auto">
          <a:xfrm>
            <a:off x="1835695" y="1844823"/>
            <a:ext cx="5832648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1580966512" name="Subtitle 2"/>
          <p:cNvSpPr>
            <a:spLocks noGrp="1"/>
          </p:cNvSpPr>
          <p:nvPr>
            <p:ph type="subTitle" idx="1"/>
          </p:nvPr>
        </p:nvSpPr>
        <p:spPr bwMode="auto">
          <a:xfrm>
            <a:off x="2374639" y="4077071"/>
            <a:ext cx="464822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575182450" name="Title 9"/>
          <p:cNvSpPr>
            <a:spLocks noGrp="1"/>
          </p:cNvSpPr>
          <p:nvPr>
            <p:ph type="title"/>
          </p:nvPr>
        </p:nvSpPr>
        <p:spPr bwMode="auto">
          <a:xfrm>
            <a:off x="2386195" y="2204863"/>
            <a:ext cx="4636672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cxnSp>
        <p:nvCxnSpPr>
          <p:cNvPr id="758018053" name="Прямая соединительная линия 48"/>
          <p:cNvCxnSpPr/>
          <p:nvPr userDrawn="1"/>
        </p:nvCxnSpPr>
        <p:spPr bwMode="auto">
          <a:xfrm>
            <a:off x="2374639" y="3933055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225095" name="Овал 50"/>
          <p:cNvSpPr/>
          <p:nvPr userDrawn="1"/>
        </p:nvSpPr>
        <p:spPr bwMode="auto">
          <a:xfrm>
            <a:off x="4629614" y="3896087"/>
            <a:ext cx="72007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1812644281" name="Прямая соединительная линия 53"/>
          <p:cNvCxnSpPr/>
          <p:nvPr userDrawn="1"/>
        </p:nvCxnSpPr>
        <p:spPr bwMode="auto">
          <a:xfrm>
            <a:off x="4788023" y="3932091"/>
            <a:ext cx="2253795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44603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1197188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5370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9512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3757926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028177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8669178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96705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310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196751"/>
            <a:ext cx="7772400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209492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98811118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4961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153932550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4778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6153936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196753"/>
            <a:ext cx="40385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5320798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199" y="1196753"/>
            <a:ext cx="40385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2016350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820842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3471768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3968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697170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68759"/>
            <a:ext cx="404018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8197744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060849"/>
            <a:ext cx="404018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2945554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268759"/>
            <a:ext cx="4041774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5950918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2060849"/>
            <a:ext cx="4041774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08015391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9844847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684697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4123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1120008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1892027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849689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1948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11219225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94895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649709" name="Content Placeholder 2"/>
          <p:cNvSpPr>
            <a:spLocks noGrp="1"/>
          </p:cNvSpPr>
          <p:nvPr>
            <p:ph idx="1"/>
          </p:nvPr>
        </p:nvSpPr>
        <p:spPr bwMode="auto">
          <a:xfrm>
            <a:off x="3575049" y="1196753"/>
            <a:ext cx="5111749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3425514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196751"/>
            <a:ext cx="3008313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0349126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7503501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357301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326561558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4587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402534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6094199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717631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37337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58521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7" y="1196751"/>
            <a:ext cx="54864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51390667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7" y="4869159"/>
            <a:ext cx="54864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9393032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0899371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16998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354143806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40305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1863994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987614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6260750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31548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995906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4178700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533594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6458513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3431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0272974" name="Rectangle 6"/>
          <p:cNvSpPr/>
          <p:nvPr userDrawn="1"/>
        </p:nvSpPr>
        <p:spPr bwMode="auto">
          <a:xfrm flipH="1" flipV="1">
            <a:off x="3790661" y="7875"/>
            <a:ext cx="1682740" cy="6849349"/>
          </a:xfrm>
          <a:prstGeom prst="rect">
            <a:avLst/>
          </a:prstGeom>
          <a:solidFill>
            <a:srgbClr val="6E9A26">
              <a:alpha val="35000"/>
            </a:srgbClr>
          </a:solidFill>
          <a:ln>
            <a:noFill/>
          </a:ln>
        </p:spPr>
      </p:sp>
      <p:sp>
        <p:nvSpPr>
          <p:cNvPr id="852348906" name="Rectangle 16"/>
          <p:cNvSpPr/>
          <p:nvPr userDrawn="1"/>
        </p:nvSpPr>
        <p:spPr bwMode="auto">
          <a:xfrm flipH="1" flipV="1">
            <a:off x="5000448" y="12899"/>
            <a:ext cx="307563" cy="684509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</p:sp>
      <p:sp>
        <p:nvSpPr>
          <p:cNvPr id="2139340020" name="Rectangle 18"/>
          <p:cNvSpPr/>
          <p:nvPr userDrawn="1"/>
        </p:nvSpPr>
        <p:spPr bwMode="auto">
          <a:xfrm flipH="1" flipV="1">
            <a:off x="3647646" y="7871"/>
            <a:ext cx="789061" cy="684934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632252337" name="Rectangle 19"/>
          <p:cNvSpPr/>
          <p:nvPr userDrawn="1"/>
        </p:nvSpPr>
        <p:spPr bwMode="auto">
          <a:xfrm flipH="1" flipV="1">
            <a:off x="5715294" y="-6675"/>
            <a:ext cx="289523" cy="6861650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</p:sp>
      <p:sp>
        <p:nvSpPr>
          <p:cNvPr id="1470377589" name="Rectangle 21"/>
          <p:cNvSpPr/>
          <p:nvPr userDrawn="1"/>
        </p:nvSpPr>
        <p:spPr bwMode="auto">
          <a:xfrm flipH="1" flipV="1">
            <a:off x="4436709" y="7866"/>
            <a:ext cx="195319" cy="6849349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</p:sp>
      <p:sp>
        <p:nvSpPr>
          <p:cNvPr id="80750642" name="Rectangle 22"/>
          <p:cNvSpPr/>
          <p:nvPr userDrawn="1"/>
        </p:nvSpPr>
        <p:spPr bwMode="auto">
          <a:xfrm flipH="1" flipV="1">
            <a:off x="1979712" y="7871"/>
            <a:ext cx="789855" cy="6849349"/>
          </a:xfrm>
          <a:prstGeom prst="rect">
            <a:avLst/>
          </a:prstGeom>
          <a:solidFill>
            <a:srgbClr val="6E9A26">
              <a:alpha val="41000"/>
            </a:srgbClr>
          </a:solidFill>
          <a:ln>
            <a:noFill/>
          </a:ln>
        </p:spPr>
      </p:sp>
      <p:sp>
        <p:nvSpPr>
          <p:cNvPr id="1056526531" name="Rectangle 24"/>
          <p:cNvSpPr/>
          <p:nvPr userDrawn="1"/>
        </p:nvSpPr>
        <p:spPr bwMode="auto">
          <a:xfrm flipH="1" flipV="1">
            <a:off x="6294344" y="7875"/>
            <a:ext cx="1085965" cy="6849349"/>
          </a:xfrm>
          <a:prstGeom prst="rect">
            <a:avLst/>
          </a:prstGeom>
          <a:solidFill>
            <a:schemeClr val="bg1">
              <a:alpha val="26000"/>
            </a:schemeClr>
          </a:solidFill>
          <a:ln>
            <a:noFill/>
          </a:ln>
        </p:spPr>
      </p:sp>
      <p:sp>
        <p:nvSpPr>
          <p:cNvPr id="684177746" name="Rectangle 26"/>
          <p:cNvSpPr/>
          <p:nvPr userDrawn="1"/>
        </p:nvSpPr>
        <p:spPr bwMode="auto">
          <a:xfrm flipH="1" flipV="1">
            <a:off x="6330051" y="7875"/>
            <a:ext cx="292903" cy="6849349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</p:sp>
      <p:sp>
        <p:nvSpPr>
          <p:cNvPr id="626371237" name="Rectangle 27"/>
          <p:cNvSpPr/>
          <p:nvPr userDrawn="1"/>
        </p:nvSpPr>
        <p:spPr bwMode="auto">
          <a:xfrm flipH="1" flipV="1">
            <a:off x="3647647" y="7871"/>
            <a:ext cx="286025" cy="684934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</p:sp>
      <p:sp>
        <p:nvSpPr>
          <p:cNvPr id="2057954747" name="Rectangle 28"/>
          <p:cNvSpPr/>
          <p:nvPr userDrawn="1"/>
        </p:nvSpPr>
        <p:spPr bwMode="auto">
          <a:xfrm flipH="1" flipV="1">
            <a:off x="5313847" y="7873"/>
            <a:ext cx="319110" cy="6849349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</p:sp>
      <p:sp>
        <p:nvSpPr>
          <p:cNvPr id="924237187" name="Rectangle 25"/>
          <p:cNvSpPr/>
          <p:nvPr userDrawn="1"/>
        </p:nvSpPr>
        <p:spPr bwMode="auto">
          <a:xfrm flipH="1" flipV="1">
            <a:off x="2427615" y="-6675"/>
            <a:ext cx="528711" cy="6861650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</p:sp>
      <p:sp>
        <p:nvSpPr>
          <p:cNvPr id="311718047" name="Rectangle 20"/>
          <p:cNvSpPr/>
          <p:nvPr userDrawn="1"/>
        </p:nvSpPr>
        <p:spPr bwMode="auto">
          <a:xfrm flipH="1" flipV="1">
            <a:off x="3144663" y="7875"/>
            <a:ext cx="425932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244948139" name="Rectangle 43"/>
          <p:cNvSpPr/>
          <p:nvPr userDrawn="1"/>
        </p:nvSpPr>
        <p:spPr bwMode="auto">
          <a:xfrm flipH="1" flipV="1">
            <a:off x="7022868" y="7873"/>
            <a:ext cx="230253" cy="6849349"/>
          </a:xfrm>
          <a:prstGeom prst="rect">
            <a:avLst/>
          </a:prstGeom>
          <a:solidFill>
            <a:schemeClr val="bg1">
              <a:alpha val="58999"/>
            </a:schemeClr>
          </a:solidFill>
          <a:ln>
            <a:noFill/>
          </a:ln>
        </p:spPr>
      </p:sp>
      <p:sp>
        <p:nvSpPr>
          <p:cNvPr id="297697166" name="Rectangle 45"/>
          <p:cNvSpPr/>
          <p:nvPr userDrawn="1"/>
        </p:nvSpPr>
        <p:spPr bwMode="auto">
          <a:xfrm flipH="1" flipV="1">
            <a:off x="2097439" y="7874"/>
            <a:ext cx="45718" cy="6849349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</p:sp>
      <p:sp>
        <p:nvSpPr>
          <p:cNvPr id="32251185" name="Rectangle 44"/>
          <p:cNvSpPr/>
          <p:nvPr userDrawn="1"/>
        </p:nvSpPr>
        <p:spPr bwMode="auto">
          <a:xfrm>
            <a:off x="1835695" y="1844823"/>
            <a:ext cx="5832648" cy="3672407"/>
          </a:xfrm>
          <a:prstGeom prst="rect">
            <a:avLst/>
          </a:prstGeom>
          <a:solidFill>
            <a:schemeClr val="bg1"/>
          </a:solidFill>
          <a:ln w="57150" cap="rnd" cmpd="sng">
            <a:noFill/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sp>
      <p:sp>
        <p:nvSpPr>
          <p:cNvPr id="687363706" name="Subtitle 2"/>
          <p:cNvSpPr>
            <a:spLocks noGrp="1"/>
          </p:cNvSpPr>
          <p:nvPr>
            <p:ph type="subTitle" idx="1"/>
          </p:nvPr>
        </p:nvSpPr>
        <p:spPr bwMode="auto">
          <a:xfrm>
            <a:off x="2374639" y="4077071"/>
            <a:ext cx="4648228" cy="1152127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 cap="none" spc="119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471027123" name="Title 9"/>
          <p:cNvSpPr>
            <a:spLocks noGrp="1"/>
          </p:cNvSpPr>
          <p:nvPr>
            <p:ph type="title"/>
          </p:nvPr>
        </p:nvSpPr>
        <p:spPr bwMode="auto">
          <a:xfrm>
            <a:off x="2386195" y="2204863"/>
            <a:ext cx="4636672" cy="1584175"/>
          </a:xfrm>
        </p:spPr>
        <p:txBody>
          <a:bodyPr>
            <a:normAutofit/>
          </a:bodyPr>
          <a:lstStyle>
            <a:lvl1pPr algn="ctr">
              <a:defRPr sz="4000" cap="small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cxnSp>
        <p:nvCxnSpPr>
          <p:cNvPr id="992979289" name="Прямая соединительная линия 48"/>
          <p:cNvCxnSpPr/>
          <p:nvPr userDrawn="1"/>
        </p:nvCxnSpPr>
        <p:spPr bwMode="auto">
          <a:xfrm>
            <a:off x="2374639" y="3933055"/>
            <a:ext cx="2159730" cy="0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4171685" name="Овал 50"/>
          <p:cNvSpPr/>
          <p:nvPr userDrawn="1"/>
        </p:nvSpPr>
        <p:spPr bwMode="auto">
          <a:xfrm>
            <a:off x="4629614" y="3896087"/>
            <a:ext cx="72007" cy="72009"/>
          </a:xfrm>
          <a:prstGeom prst="ellipse">
            <a:avLst/>
          </a:prstGeom>
          <a:solidFill>
            <a:srgbClr val="6E9A26"/>
          </a:solidFill>
          <a:ln>
            <a:noFill/>
          </a:ln>
          <a:effectLst/>
        </p:spPr>
      </p:sp>
      <p:cxnSp>
        <p:nvCxnSpPr>
          <p:cNvPr id="584390812" name="Прямая соединительная линия 53"/>
          <p:cNvCxnSpPr/>
          <p:nvPr userDrawn="1"/>
        </p:nvCxnSpPr>
        <p:spPr bwMode="auto">
          <a:xfrm>
            <a:off x="4788023" y="3932091"/>
            <a:ext cx="2253795" cy="1"/>
          </a:xfrm>
          <a:prstGeom prst="line">
            <a:avLst/>
          </a:prstGeom>
          <a:ln w="9525" cap="flat" cmpd="sng" algn="ctr">
            <a:solidFill>
              <a:srgbClr val="6E9A26"/>
            </a:solidFill>
            <a:prstDash val="sys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88451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7552011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34230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5434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472994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4345691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3153941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85696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625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1196751"/>
            <a:ext cx="7772400" cy="4896543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910945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8591348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50922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888724613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3612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9965449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196753"/>
            <a:ext cx="40385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40521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199" y="1196753"/>
            <a:ext cx="4038599" cy="4929410"/>
          </a:xfrm>
          <a:prstGeom prst="rect">
            <a:avLst/>
          </a:prstGeom>
          <a:noFill/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2146984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01106692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890453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66864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51352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68759"/>
            <a:ext cx="4040187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2290771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060849"/>
            <a:ext cx="4040187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1525001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268759"/>
            <a:ext cx="4041774" cy="639762"/>
          </a:xfrm>
          <a:prstGeom prst="rect">
            <a:avLst/>
          </a:prstGeom>
          <a:noFill/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6650264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6" y="2060849"/>
            <a:ext cx="4041774" cy="4065314"/>
          </a:xfrm>
          <a:prstGeom prst="rect">
            <a:avLst/>
          </a:prstGeom>
          <a:noFill/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1455259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41233945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951828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9019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6475188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74169643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242617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428622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208027134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901928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095410" name="Title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7608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750681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06540462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42796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657863" name="Content Placeholder 2"/>
          <p:cNvSpPr>
            <a:spLocks noGrp="1"/>
          </p:cNvSpPr>
          <p:nvPr>
            <p:ph idx="1"/>
          </p:nvPr>
        </p:nvSpPr>
        <p:spPr bwMode="auto">
          <a:xfrm>
            <a:off x="3575049" y="1196753"/>
            <a:ext cx="5111749" cy="492941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3716590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196751"/>
            <a:ext cx="3008313" cy="49294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1418370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214043693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569491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086166465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331012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7" y="1196751"/>
            <a:ext cx="5486400" cy="34563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77285339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7" y="4869159"/>
            <a:ext cx="5486400" cy="130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7867921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80288878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932795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1550553565" name="Title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8332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5881824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804430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61308033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15084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031513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4770717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7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595046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3733470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2833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8265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69212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3746665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9346870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26721123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523622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728345" name="Title 1"/>
          <p:cNvSpPr>
            <a:spLocks noGrp="1"/>
          </p:cNvSpPr>
          <p:nvPr>
            <p:ph type="title"/>
          </p:nvPr>
        </p:nvSpPr>
        <p:spPr bwMode="auto">
          <a:xfrm>
            <a:off x="629840" y="365125"/>
            <a:ext cx="78867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6291330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1" y="1681162"/>
            <a:ext cx="3868339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375017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39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3395541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2"/>
            <a:ext cx="3887390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879591508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0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2259221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2776437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07775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1726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360752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6217457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912753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0603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02769866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740310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3527270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55137240" name="Content Placeholder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7139928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5411717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341372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211789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753367" name="Title 1"/>
          <p:cNvSpPr>
            <a:spLocks noGrp="1"/>
          </p:cNvSpPr>
          <p:nvPr>
            <p:ph type="title"/>
          </p:nvPr>
        </p:nvSpPr>
        <p:spPr bwMode="auto">
          <a:xfrm>
            <a:off x="629840" y="457200"/>
            <a:ext cx="294917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2077121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70218746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0" y="2057399"/>
            <a:ext cx="294917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633521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2638658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2369441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29178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49" y="365125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5922776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49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352900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2864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3484686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5323622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0931689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51275458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340767"/>
            <a:ext cx="8064895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5937076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39551" y="644206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98612144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940151" y="6416499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33446007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133849" y="6453335"/>
            <a:ext cx="8762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lvl1pPr algn="ctr" defTabSz="914400" rtl="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 rtl="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 rtl="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 rtl="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 rtl="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1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656796" name="Title Placeholder 1"/>
          <p:cNvSpPr>
            <a:spLocks noGrp="1"/>
          </p:cNvSpPr>
          <p:nvPr>
            <p:ph type="title"/>
          </p:nvPr>
        </p:nvSpPr>
        <p:spPr bwMode="auto">
          <a:xfrm>
            <a:off x="539551" y="188640"/>
            <a:ext cx="8064895" cy="86409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>
              <a:defRPr/>
            </a:pPr>
            <a:endParaRPr/>
          </a:p>
        </p:txBody>
      </p:sp>
      <p:sp>
        <p:nvSpPr>
          <p:cNvPr id="128710031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9551" y="1340767"/>
            <a:ext cx="8064895" cy="4968551"/>
          </a:xfrm>
          <a:prstGeom prst="rect">
            <a:avLst/>
          </a:prstGeom>
          <a:solidFill>
            <a:schemeClr val="bg1">
              <a:alpha val="78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6279337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39551" y="6442061"/>
            <a:ext cx="21335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22.10.2013</a:t>
            </a:fld>
            <a:endParaRPr/>
          </a:p>
        </p:txBody>
      </p:sp>
      <p:sp>
        <p:nvSpPr>
          <p:cNvPr id="184430937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940151" y="6416499"/>
            <a:ext cx="28955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187345436" name="Slide Number Placeholder 8"/>
          <p:cNvSpPr>
            <a:spLocks noGrp="1"/>
          </p:cNvSpPr>
          <p:nvPr>
            <p:ph type="sldNum" sz="quarter" idx="4"/>
          </p:nvPr>
        </p:nvSpPr>
        <p:spPr bwMode="auto">
          <a:xfrm>
            <a:off x="4133849" y="6453335"/>
            <a:ext cx="876299" cy="29209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lvl1pPr algn="ctr" defTabSz="914400" rtl="0">
        <a:spcBef>
          <a:spcPts val="399"/>
        </a:spcBef>
        <a:buNone/>
        <a:defRPr sz="3600" b="0" cap="none" spc="0">
          <a:solidFill>
            <a:schemeClr val="bg1"/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>
        <a:spcBef>
          <a:spcPts val="599"/>
        </a:spcBef>
        <a:spcAft>
          <a:spcPts val="0"/>
        </a:spcAft>
        <a:buClr>
          <a:schemeClr val="accent1"/>
        </a:buClr>
        <a:buFont typeface="Arial"/>
        <a:buChar char="•"/>
        <a:defRPr sz="2200" b="0" i="0" cap="none" spc="29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1pPr>
      <a:lvl2pPr marL="513651" indent="-342900" algn="l" defTabSz="914400" rtl="0">
        <a:spcBef>
          <a:spcPts val="599"/>
        </a:spcBef>
        <a:buClr>
          <a:schemeClr val="accent1"/>
        </a:buClr>
        <a:buFont typeface="Times New Roman"/>
        <a:buChar char="–"/>
        <a:defRPr sz="20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2pPr>
      <a:lvl3pPr marL="627951" indent="-285750" algn="l" defTabSz="914400" rtl="0">
        <a:spcBef>
          <a:spcPts val="599"/>
        </a:spcBef>
        <a:buClr>
          <a:schemeClr val="accent1"/>
        </a:buClr>
        <a:buFont typeface="Arial"/>
        <a:buChar char="•"/>
        <a:defRPr sz="18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3pPr>
      <a:lvl4pPr marL="800988" indent="-285750" algn="l" defTabSz="914400" rtl="0">
        <a:spcBef>
          <a:spcPts val="599"/>
        </a:spcBef>
        <a:buClr>
          <a:schemeClr val="accent1"/>
        </a:buClr>
        <a:buFont typeface="Times New Roman"/>
        <a:buChar char="–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4pPr>
      <a:lvl5pPr marL="972438" indent="-285750" algn="l" defTabSz="914400" rtl="0">
        <a:spcBef>
          <a:spcPts val="599"/>
        </a:spcBef>
        <a:buClr>
          <a:schemeClr val="accent1"/>
        </a:buClr>
        <a:buFont typeface="Times New Roman"/>
        <a:buChar char="»"/>
        <a:defRPr sz="16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Arial"/>
        </a:defRPr>
      </a:lvl5pPr>
      <a:lvl6pPr marL="105156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7pPr>
      <a:lvl8pPr marL="1417319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5" algn="l" defTabSz="914400" rtl="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88644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9" y="2279486"/>
            <a:ext cx="8042212" cy="206782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br>
              <a:rPr sz="4800" b="1"/>
            </a:br>
            <a:r>
              <a:rPr lang="en-US" sz="72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AOSP-Based Automotive Platform</a:t>
            </a:r>
            <a:endParaRPr sz="7200" b="1"/>
          </a:p>
        </p:txBody>
      </p:sp>
      <p:sp>
        <p:nvSpPr>
          <p:cNvPr id="249496756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3000" y="4347307"/>
            <a:ext cx="6858000" cy="910492"/>
          </a:xfrm>
        </p:spPr>
        <p:txBody>
          <a:bodyPr/>
          <a:lstStyle/>
          <a:p>
            <a:pPr>
              <a:defRPr/>
            </a:pPr>
            <a:r>
              <a:rPr lang="en-US" sz="3200" b="1" i="1" u="none" strike="noStrike" cap="none" spc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Scalable. Modular. Future-Proof.</a:t>
            </a:r>
            <a:endParaRPr b="1" i="1">
              <a:solidFill>
                <a:srgbClr val="0070C0"/>
              </a:solidFill>
            </a:endParaRPr>
          </a:p>
        </p:txBody>
      </p:sp>
      <p:sp>
        <p:nvSpPr>
          <p:cNvPr id="84621743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85799" y="1584975"/>
            <a:ext cx="8042212" cy="69451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b="1" i="0" u="none">
                <a:solidFill>
                  <a:srgbClr val="C00000"/>
                </a:solidFill>
              </a:rPr>
              <a:t>Proposal</a:t>
            </a:r>
            <a:endParaRPr b="1" i="0" u="none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9841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Roadmap 🗺️</a:t>
            </a:r>
            <a:endParaRPr/>
          </a:p>
        </p:txBody>
      </p:sp>
      <p:sp>
        <p:nvSpPr>
          <p:cNvPr id="54915543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Week 1–2: GUI 🚀</a:t>
            </a:r>
            <a:endParaRPr/>
          </a:p>
          <a:p>
            <a:pPr>
              <a:defRPr/>
            </a:pPr>
            <a:r>
              <a:rPr/>
              <a:t>Week 3–4: GPIO 🔌 + Audio 🎵</a:t>
            </a:r>
            <a:endParaRPr/>
          </a:p>
          <a:p>
            <a:pPr>
              <a:defRPr/>
            </a:pPr>
            <a:r>
              <a:rPr/>
              <a:t>Week 5–6: Safety 🛡️ + Web 🌍</a:t>
            </a:r>
            <a:endParaRPr/>
          </a:p>
          <a:p>
            <a:pPr>
              <a:defRPr/>
            </a:pPr>
            <a:r>
              <a:rPr/>
              <a:t>Week 7+: AI 🤖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77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 b="1"/>
              <a:t>Why The_Platform?</a:t>
            </a:r>
            <a:endParaRPr b="1"/>
          </a:p>
        </p:txBody>
      </p:sp>
      <p:sp>
        <p:nvSpPr>
          <p:cNvPr id="19116149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sz="2800"/>
              <a:t>• </a:t>
            </a:r>
            <a:r>
              <a:rPr sz="2800" b="1"/>
              <a:t>Automotive projects today</a:t>
            </a:r>
            <a:r>
              <a:rPr sz="2800"/>
              <a:t> = fragmented mess </a:t>
            </a:r>
            <a:endParaRPr sz="2800"/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sz="2800"/>
              <a:t>• </a:t>
            </a:r>
            <a:r>
              <a:rPr sz="2800" b="1"/>
              <a:t>Vision</a:t>
            </a:r>
            <a:r>
              <a:rPr sz="2800"/>
              <a:t>: One platform to cover it all.</a:t>
            </a:r>
            <a:endParaRPr sz="2800"/>
          </a:p>
          <a:p>
            <a:pPr marL="0" indent="0">
              <a:lnSpc>
                <a:spcPct val="200000"/>
              </a:lnSpc>
              <a:buFont typeface="Arial"/>
              <a:buNone/>
              <a:defRPr/>
            </a:pPr>
            <a:r>
              <a:rPr sz="2800"/>
              <a:t>• </a:t>
            </a:r>
            <a:r>
              <a:rPr sz="2800" b="1"/>
              <a:t>Strategy</a:t>
            </a:r>
            <a:r>
              <a:rPr sz="2800"/>
              <a:t>: Build once, upgrade forever.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97038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Our Architectural Vision 🏗️</a:t>
            </a:r>
            <a:endParaRPr/>
          </a:p>
        </p:txBody>
      </p:sp>
      <p:sp>
        <p:nvSpPr>
          <p:cNvPr id="12783363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Hardware Layer: </a:t>
            </a:r>
            <a:endParaRPr/>
          </a:p>
          <a:p>
            <a:pPr lvl="2" algn="l">
              <a:defRPr/>
            </a:pPr>
            <a:r>
              <a:rPr/>
              <a:t>GPIO, CAN, Sensors</a:t>
            </a:r>
            <a:endParaRPr/>
          </a:p>
          <a:p>
            <a:pPr algn="l">
              <a:defRPr/>
            </a:pPr>
            <a:r>
              <a:rPr/>
              <a:t>HAL + Android Services</a:t>
            </a:r>
            <a:endParaRPr/>
          </a:p>
          <a:p>
            <a:pPr algn="l">
              <a:defRPr/>
            </a:pPr>
            <a:r>
              <a:rPr/>
              <a:t>GUI Container App</a:t>
            </a:r>
            <a:endParaRPr/>
          </a:p>
          <a:p>
            <a:pPr algn="l">
              <a:defRPr/>
            </a:pPr>
            <a:r>
              <a:rPr/>
              <a:t>Feature Layers: Connectivity, Audio/Video, Safety, Web, AI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37327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Core GUI (Milestone 1) 📱</a:t>
            </a:r>
            <a:endParaRPr/>
          </a:p>
        </p:txBody>
      </p:sp>
      <p:sp>
        <p:nvSpPr>
          <p:cNvPr id="18908805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Problem: No unified control center ❌</a:t>
            </a:r>
            <a:endParaRPr/>
          </a:p>
          <a:p>
            <a:pPr>
              <a:defRPr/>
            </a:pPr>
            <a:r>
              <a:rPr/>
              <a:t>Solution: Base GUI app ✅</a:t>
            </a:r>
            <a:endParaRPr/>
          </a:p>
          <a:p>
            <a:pPr>
              <a:defRPr/>
            </a:pPr>
            <a:r>
              <a:rPr/>
              <a:t>Impact: Demos + easy expansion 🚀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16363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Connectivity 🔌</a:t>
            </a:r>
            <a:endParaRPr/>
          </a:p>
        </p:txBody>
      </p:sp>
      <p:sp>
        <p:nvSpPr>
          <p:cNvPr id="158422552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• WiFi, Bluetooth, 5G, V2X 🌐</a:t>
            </a:r>
            <a:endParaRPr/>
          </a:p>
          <a:p>
            <a:pPr>
              <a:defRPr/>
            </a:pPr>
            <a:r>
              <a:rPr/>
              <a:t>• Always connected car 📡</a:t>
            </a:r>
            <a:endParaRPr/>
          </a:p>
          <a:p>
            <a:pPr>
              <a:defRPr/>
            </a:pPr>
            <a:r>
              <a:rPr/>
              <a:t>• Like Tinder for your car… but stable ❤️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3952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GPIO Vehicle IO 🎛️</a:t>
            </a:r>
            <a:endParaRPr/>
          </a:p>
        </p:txBody>
      </p:sp>
      <p:sp>
        <p:nvSpPr>
          <p:cNvPr id="8072790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• Control buttons &amp; LEDs 💡</a:t>
            </a:r>
            <a:endParaRPr/>
          </a:p>
          <a:p>
            <a:pPr>
              <a:defRPr/>
            </a:pPr>
            <a:r>
              <a:rPr/>
              <a:t>• Seats &amp; Glass 🪟</a:t>
            </a:r>
            <a:endParaRPr/>
          </a:p>
          <a:p>
            <a:pPr>
              <a:defRPr/>
            </a:pPr>
            <a:r>
              <a:rPr/>
              <a:t>• A/C Control ❄️🔥</a:t>
            </a:r>
            <a:endParaRPr/>
          </a:p>
          <a:p>
            <a:pPr>
              <a:defRPr/>
            </a:pPr>
            <a:r>
              <a:rPr/>
              <a:t>Foundation for all vehicle control 🏎️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1046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Audio &amp; Multimedia 🎵🎬</a:t>
            </a:r>
            <a:endParaRPr/>
          </a:p>
        </p:txBody>
      </p:sp>
      <p:sp>
        <p:nvSpPr>
          <p:cNvPr id="6003884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• Hands-free calls ☎️</a:t>
            </a:r>
            <a:endParaRPr/>
          </a:p>
          <a:p>
            <a:pPr>
              <a:defRPr/>
            </a:pPr>
            <a:r>
              <a:rPr/>
              <a:t>• Music &amp; Video 🎶</a:t>
            </a:r>
            <a:endParaRPr/>
          </a:p>
          <a:p>
            <a:pPr>
              <a:defRPr/>
            </a:pPr>
            <a:r>
              <a:rPr/>
              <a:t>• Infotainment that drives you 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1964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Safety &amp; Security 🛡️</a:t>
            </a:r>
            <a:endParaRPr/>
          </a:p>
        </p:txBody>
      </p:sp>
      <p:sp>
        <p:nvSpPr>
          <p:cNvPr id="12177269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• Watchdog services 🐶</a:t>
            </a:r>
            <a:endParaRPr/>
          </a:p>
          <a:p>
            <a:pPr>
              <a:defRPr/>
            </a:pPr>
            <a:r>
              <a:rPr/>
              <a:t>• Driver monitoring 👀</a:t>
            </a:r>
            <a:endParaRPr/>
          </a:p>
          <a:p>
            <a:pPr>
              <a:defRPr/>
            </a:pPr>
            <a:r>
              <a:rPr/>
              <a:t>• Secure comms 🔒</a:t>
            </a:r>
            <a:endParaRPr/>
          </a:p>
          <a:p>
            <a:pPr>
              <a:defRPr/>
            </a:pPr>
            <a:r>
              <a:rPr/>
              <a:t>Safety is not optional ✅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5313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l">
              <a:defRPr/>
            </a:pPr>
            <a:r>
              <a:rPr/>
              <a:t>AI &amp; Cloud Future 🤖☁️</a:t>
            </a:r>
            <a:endParaRPr/>
          </a:p>
        </p:txBody>
      </p:sp>
      <p:sp>
        <p:nvSpPr>
          <p:cNvPr id="17094690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• Voice assistant 🎤</a:t>
            </a:r>
            <a:endParaRPr/>
          </a:p>
          <a:p>
            <a:pPr>
              <a:defRPr/>
            </a:pPr>
            <a:r>
              <a:rPr/>
              <a:t>• Personalization 🧑‍🤝‍🧑</a:t>
            </a:r>
            <a:endParaRPr/>
          </a:p>
          <a:p>
            <a:pPr>
              <a:defRPr/>
            </a:pPr>
            <a:r>
              <a:rPr/>
              <a:t>• Smart connected services 🌍</a:t>
            </a:r>
            <a:endParaRPr/>
          </a:p>
          <a:p>
            <a:pPr>
              <a:defRPr/>
            </a:pPr>
            <a:r>
              <a:rPr/>
              <a:t>Luxury tomorrow starts today ✨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3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_rels/theme4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Green leaf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lassic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SOHO">
      <a:fillStyleLst>
        <a:solidFill>
          <a:schemeClr val="phClr"/>
        </a:solidFill>
        <a:gradFill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/>
  <cp:revision>2</cp:revision>
  <dcterms:created xsi:type="dcterms:W3CDTF">2013-01-27T09:14:16Z</dcterms:created>
  <dcterms:modified xsi:type="dcterms:W3CDTF">2025-09-21T20:29:54Z</dcterms:modified>
  <cp:category/>
</cp:coreProperties>
</file>