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0203043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57775200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45648232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159604111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102930808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1916572946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54583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621095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211476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94374D-7434-AFAB-24C2-830CB7C991D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447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4508986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666550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4A7C93-F6AC-41D3-4F13-E8E43F639D3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88267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306066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803591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C6A048-163E-ADD9-0267-7224F3F5F15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084412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21816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556270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96DEC4D-F64F-49BB-03E7-67306D727F3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60600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763045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642579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1B0AC3-204D-675D-C652-5C26AD5DD92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0782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617852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770789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CD2175-27DB-AD9B-4146-479CD9C4F46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03670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829311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357861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06EE23-6E14-EA89-E068-E753190A4A5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1290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472159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1475964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8482A8-5E74-DE0B-4484-178CF8911BE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282044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317626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4219359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F4F5AB4-C61A-3C5D-1BB8-94B43AC9A74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26030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541753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97586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FCDD2C9-743E-32F2-74BD-E267713ED1A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7118044" name="Title 1"/>
          <p:cNvSpPr>
            <a:spLocks noGrp="1"/>
          </p:cNvSpPr>
          <p:nvPr>
            <p:ph type="ctrTitle"/>
          </p:nvPr>
        </p:nvSpPr>
        <p:spPr bwMode="auto">
          <a:xfrm>
            <a:off x="1143000" y="1122362"/>
            <a:ext cx="6858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781689080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7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2416600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76336563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8604979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99494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823412632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3592706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6543624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7472427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8786373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104434552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28649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62264690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39331088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4793562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943457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06682940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47639755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70641682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1362324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5690634" name="Title 1"/>
          <p:cNvSpPr>
            <a:spLocks noGrp="1"/>
          </p:cNvSpPr>
          <p:nvPr>
            <p:ph type="title"/>
          </p:nvPr>
        </p:nvSpPr>
        <p:spPr bwMode="auto"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4120256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3887" y="4589463"/>
            <a:ext cx="78867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39717479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98920646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6515024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91009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60853768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28649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08347526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96477832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379146201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989870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0155339" name="Title 1"/>
          <p:cNvSpPr>
            <a:spLocks noGrp="1"/>
          </p:cNvSpPr>
          <p:nvPr>
            <p:ph type="title"/>
          </p:nvPr>
        </p:nvSpPr>
        <p:spPr bwMode="auto">
          <a:xfrm>
            <a:off x="629840" y="365125"/>
            <a:ext cx="78867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124711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9841" y="1681162"/>
            <a:ext cx="3868339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53380971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9841" y="2505074"/>
            <a:ext cx="3868339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972181764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29150" y="1681162"/>
            <a:ext cx="3887390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083965182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29150" y="2505074"/>
            <a:ext cx="3887390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254829075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9267335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37087786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066305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945508018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19641708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19331339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793248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328442029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22495853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1334209" name="Title 1"/>
          <p:cNvSpPr>
            <a:spLocks noGrp="1"/>
          </p:cNvSpPr>
          <p:nvPr>
            <p:ph type="title"/>
          </p:nvPr>
        </p:nvSpPr>
        <p:spPr bwMode="auto">
          <a:xfrm>
            <a:off x="629840" y="457200"/>
            <a:ext cx="294917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939851864" name="Content Placeholder 2"/>
          <p:cNvSpPr>
            <a:spLocks noGrp="1"/>
          </p:cNvSpPr>
          <p:nvPr>
            <p:ph idx="1"/>
          </p:nvPr>
        </p:nvSpPr>
        <p:spPr bwMode="auto">
          <a:xfrm>
            <a:off x="3887390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89773225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0" y="2057399"/>
            <a:ext cx="294917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29163664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96261477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66426164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9540916" name="Title 1"/>
          <p:cNvSpPr>
            <a:spLocks noGrp="1"/>
          </p:cNvSpPr>
          <p:nvPr>
            <p:ph type="title"/>
          </p:nvPr>
        </p:nvSpPr>
        <p:spPr bwMode="auto">
          <a:xfrm>
            <a:off x="629840" y="457200"/>
            <a:ext cx="294917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03127566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3887390" y="987425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1537436389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0" y="2057399"/>
            <a:ext cx="294917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03351274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5563679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81201411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7179101" name="Title Placeholder 1"/>
          <p:cNvSpPr>
            <a:spLocks noGrp="1"/>
          </p:cNvSpPr>
          <p:nvPr>
            <p:ph type="title"/>
          </p:nvPr>
        </p:nvSpPr>
        <p:spPr bwMode="auto">
          <a:xfrm>
            <a:off x="628649" y="365125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6506435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49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276331123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28649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3983530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65040984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685800" rtl="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9546760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685798" y="2279484"/>
            <a:ext cx="8042211" cy="194570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br>
              <a:rPr sz="4800" b="1"/>
            </a:br>
            <a:r>
              <a:rPr lang="en-US" sz="72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AOSP-Based Automotive Platform</a:t>
            </a:r>
            <a:endParaRPr sz="7200" b="1"/>
          </a:p>
        </p:txBody>
      </p:sp>
      <p:sp>
        <p:nvSpPr>
          <p:cNvPr id="1697479514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143000" y="4347307"/>
            <a:ext cx="6858000" cy="910492"/>
          </a:xfrm>
        </p:spPr>
        <p:txBody>
          <a:bodyPr/>
          <a:lstStyle/>
          <a:p>
            <a:pPr>
              <a:defRPr/>
            </a:pPr>
            <a:r>
              <a:rPr lang="en-US" sz="3200" b="1" i="1" u="none" strike="noStrike" cap="none" spc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Scalable. Modular. Future-Proof.</a:t>
            </a:r>
            <a:endParaRPr b="1" i="1">
              <a:solidFill>
                <a:srgbClr val="0070C0"/>
              </a:solidFill>
            </a:endParaRPr>
          </a:p>
        </p:txBody>
      </p:sp>
      <p:sp>
        <p:nvSpPr>
          <p:cNvPr id="301179238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685799" y="1584974"/>
            <a:ext cx="8042212" cy="694510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b="1" i="0" u="none">
                <a:solidFill>
                  <a:srgbClr val="C00000"/>
                </a:solidFill>
              </a:rPr>
              <a:t>Proposal</a:t>
            </a:r>
            <a:endParaRPr b="1" i="0" u="none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572018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3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Roadmap &amp; Timeline</a:t>
            </a:r>
            <a:r>
              <a:rPr/>
              <a:t> 🗺️</a:t>
            </a:r>
            <a:endParaRPr/>
          </a:p>
        </p:txBody>
      </p:sp>
      <p:sp>
        <p:nvSpPr>
          <p:cNvPr id="48507640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Week 1–2 → GUI + Connectivity</a:t>
            </a:r>
            <a:endParaRPr lang="en-US"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Week 3–4 → GPIO + Multimedia</a:t>
            </a:r>
            <a:endParaRPr lang="en-US"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Week 5–6 → Safety + Cloud</a:t>
            </a:r>
            <a:endParaRPr lang="en-US"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Week 7+ → AI &amp; Advanced Features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32430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33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Vision &amp; Motivation</a:t>
            </a:r>
            <a:endParaRPr b="1"/>
          </a:p>
        </p:txBody>
      </p:sp>
      <p:sp>
        <p:nvSpPr>
          <p:cNvPr id="191839678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50" y="1825625"/>
            <a:ext cx="8066798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14999"/>
              </a:lnSpc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Automotive systems today are fragmented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endParaRPr lang="en-US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Our vision: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 single scalable platform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lnSpc>
                <a:spcPct val="114999"/>
              </a:lnSpc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platform to cover it all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endParaRPr lang="en-US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Strategy: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phased milestones with measurable outcomes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lnSpc>
                <a:spcPct val="114999"/>
              </a:lnSpc>
              <a:defRPr/>
            </a:pPr>
            <a:r>
              <a:rPr sz="1700" b="0"/>
              <a:t>(</a:t>
            </a:r>
            <a:r>
              <a:rPr lang="en-US" sz="17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Build once, upgrade forever).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788052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3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Architecture Overview</a:t>
            </a:r>
            <a:r>
              <a:rPr/>
              <a:t> 🏗️</a:t>
            </a:r>
            <a:endParaRPr/>
          </a:p>
        </p:txBody>
      </p:sp>
      <p:sp>
        <p:nvSpPr>
          <p:cNvPr id="1059243049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sz="2200" b="1" i="1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Diagram with layers:</a:t>
            </a:r>
            <a:endParaRPr sz="2200" b="1" i="1" u="sng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Hardware (GPIO, CAN, Sensors, etc.)</a:t>
            </a:r>
            <a:endParaRPr lang="en-US"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Android HAL + System Services</a:t>
            </a:r>
            <a:endParaRPr lang="en-US"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Feature Layers (Connectivity, Multimedia, Safety, Cloud, AI)</a:t>
            </a:r>
            <a:endParaRPr lang="en-US"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 algn="l">
              <a:lnSpc>
                <a:spcPct val="200000"/>
              </a:lnSpc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GUI Container App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026838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3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Milestone 1: Core GUI</a:t>
            </a:r>
            <a:endParaRPr/>
          </a:p>
        </p:txBody>
      </p:sp>
      <p:sp>
        <p:nvSpPr>
          <p:cNvPr id="136113393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50" y="1825625"/>
            <a:ext cx="8131926" cy="4351338"/>
          </a:xfrm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b="1">
                <a:solidFill>
                  <a:srgbClr val="C00000"/>
                </a:solidFill>
              </a:rPr>
              <a:t>Problem</a:t>
            </a:r>
            <a:r>
              <a:rPr/>
              <a:t>: No unified control center.</a:t>
            </a:r>
            <a:endParaRPr/>
          </a:p>
          <a:p>
            <a:pPr>
              <a:lnSpc>
                <a:spcPct val="200000"/>
              </a:lnSpc>
              <a:defRPr/>
            </a:pPr>
            <a:r>
              <a:rPr b="1">
                <a:solidFill>
                  <a:srgbClr val="00B050"/>
                </a:solidFill>
              </a:rPr>
              <a:t>Solution</a:t>
            </a:r>
            <a:r>
              <a:rPr/>
              <a:t>: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Base application to host future features</a:t>
            </a:r>
            <a:endParaRPr/>
          </a:p>
          <a:p>
            <a:pPr>
              <a:lnSpc>
                <a:spcPct val="200000"/>
              </a:lnSpc>
              <a:defRPr/>
            </a:pPr>
            <a:r>
              <a:rPr b="1">
                <a:solidFill>
                  <a:srgbClr val="0070C0"/>
                </a:solidFill>
              </a:rPr>
              <a:t>Impact</a:t>
            </a:r>
            <a:r>
              <a:rPr/>
              <a:t>: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Enables early </a:t>
            </a:r>
            <a:r>
              <a:rPr b="1" i="1"/>
              <a:t>Demos</a:t>
            </a:r>
            <a:r>
              <a:rPr/>
              <a:t>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and </a:t>
            </a:r>
            <a:r>
              <a:rPr lang="en-US" sz="21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validation</a:t>
            </a:r>
            <a:r>
              <a:rPr/>
              <a:t> + </a:t>
            </a:r>
            <a:r>
              <a:rPr b="1" i="1"/>
              <a:t>easy expansion</a:t>
            </a:r>
            <a:r>
              <a:rPr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182643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3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Milestone 2: Connectivity</a:t>
            </a:r>
            <a:endParaRPr/>
          </a:p>
        </p:txBody>
      </p:sp>
      <p:sp>
        <p:nvSpPr>
          <p:cNvPr id="148663540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WiFi, Bluetooth, 4G/5G, V2X readiness</a:t>
            </a:r>
            <a:endParaRPr lang="en-US" sz="21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200000"/>
              </a:lnSpc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Foundation for connected services</a:t>
            </a:r>
            <a:endParaRPr lang="en-US" sz="2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Supports OTA and cloud features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661908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3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Milestone 3: GPIO Vehicle IO</a:t>
            </a:r>
            <a:r>
              <a:rPr/>
              <a:t> 🎛️</a:t>
            </a:r>
            <a:endParaRPr/>
          </a:p>
        </p:txBody>
      </p:sp>
      <p:sp>
        <p:nvSpPr>
          <p:cNvPr id="175614850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Control Buttons, LEDs, seats, &amp; glass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🪟</a:t>
            </a:r>
            <a:endParaRPr lang="en-US" sz="21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200000"/>
              </a:lnSpc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A/C Control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❄️</a:t>
            </a:r>
            <a:endParaRPr lang="en-US" sz="2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Hardware abstraction via HAL</a:t>
            </a:r>
            <a:endParaRPr lang="en-US" sz="2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Foundation for vehicle comfort &amp; safety</a:t>
            </a:r>
            <a:r>
              <a:rPr/>
              <a:t>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🏎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785941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3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Milestone 4: Audio &amp; Multimedia</a:t>
            </a:r>
            <a:r>
              <a:rPr/>
              <a:t> 🎬</a:t>
            </a:r>
            <a:endParaRPr/>
          </a:p>
        </p:txBody>
      </p:sp>
      <p:sp>
        <p:nvSpPr>
          <p:cNvPr id="87913545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sz="2400" b="0" i="1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“</a:t>
            </a:r>
            <a:r>
              <a:rPr lang="en-US" sz="2400" b="1" i="1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AudioFlinger</a:t>
            </a:r>
            <a:r>
              <a:rPr lang="en-US" sz="2400" b="0" i="1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” </a:t>
            </a:r>
            <a:r>
              <a:rPr lang="en-US" sz="24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integration</a:t>
            </a:r>
            <a:r>
              <a:rPr lang="en-US" sz="2400" b="0" i="1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Hands-free calls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☎️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Media playback &amp; streaming (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Music &amp; Video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Hands-free communication (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Infotainment that drives you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853283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3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Milestone 5: Safety &amp; Security</a:t>
            </a:r>
            <a:r>
              <a:rPr/>
              <a:t> 🛡️</a:t>
            </a:r>
            <a:endParaRPr/>
          </a:p>
        </p:txBody>
      </p:sp>
      <p:sp>
        <p:nvSpPr>
          <p:cNvPr id="1732506914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Watchdog services</a:t>
            </a:r>
            <a:endParaRPr lang="en-US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  <a:defRPr/>
            </a:pP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Driver monitoring integration</a:t>
            </a:r>
            <a:endParaRPr lang="en-US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  <a:defRPr/>
            </a:pP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Secure communications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68668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3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Milestone 6: Cloud &amp; AI</a:t>
            </a:r>
            <a:r>
              <a:rPr/>
              <a:t> ☁️</a:t>
            </a:r>
            <a:endParaRPr/>
          </a:p>
        </p:txBody>
      </p:sp>
      <p:sp>
        <p:nvSpPr>
          <p:cNvPr id="243968631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Web services integration (maps, weather)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Voice assistant &amp; personalization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Long-term differentiating features</a:t>
            </a:r>
            <a:r>
              <a:rPr sz="2800"/>
              <a:t>. </a:t>
            </a:r>
            <a:endParaRPr sz="2800"/>
          </a:p>
          <a:p>
            <a:pPr lvl="1">
              <a:lnSpc>
                <a:spcPct val="150000"/>
              </a:lnSpc>
              <a:defRPr/>
            </a:pPr>
            <a:r>
              <a:rPr sz="2600"/>
              <a:t>(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Smart connected services 🌍</a:t>
            </a:r>
            <a:r>
              <a:rPr sz="2600"/>
              <a:t>).</a:t>
            </a:r>
            <a:endParaRPr sz="2600"/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ONLYOFFICE/9.0.4.50</Application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/>
  <cp:revision>3</cp:revision>
  <dcterms:created xsi:type="dcterms:W3CDTF">2013-01-27T09:14:16Z</dcterms:created>
  <dcterms:modified xsi:type="dcterms:W3CDTF">2025-09-21T21:37:45Z</dcterms:modified>
  <cp:category/>
</cp:coreProperties>
</file>