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76245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349258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345416181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270753852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41611794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348893731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13243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93689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7456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4374D-7434-AFAB-24C2-830CB7C991D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37008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14544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88700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4A7C93-F6AC-41D3-4F13-E8E43F639D3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47667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9406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33580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C6A048-163E-ADD9-0267-7224F3F5F1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3790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43771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60735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6DEC4D-F64F-49BB-03E7-67306D727F3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540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212368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74434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1B0AC3-204D-675D-C652-5C26AD5DD92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409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74106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82198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CD2175-27DB-AD9B-4146-479CD9C4F46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0057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23247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30284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06EE23-6E14-EA89-E068-E753190A4A5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3880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48704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13797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8482A8-5E74-DE0B-4484-178CF8911BE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1911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29248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72473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4F5AB4-C61A-3C5D-1BB8-94B43AC9A74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8100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045082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15212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CDD2C9-743E-32F2-74BD-E267713ED1A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7118044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2"/>
            <a:ext cx="6858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81689080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7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2416600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633656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60497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9949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2341263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592706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6543624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47242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78637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0443455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49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2264690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39331088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79356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94345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6682940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7639755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0641682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362324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690634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4120256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39717479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98920646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51502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9100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085376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8347526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6477832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37914620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989870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0155339" name="Title 1"/>
          <p:cNvSpPr>
            <a:spLocks noGrp="1"/>
          </p:cNvSpPr>
          <p:nvPr>
            <p:ph type="title"/>
          </p:nvPr>
        </p:nvSpPr>
        <p:spPr bwMode="auto">
          <a:xfrm>
            <a:off x="629840" y="365125"/>
            <a:ext cx="78867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124711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2"/>
            <a:ext cx="3868339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53380971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39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7218176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2"/>
            <a:ext cx="3887390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8396518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0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54829075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9267335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708778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6630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4550801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1964170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933133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79324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328442029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249585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334209" name="Title 1"/>
          <p:cNvSpPr>
            <a:spLocks noGrp="1"/>
          </p:cNvSpPr>
          <p:nvPr>
            <p:ph type="title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39851864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9773225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0" y="2057399"/>
            <a:ext cx="294917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29163664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96261477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642616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540916" name="Title 1"/>
          <p:cNvSpPr>
            <a:spLocks noGrp="1"/>
          </p:cNvSpPr>
          <p:nvPr>
            <p:ph type="title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3127566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53743638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0" y="2057399"/>
            <a:ext cx="294917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3351274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5563679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120141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179101" name="Title Placeholder 1"/>
          <p:cNvSpPr>
            <a:spLocks noGrp="1"/>
          </p:cNvSpPr>
          <p:nvPr>
            <p:ph type="title"/>
          </p:nvPr>
        </p:nvSpPr>
        <p:spPr bwMode="auto">
          <a:xfrm>
            <a:off x="628649" y="365125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506435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49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76331123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49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3983530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5040984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685800" rtl="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750030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85798" y="2279484"/>
            <a:ext cx="8042211" cy="194570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sz="4800" b="1"/>
            </a:br>
            <a:r>
              <a:rPr lang="en-US" sz="7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AOSP-Based Automotive Platform</a:t>
            </a:r>
            <a:endParaRPr sz="7200" b="1"/>
          </a:p>
        </p:txBody>
      </p:sp>
      <p:sp>
        <p:nvSpPr>
          <p:cNvPr id="86331570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43000" y="4347307"/>
            <a:ext cx="6858000" cy="910492"/>
          </a:xfrm>
        </p:spPr>
        <p:txBody>
          <a:bodyPr/>
          <a:lstStyle/>
          <a:p>
            <a:pPr>
              <a:defRPr/>
            </a:pPr>
            <a:r>
              <a:rPr lang="en-US" sz="3200" b="1" i="1" u="none" strike="noStrike" cap="none" spc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Scalable. Modular. Future-Proof.</a:t>
            </a:r>
            <a:endParaRPr b="1" i="1">
              <a:solidFill>
                <a:srgbClr val="0070C0"/>
              </a:solidFill>
            </a:endParaRPr>
          </a:p>
        </p:txBody>
      </p:sp>
      <p:sp>
        <p:nvSpPr>
          <p:cNvPr id="4159227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85799" y="1584974"/>
            <a:ext cx="8042212" cy="69451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b="1" i="0" u="none">
                <a:solidFill>
                  <a:srgbClr val="C00000"/>
                </a:solidFill>
              </a:rPr>
              <a:t>Proposal</a:t>
            </a:r>
            <a:endParaRPr b="1" i="0" u="none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9099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Roadmap 🗺️</a:t>
            </a:r>
            <a:endParaRPr/>
          </a:p>
        </p:txBody>
      </p:sp>
      <p:sp>
        <p:nvSpPr>
          <p:cNvPr id="12393921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Week 1–2: GUI 🚀</a:t>
            </a:r>
            <a:endParaRPr/>
          </a:p>
          <a:p>
            <a:pPr>
              <a:defRPr/>
            </a:pPr>
            <a:r>
              <a:rPr/>
              <a:t>Week 3–4: GPIO 🔌 + Audio 🎵</a:t>
            </a:r>
            <a:endParaRPr/>
          </a:p>
          <a:p>
            <a:pPr>
              <a:defRPr/>
            </a:pPr>
            <a:r>
              <a:rPr/>
              <a:t>Week 5–6: Safety 🛡️ + Web 🌍</a:t>
            </a:r>
            <a:endParaRPr/>
          </a:p>
          <a:p>
            <a:pPr>
              <a:defRPr/>
            </a:pPr>
            <a:r>
              <a:rPr/>
              <a:t>Week 7+: AI 🤖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6979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Vision &amp; Motivation</a:t>
            </a:r>
            <a:endParaRPr b="1"/>
          </a:p>
        </p:txBody>
      </p:sp>
      <p:sp>
        <p:nvSpPr>
          <p:cNvPr id="4940429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1825625"/>
            <a:ext cx="8066798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Automotive systems today are fragmented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Our vision: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 single scalable platform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lnSpc>
                <a:spcPct val="114999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platform to cover it all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Strategy: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phased milestones with measurable outcomes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lnSpc>
                <a:spcPct val="114999"/>
              </a:lnSpc>
              <a:defRPr/>
            </a:pPr>
            <a:r>
              <a:rPr sz="1700" b="0"/>
              <a:t>(</a:t>
            </a:r>
            <a:r>
              <a:rPr lang="en-US" sz="1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Build once, upgrade forever).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3256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Architecture Overview</a:t>
            </a:r>
            <a:r>
              <a:rPr/>
              <a:t> 🏗️</a:t>
            </a:r>
            <a:endParaRPr/>
          </a:p>
        </p:txBody>
      </p:sp>
      <p:sp>
        <p:nvSpPr>
          <p:cNvPr id="40749376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200" b="1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Diagram with layers:</a:t>
            </a:r>
            <a:endParaRPr sz="2200" b="1" i="1" u="sng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 (GPIO, CAN, Sensors, etc.)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Android HAL + System Services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Feature Layers (Connectivity, Multimedia, Safety, Cloud, AI)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 algn="l">
              <a:lnSpc>
                <a:spcPct val="20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GUI Container App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82100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1: Core GUI</a:t>
            </a:r>
            <a:endParaRPr/>
          </a:p>
        </p:txBody>
      </p:sp>
      <p:sp>
        <p:nvSpPr>
          <p:cNvPr id="70683332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1825625"/>
            <a:ext cx="8131926" cy="4351338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b="1">
                <a:solidFill>
                  <a:srgbClr val="C00000"/>
                </a:solidFill>
              </a:rPr>
              <a:t>Problem</a:t>
            </a:r>
            <a:r>
              <a:rPr/>
              <a:t>: No unified control center.</a:t>
            </a:r>
            <a:endParaRPr/>
          </a:p>
          <a:p>
            <a:pPr>
              <a:lnSpc>
                <a:spcPct val="200000"/>
              </a:lnSpc>
              <a:defRPr/>
            </a:pPr>
            <a:r>
              <a:rPr b="1">
                <a:solidFill>
                  <a:srgbClr val="00B050"/>
                </a:solidFill>
              </a:rPr>
              <a:t>Solution</a:t>
            </a:r>
            <a:r>
              <a:rPr/>
              <a:t>: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Base application to host future features</a:t>
            </a:r>
            <a:endParaRPr/>
          </a:p>
          <a:p>
            <a:pPr>
              <a:lnSpc>
                <a:spcPct val="200000"/>
              </a:lnSpc>
              <a:defRPr/>
            </a:pPr>
            <a:r>
              <a:rPr b="1">
                <a:solidFill>
                  <a:srgbClr val="0070C0"/>
                </a:solidFill>
              </a:rPr>
              <a:t>Impact</a:t>
            </a:r>
            <a:r>
              <a:rPr/>
              <a:t>: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Enables early </a:t>
            </a:r>
            <a:r>
              <a:rPr b="1" i="1"/>
              <a:t>Demos</a:t>
            </a:r>
            <a:r>
              <a:rPr/>
              <a:t>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</a:t>
            </a:r>
            <a:r>
              <a:rPr lang="en-US" sz="21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validation</a:t>
            </a:r>
            <a:r>
              <a:rPr/>
              <a:t> + </a:t>
            </a:r>
            <a:r>
              <a:rPr b="1" i="1"/>
              <a:t>easy expansion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9704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2: Connectivity</a:t>
            </a:r>
            <a:endParaRPr/>
          </a:p>
        </p:txBody>
      </p:sp>
      <p:sp>
        <p:nvSpPr>
          <p:cNvPr id="44413309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WiFi, Bluetooth, 4G/5G, V2X readiness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Foundation for connected services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Supports OTA and cloud features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8368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3: GPIO Vehicle IO</a:t>
            </a:r>
            <a:r>
              <a:rPr/>
              <a:t> 🎛️</a:t>
            </a:r>
            <a:endParaRPr/>
          </a:p>
        </p:txBody>
      </p:sp>
      <p:sp>
        <p:nvSpPr>
          <p:cNvPr id="162610821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Control Buttons, LEDs, seats, &amp; glass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🪟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A/C Control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❄️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 abstraction via HAL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Foundation for vehicle comfort &amp; safety</a:t>
            </a:r>
            <a:r>
              <a:rPr/>
              <a:t>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🏎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3001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4: Audio &amp; Multimedia</a:t>
            </a:r>
            <a:r>
              <a:rPr/>
              <a:t> 🎬</a:t>
            </a:r>
            <a:endParaRPr/>
          </a:p>
        </p:txBody>
      </p:sp>
      <p:sp>
        <p:nvSpPr>
          <p:cNvPr id="107636885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400" b="0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</a:t>
            </a:r>
            <a:r>
              <a:rPr lang="en-US" sz="2400" b="1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AudioFlinger</a:t>
            </a:r>
            <a:r>
              <a:rPr lang="en-US" sz="2400" b="0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” </a:t>
            </a:r>
            <a:r>
              <a:rPr lang="en-US" sz="2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integration</a:t>
            </a:r>
            <a:r>
              <a:rPr lang="en-US" sz="2400" b="0" i="1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Hands-free calls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☎️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Media playback &amp; streaming (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Music &amp; Video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Hands-free communication (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Infotainment that drives you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4931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5: Safety &amp; Security</a:t>
            </a:r>
            <a:r>
              <a:rPr/>
              <a:t> 🛡️</a:t>
            </a:r>
            <a:endParaRPr/>
          </a:p>
        </p:txBody>
      </p:sp>
      <p:sp>
        <p:nvSpPr>
          <p:cNvPr id="24881334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Watchdog services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Driver monitoring integration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Secure communications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5486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Milestone 6: Cloud &amp; AI</a:t>
            </a:r>
            <a:r>
              <a:rPr/>
              <a:t> ☁️</a:t>
            </a:r>
            <a:endParaRPr/>
          </a:p>
        </p:txBody>
      </p:sp>
      <p:sp>
        <p:nvSpPr>
          <p:cNvPr id="10456952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Web services integration (maps, weather)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Voice assistant &amp; personalization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Long-term differentiating features</a:t>
            </a:r>
            <a:r>
              <a:rPr sz="2800"/>
              <a:t>. </a:t>
            </a:r>
            <a:endParaRPr sz="2800"/>
          </a:p>
          <a:p>
            <a:pPr lvl="1">
              <a:lnSpc>
                <a:spcPct val="150000"/>
              </a:lnSpc>
              <a:defRPr/>
            </a:pPr>
            <a:r>
              <a:rPr sz="2600"/>
              <a:t>(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Smart connected services 🌍</a:t>
            </a:r>
            <a:r>
              <a:rPr sz="2600"/>
              <a:t>).</a:t>
            </a:r>
            <a:endParaRPr sz="2600"/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3</cp:revision>
  <dcterms:created xsi:type="dcterms:W3CDTF">2013-01-27T09:14:16Z</dcterms:created>
  <dcterms:modified xsi:type="dcterms:W3CDTF">2025-09-21T20:56:28Z</dcterms:modified>
  <cp:category/>
</cp:coreProperties>
</file>