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23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1C3ADD6-8C34-4E30-A813-C55F56878AF8}" type="datetimeFigureOut">
              <a:rPr lang="en-US" smtClean="0"/>
              <a:t>1/17/2022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3161894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3ADD6-8C34-4E30-A813-C55F56878AF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388136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C3ADD6-8C34-4E30-A813-C55F56878AF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262148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C3ADD6-8C34-4E30-A813-C55F56878AF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465636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3ADD6-8C34-4E30-A813-C55F56878AF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872944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C3ADD6-8C34-4E30-A813-C55F56878AF8}"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2067058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C3ADD6-8C34-4E30-A813-C55F56878AF8}" type="datetimeFigureOut">
              <a:rPr lang="en-US" smtClean="0"/>
              <a:t>1/17/2022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3588368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1C3ADD6-8C34-4E30-A813-C55F56878AF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1111918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1C3ADD6-8C34-4E30-A813-C55F56878AF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245278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3ADD6-8C34-4E30-A813-C55F56878AF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367791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3ADD6-8C34-4E30-A813-C55F56878AF8}"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224033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3ADD6-8C34-4E30-A813-C55F56878AF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227918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3ADD6-8C34-4E30-A813-C55F56878AF8}"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16152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C3ADD6-8C34-4E30-A813-C55F56878AF8}"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215719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3ADD6-8C34-4E30-A813-C55F56878AF8}"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136042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3ADD6-8C34-4E30-A813-C55F56878AF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238849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3ADD6-8C34-4E30-A813-C55F56878AF8}"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939A625-176B-4299-9A40-2583FCFB7029}" type="slidenum">
              <a:rPr lang="en-US" smtClean="0"/>
              <a:t>‹#›</a:t>
            </a:fld>
            <a:endParaRPr lang="en-US"/>
          </a:p>
        </p:txBody>
      </p:sp>
    </p:spTree>
    <p:extLst>
      <p:ext uri="{BB962C8B-B14F-4D97-AF65-F5344CB8AC3E}">
        <p14:creationId xmlns:p14="http://schemas.microsoft.com/office/powerpoint/2010/main" val="3896729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1C3ADD6-8C34-4E30-A813-C55F56878AF8}" type="datetimeFigureOut">
              <a:rPr lang="en-US" smtClean="0"/>
              <a:t>1/17/2022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939A625-176B-4299-9A40-2583FCFB7029}" type="slidenum">
              <a:rPr lang="en-US" smtClean="0"/>
              <a:t>‹#›</a:t>
            </a:fld>
            <a:endParaRPr lang="en-US"/>
          </a:p>
        </p:txBody>
      </p:sp>
    </p:spTree>
    <p:extLst>
      <p:ext uri="{BB962C8B-B14F-4D97-AF65-F5344CB8AC3E}">
        <p14:creationId xmlns:p14="http://schemas.microsoft.com/office/powerpoint/2010/main" val="1439858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E722-7EEB-4F36-B784-4A67EF15B5B3}"/>
              </a:ext>
            </a:extLst>
          </p:cNvPr>
          <p:cNvSpPr>
            <a:spLocks noGrp="1"/>
          </p:cNvSpPr>
          <p:nvPr>
            <p:ph type="title"/>
          </p:nvPr>
        </p:nvSpPr>
        <p:spPr>
          <a:xfrm>
            <a:off x="1154954" y="2208629"/>
            <a:ext cx="4351025" cy="2194560"/>
          </a:xfrm>
        </p:spPr>
        <p:txBody>
          <a:bodyPr/>
          <a:lstStyle/>
          <a:p>
            <a:r>
              <a:rPr lang="en-US" sz="7200" b="1" i="0" dirty="0">
                <a:effectLst>
                  <a:outerShdw blurRad="38100" dist="38100" dir="2700000" algn="tl">
                    <a:srgbClr val="000000">
                      <a:alpha val="43137"/>
                    </a:srgbClr>
                  </a:outerShdw>
                </a:effectLst>
                <a:latin typeface="MuseoSans"/>
              </a:rPr>
              <a:t>Cookies</a:t>
            </a:r>
            <a:endParaRPr lang="en-US" sz="7200" dirty="0">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153AFB13-DEE0-40E8-85A8-1041BF3DA655}"/>
              </a:ext>
            </a:extLst>
          </p:cNvPr>
          <p:cNvSpPr>
            <a:spLocks noGrp="1"/>
          </p:cNvSpPr>
          <p:nvPr>
            <p:ph type="body" idx="1"/>
          </p:nvPr>
        </p:nvSpPr>
        <p:spPr>
          <a:xfrm>
            <a:off x="6895559" y="2677644"/>
            <a:ext cx="5296441" cy="3554344"/>
          </a:xfrm>
        </p:spPr>
        <p:txBody>
          <a:bodyPr>
            <a:normAutofit/>
          </a:bodyPr>
          <a:lstStyle/>
          <a:p>
            <a:r>
              <a:rPr lang="en-US" dirty="0"/>
              <a:t>Team work:</a:t>
            </a:r>
          </a:p>
          <a:p>
            <a:pPr algn="r"/>
            <a:r>
              <a:rPr lang="ar-EG" sz="2400" dirty="0"/>
              <a:t>عبد الرحمن عبد الناصر محمد</a:t>
            </a:r>
          </a:p>
          <a:p>
            <a:pPr algn="r"/>
            <a:r>
              <a:rPr lang="ar-EG" sz="2400" dirty="0"/>
              <a:t>عبدالله ناصر فتحي محمد</a:t>
            </a:r>
          </a:p>
          <a:p>
            <a:pPr algn="r"/>
            <a:r>
              <a:rPr lang="ar-EG" sz="2400" dirty="0"/>
              <a:t>عبد الرحمن رضا محمد</a:t>
            </a:r>
          </a:p>
          <a:p>
            <a:pPr algn="r"/>
            <a:r>
              <a:rPr lang="en-US" sz="2400" dirty="0"/>
              <a:t> </a:t>
            </a:r>
            <a:r>
              <a:rPr lang="ar-EG" sz="2400" dirty="0"/>
              <a:t>لطفي محفوظ</a:t>
            </a:r>
            <a:r>
              <a:rPr lang="en-US" sz="2400" dirty="0"/>
              <a:t> </a:t>
            </a:r>
            <a:r>
              <a:rPr lang="ar-EG" sz="2400" dirty="0"/>
              <a:t>عبد الرحمن خالد</a:t>
            </a:r>
          </a:p>
        </p:txBody>
      </p:sp>
    </p:spTree>
    <p:extLst>
      <p:ext uri="{BB962C8B-B14F-4D97-AF65-F5344CB8AC3E}">
        <p14:creationId xmlns:p14="http://schemas.microsoft.com/office/powerpoint/2010/main" val="239415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4D7F40-D80F-4A6E-9B97-94DA8ACC530A}"/>
              </a:ext>
            </a:extLst>
          </p:cNvPr>
          <p:cNvSpPr>
            <a:spLocks noGrp="1"/>
          </p:cNvSpPr>
          <p:nvPr>
            <p:ph type="title"/>
          </p:nvPr>
        </p:nvSpPr>
        <p:spPr/>
        <p:txBody>
          <a:bodyPr/>
          <a:lstStyle/>
          <a:p>
            <a:pPr algn="ctr"/>
            <a:r>
              <a:rPr lang="en-US" sz="3600" b="1" i="0" dirty="0">
                <a:effectLst>
                  <a:outerShdw blurRad="38100" dist="38100" dir="2700000" algn="tl">
                    <a:srgbClr val="000000">
                      <a:alpha val="43137"/>
                    </a:srgbClr>
                  </a:outerShdw>
                </a:effectLst>
                <a:latin typeface="MuseoSans"/>
              </a:rPr>
              <a:t>What Are Cookies?</a:t>
            </a:r>
            <a:endParaRPr lang="en-US" dirty="0">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E6A92F20-7803-4A67-AB3C-7872C15DF1B5}"/>
              </a:ext>
            </a:extLst>
          </p:cNvPr>
          <p:cNvSpPr>
            <a:spLocks noGrp="1"/>
          </p:cNvSpPr>
          <p:nvPr>
            <p:ph idx="1"/>
          </p:nvPr>
        </p:nvSpPr>
        <p:spPr>
          <a:xfrm>
            <a:off x="0" y="2307102"/>
            <a:ext cx="12192000" cy="4550898"/>
          </a:xfrm>
        </p:spPr>
        <p:txBody>
          <a:bodyPr>
            <a:normAutofit/>
          </a:bodyPr>
          <a:lstStyle/>
          <a:p>
            <a:r>
              <a:rPr lang="en-US" sz="2800" b="1" i="0" dirty="0">
                <a:effectLst/>
                <a:latin typeface="MuseoSans"/>
              </a:rPr>
              <a:t>Cookies</a:t>
            </a:r>
            <a:r>
              <a:rPr lang="en-US" sz="2800" b="0" i="0" dirty="0">
                <a:effectLst/>
                <a:latin typeface="MuseoSans"/>
              </a:rPr>
              <a:t> </a:t>
            </a:r>
            <a:r>
              <a:rPr lang="en-US" sz="2800" dirty="0">
                <a:latin typeface="MuseoSans"/>
              </a:rPr>
              <a:t>:</a:t>
            </a:r>
            <a:r>
              <a:rPr lang="en-US" sz="2800" dirty="0">
                <a:effectLst/>
                <a:latin typeface="Calibri" panose="020F0502020204030204" pitchFamily="34" charset="0"/>
                <a:ea typeface="Calibri" panose="020F0502020204030204" pitchFamily="34" charset="0"/>
                <a:cs typeface="Arial" panose="020B0604020202020204" pitchFamily="34" charset="0"/>
              </a:rPr>
              <a:t>Are textual content documents with small portions of statistics — like a username and password — which can be used to discover your laptop as you operate a laptop community. </a:t>
            </a:r>
            <a:br>
              <a:rPr lang="en-US" sz="2800" dirty="0">
                <a:effectLst/>
                <a:latin typeface="Calibri" panose="020F0502020204030204" pitchFamily="34" charset="0"/>
                <a:ea typeface="Calibri" panose="020F0502020204030204" pitchFamily="34" charset="0"/>
                <a:cs typeface="Arial" panose="020B0604020202020204" pitchFamily="34" charset="0"/>
              </a:rPr>
            </a:br>
            <a:r>
              <a:rPr lang="en-US" sz="2800" dirty="0">
                <a:effectLst/>
                <a:latin typeface="Calibri" panose="020F0502020204030204" pitchFamily="34" charset="0"/>
                <a:ea typeface="Calibri" panose="020F0502020204030204" pitchFamily="34" charset="0"/>
                <a:cs typeface="Arial" panose="020B0604020202020204" pitchFamily="34" charset="0"/>
              </a:rPr>
              <a:t>Specific cookies called HTTP cookies are used to discover unique customers and enhance your net surfing experience</a:t>
            </a:r>
            <a:r>
              <a:rPr lang="ar-EG" sz="2800" dirty="0">
                <a:effectLst/>
                <a:latin typeface="Calibri" panose="020F0502020204030204" pitchFamily="34" charset="0"/>
                <a:ea typeface="Calibri" panose="020F0502020204030204" pitchFamily="34" charset="0"/>
                <a:cs typeface="Arial" panose="020B0604020202020204" pitchFamily="34" charset="0"/>
              </a:rPr>
              <a:t> </a:t>
            </a:r>
            <a:r>
              <a:rPr lang="en-US" sz="2800" dirty="0">
                <a:effectLst/>
                <a:latin typeface="Calibri" panose="020F0502020204030204" pitchFamily="34" charset="0"/>
                <a:ea typeface="Calibri" panose="020F0502020204030204" pitchFamily="34" charset="0"/>
                <a:cs typeface="Arial" panose="020B0604020202020204" pitchFamily="34" charset="0"/>
              </a:rPr>
              <a:t>.</a:t>
            </a:r>
            <a:r>
              <a:rPr lang="ar-EG" sz="2800" dirty="0">
                <a:effectLst/>
                <a:latin typeface="Calibri" panose="020F0502020204030204" pitchFamily="34" charset="0"/>
                <a:ea typeface="Calibri" panose="020F0502020204030204" pitchFamily="34" charset="0"/>
                <a:cs typeface="Arial" panose="020B0604020202020204" pitchFamily="34" charset="0"/>
              </a:rPr>
              <a:t> </a:t>
            </a:r>
            <a:br>
              <a:rPr lang="ar-EG" sz="2800" dirty="0">
                <a:effectLst/>
                <a:latin typeface="Calibri" panose="020F0502020204030204" pitchFamily="34" charset="0"/>
                <a:ea typeface="Calibri" panose="020F0502020204030204" pitchFamily="34" charset="0"/>
                <a:cs typeface="Arial" panose="020B0604020202020204" pitchFamily="34" charset="0"/>
              </a:rPr>
            </a:br>
            <a:r>
              <a:rPr lang="en-US" sz="2800" dirty="0">
                <a:effectLst/>
                <a:latin typeface="Calibri" panose="020F0502020204030204" pitchFamily="34" charset="0"/>
                <a:ea typeface="Calibri" panose="020F0502020204030204" pitchFamily="34" charset="0"/>
                <a:cs typeface="Arial" panose="020B0604020202020204" pitchFamily="34" charset="0"/>
              </a:rPr>
              <a:t>This statistics is categorized with an ID specific to you and your laptop</a:t>
            </a:r>
            <a:r>
              <a:rPr lang="ar-EG" sz="2800" dirty="0">
                <a:effectLst/>
                <a:latin typeface="Calibri" panose="020F0502020204030204" pitchFamily="34" charset="0"/>
                <a:ea typeface="Calibri" panose="020F0502020204030204" pitchFamily="34" charset="0"/>
                <a:cs typeface="Arial" panose="020B0604020202020204" pitchFamily="34" charset="0"/>
              </a:rPr>
              <a:t> </a:t>
            </a:r>
            <a:r>
              <a:rPr lang="en-US" sz="2800" dirty="0">
                <a:effectLst/>
                <a:latin typeface="Calibri" panose="020F0502020204030204" pitchFamily="34" charset="0"/>
                <a:ea typeface="Calibri" panose="020F0502020204030204" pitchFamily="34" charset="0"/>
                <a:cs typeface="Arial" panose="020B0604020202020204" pitchFamily="34" charset="0"/>
              </a:rPr>
              <a:t>.</a:t>
            </a:r>
            <a:r>
              <a:rPr lang="ar-EG" sz="2800" dirty="0">
                <a:effectLst/>
                <a:latin typeface="Calibri" panose="020F0502020204030204" pitchFamily="34" charset="0"/>
                <a:ea typeface="Calibri" panose="020F0502020204030204" pitchFamily="34" charset="0"/>
                <a:cs typeface="Arial" panose="020B0604020202020204" pitchFamily="34" charset="0"/>
              </a:rPr>
              <a:t> </a:t>
            </a:r>
            <a:br>
              <a:rPr lang="ar-EG" sz="2800" dirty="0">
                <a:effectLst/>
                <a:latin typeface="Calibri" panose="020F0502020204030204" pitchFamily="34" charset="0"/>
                <a:ea typeface="Calibri" panose="020F0502020204030204" pitchFamily="34" charset="0"/>
                <a:cs typeface="Arial" panose="020B0604020202020204" pitchFamily="34" charset="0"/>
              </a:rPr>
            </a:br>
            <a:r>
              <a:rPr lang="en-US" sz="2800" dirty="0">
                <a:effectLst/>
                <a:latin typeface="Calibri" panose="020F0502020204030204" pitchFamily="34" charset="0"/>
                <a:ea typeface="Calibri" panose="020F0502020204030204" pitchFamily="34" charset="0"/>
                <a:cs typeface="Arial" panose="020B0604020202020204" pitchFamily="34" charset="0"/>
              </a:rPr>
              <a:t>When the cookie is exchanged among your laptop and the community server, the server reads the ID and is aware of what statistics to specially serve to you.</a:t>
            </a:r>
            <a:br>
              <a:rPr lang="en-US" sz="2800" dirty="0">
                <a:effectLst/>
                <a:latin typeface="Calibri" panose="020F0502020204030204" pitchFamily="34" charset="0"/>
                <a:ea typeface="Calibri" panose="020F0502020204030204" pitchFamily="34" charset="0"/>
                <a:cs typeface="Arial" panose="020B0604020202020204" pitchFamily="34" charset="0"/>
              </a:rPr>
            </a:br>
            <a:endParaRPr lang="en-US" sz="2800" dirty="0"/>
          </a:p>
        </p:txBody>
      </p:sp>
    </p:spTree>
    <p:extLst>
      <p:ext uri="{BB962C8B-B14F-4D97-AF65-F5344CB8AC3E}">
        <p14:creationId xmlns:p14="http://schemas.microsoft.com/office/powerpoint/2010/main" val="1981175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3801-0D2D-4B66-BB5D-89656CFCFBC7}"/>
              </a:ext>
            </a:extLst>
          </p:cNvPr>
          <p:cNvSpPr>
            <a:spLocks noGrp="1"/>
          </p:cNvSpPr>
          <p:nvPr>
            <p:ph type="title"/>
          </p:nvPr>
        </p:nvSpPr>
        <p:spPr/>
        <p:txBody>
          <a:bodyPr/>
          <a:lstStyle/>
          <a:p>
            <a:pPr algn="ctr"/>
            <a:r>
              <a:rPr lang="en-US" sz="3600" b="1" i="0" dirty="0">
                <a:effectLst>
                  <a:outerShdw blurRad="38100" dist="38100" dir="2700000" algn="tl">
                    <a:srgbClr val="000000">
                      <a:alpha val="43137"/>
                    </a:srgbClr>
                  </a:outerShdw>
                </a:effectLst>
                <a:latin typeface="MuseoSans"/>
              </a:rPr>
              <a:t>Different types of cookies</a:t>
            </a:r>
            <a:endParaRPr lang="en-US"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F2C6DA8-1F19-484D-BFCF-4FDDA5FCB0C3}"/>
              </a:ext>
            </a:extLst>
          </p:cNvPr>
          <p:cNvSpPr>
            <a:spLocks noGrp="1"/>
          </p:cNvSpPr>
          <p:nvPr>
            <p:ph idx="1"/>
          </p:nvPr>
        </p:nvSpPr>
        <p:spPr>
          <a:xfrm>
            <a:off x="112542" y="2321170"/>
            <a:ext cx="12079458" cy="4536830"/>
          </a:xfrm>
        </p:spPr>
        <p:txBody>
          <a:bodyPr>
            <a:normAutofit lnSpcReduction="10000"/>
          </a:bodyPr>
          <a:lstStyle/>
          <a:p>
            <a:r>
              <a:rPr lang="en-US" sz="2300" dirty="0">
                <a:latin typeface="MuseoSans"/>
              </a:rPr>
              <a:t>1- </a:t>
            </a:r>
            <a:r>
              <a:rPr lang="en-US" sz="2300" b="0" i="0" dirty="0">
                <a:effectLst/>
                <a:latin typeface="MuseoSans"/>
              </a:rPr>
              <a:t>Magic Cookies</a:t>
            </a:r>
            <a:r>
              <a:rPr lang="ar-EG" sz="2300" b="0" i="0" dirty="0">
                <a:effectLst/>
                <a:latin typeface="MuseoSans"/>
              </a:rPr>
              <a:t>.</a:t>
            </a:r>
            <a:br>
              <a:rPr lang="en-US" sz="2300" b="0" i="0" dirty="0">
                <a:effectLst/>
                <a:latin typeface="MuseoSans"/>
              </a:rPr>
            </a:br>
            <a:r>
              <a:rPr lang="en-US" sz="2300" b="0" i="0" dirty="0">
                <a:effectLst/>
                <a:latin typeface="MuseoSans"/>
              </a:rPr>
              <a:t>2- HTTP Cookies</a:t>
            </a:r>
            <a:r>
              <a:rPr lang="ar-EG" sz="2300" b="0" i="0" dirty="0">
                <a:effectLst/>
                <a:latin typeface="MuseoSans"/>
              </a:rPr>
              <a:t>.</a:t>
            </a:r>
            <a:br>
              <a:rPr lang="en-US" sz="2300" b="0" i="0" dirty="0">
                <a:effectLst/>
                <a:latin typeface="MuseoSans"/>
              </a:rPr>
            </a:br>
            <a:r>
              <a:rPr lang="en-US" sz="2300" dirty="0" err="1">
                <a:effectLst/>
                <a:latin typeface="Calibri" panose="020F0502020204030204" pitchFamily="34" charset="0"/>
                <a:ea typeface="Calibri" panose="020F0502020204030204" pitchFamily="34" charset="0"/>
                <a:cs typeface="Arial" panose="020B0604020202020204" pitchFamily="34" charset="0"/>
              </a:rPr>
              <a:t>Cookies</a:t>
            </a:r>
            <a:r>
              <a:rPr lang="en-US" sz="2300" dirty="0">
                <a:effectLst/>
                <a:latin typeface="Calibri" panose="020F0502020204030204" pitchFamily="34" charset="0"/>
                <a:ea typeface="Calibri" panose="020F0502020204030204" pitchFamily="34" charset="0"/>
                <a:cs typeface="Arial" panose="020B0604020202020204" pitchFamily="34" charset="0"/>
              </a:rPr>
              <a:t> commonly characteristic the equal however were carried out to exceptional use cases : </a:t>
            </a:r>
            <a:br>
              <a:rPr lang="en-US" sz="2300" dirty="0">
                <a:effectLst/>
                <a:latin typeface="Calibri" panose="020F0502020204030204" pitchFamily="34" charset="0"/>
                <a:ea typeface="Calibri" panose="020F0502020204030204" pitchFamily="34" charset="0"/>
                <a:cs typeface="Arial" panose="020B0604020202020204" pitchFamily="34" charset="0"/>
              </a:rPr>
            </a:br>
            <a:endParaRPr lang="ar-EG" sz="2300" dirty="0">
              <a:effectLst/>
              <a:latin typeface="Calibri" panose="020F0502020204030204" pitchFamily="34" charset="0"/>
              <a:ea typeface="Calibri" panose="020F0502020204030204" pitchFamily="34" charset="0"/>
              <a:cs typeface="Arial" panose="020B0604020202020204" pitchFamily="34" charset="0"/>
            </a:endParaRPr>
          </a:p>
          <a:p>
            <a:r>
              <a:rPr lang="en-US" sz="2300" dirty="0">
                <a:effectLst/>
                <a:latin typeface="Calibri" panose="020F0502020204030204" pitchFamily="34" charset="0"/>
                <a:ea typeface="Calibri" panose="020F0502020204030204" pitchFamily="34" charset="0"/>
                <a:cs typeface="Arial" panose="020B0604020202020204" pitchFamily="34" charset="0"/>
              </a:rPr>
              <a:t>“ Magic cookies " are an vintage computing time period that refers to packets of data which might be dispatched and obtained with out changes. Commonly, this will be used for a login to laptop database systems, including a enterprise inner network. This idea predates the modern “cookie” we use today</a:t>
            </a:r>
            <a:r>
              <a:rPr lang="ar-EG" sz="2300" dirty="0">
                <a:effectLst/>
                <a:latin typeface="Calibri" panose="020F0502020204030204" pitchFamily="34" charset="0"/>
                <a:ea typeface="Calibri" panose="020F0502020204030204" pitchFamily="34" charset="0"/>
                <a:cs typeface="Arial" panose="020B0604020202020204" pitchFamily="34" charset="0"/>
              </a:rPr>
              <a:t> </a:t>
            </a:r>
            <a:r>
              <a:rPr lang="en-US" sz="2300" dirty="0">
                <a:effectLst/>
                <a:latin typeface="Calibri" panose="020F0502020204030204" pitchFamily="34" charset="0"/>
                <a:ea typeface="Calibri" panose="020F0502020204030204" pitchFamily="34" charset="0"/>
                <a:cs typeface="Arial" panose="020B0604020202020204" pitchFamily="34" charset="0"/>
              </a:rPr>
              <a:t>.</a:t>
            </a:r>
            <a:br>
              <a:rPr lang="ar-EG" sz="2300" dirty="0">
                <a:effectLst/>
                <a:latin typeface="Calibri" panose="020F0502020204030204" pitchFamily="34" charset="0"/>
                <a:ea typeface="Calibri" panose="020F0502020204030204" pitchFamily="34" charset="0"/>
                <a:cs typeface="Arial" panose="020B0604020202020204" pitchFamily="34" charset="0"/>
              </a:rPr>
            </a:br>
            <a:endParaRPr lang="ar-EG" sz="2300" dirty="0">
              <a:effectLst/>
              <a:latin typeface="Calibri" panose="020F0502020204030204" pitchFamily="34" charset="0"/>
              <a:ea typeface="Calibri" panose="020F0502020204030204" pitchFamily="34" charset="0"/>
              <a:cs typeface="Arial" panose="020B0604020202020204" pitchFamily="34" charset="0"/>
            </a:endParaRPr>
          </a:p>
          <a:p>
            <a:r>
              <a:rPr lang="en-US" sz="2300" dirty="0">
                <a:effectLst/>
                <a:latin typeface="Calibri" panose="020F0502020204030204" pitchFamily="34" charset="0"/>
                <a:ea typeface="Calibri" panose="020F0502020204030204" pitchFamily="34" charset="0"/>
                <a:cs typeface="Arial" panose="020B0604020202020204" pitchFamily="34" charset="0"/>
              </a:rPr>
              <a:t>HTTP : cookies are a repurposed model of the “magic cookie” constructed for net browsing.</a:t>
            </a:r>
            <a:r>
              <a:rPr lang="ar-EG" sz="2300" dirty="0">
                <a:effectLst/>
                <a:latin typeface="Calibri" panose="020F0502020204030204" pitchFamily="34" charset="0"/>
                <a:ea typeface="Calibri" panose="020F0502020204030204" pitchFamily="34" charset="0"/>
                <a:cs typeface="Arial" panose="020B0604020202020204" pitchFamily="34" charset="0"/>
              </a:rPr>
              <a:t> </a:t>
            </a:r>
            <a:r>
              <a:rPr lang="en-US" sz="2300" dirty="0">
                <a:effectLst/>
                <a:latin typeface="Calibri" panose="020F0502020204030204" pitchFamily="34" charset="0"/>
                <a:ea typeface="Calibri" panose="020F0502020204030204" pitchFamily="34" charset="0"/>
                <a:cs typeface="Arial" panose="020B0604020202020204" pitchFamily="34" charset="0"/>
              </a:rPr>
              <a:t>The HTTP cookie is what we presently use to manipulate our on-line experiences to explain, you’ll need to recognize precisely what are net cookies and why do they matter?</a:t>
            </a:r>
            <a:br>
              <a:rPr lang="en-US" sz="1200" dirty="0">
                <a:effectLst/>
                <a:latin typeface="Calibri" panose="020F0502020204030204" pitchFamily="34" charset="0"/>
                <a:ea typeface="Calibri" panose="020F0502020204030204" pitchFamily="34" charset="0"/>
                <a:cs typeface="Arial" panose="020B0604020202020204" pitchFamily="34" charset="0"/>
              </a:rPr>
            </a:br>
            <a:endParaRPr lang="en-US" dirty="0"/>
          </a:p>
        </p:txBody>
      </p:sp>
    </p:spTree>
    <p:extLst>
      <p:ext uri="{BB962C8B-B14F-4D97-AF65-F5344CB8AC3E}">
        <p14:creationId xmlns:p14="http://schemas.microsoft.com/office/powerpoint/2010/main" val="1282492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A13E3-4268-40FC-90DC-3FACCADB2D62}"/>
              </a:ext>
            </a:extLst>
          </p:cNvPr>
          <p:cNvSpPr>
            <a:spLocks noGrp="1"/>
          </p:cNvSpPr>
          <p:nvPr>
            <p:ph type="title"/>
          </p:nvPr>
        </p:nvSpPr>
        <p:spPr/>
        <p:txBody>
          <a:bodyPr/>
          <a:lstStyle/>
          <a:p>
            <a:pPr algn="ctr"/>
            <a:r>
              <a:rPr lang="en-US" sz="3600" b="1" i="0" dirty="0">
                <a:effectLst/>
                <a:latin typeface="MuseoSans"/>
              </a:rPr>
              <a:t>What are HTTP Cookies?</a:t>
            </a:r>
            <a:endParaRPr lang="en-US" dirty="0"/>
          </a:p>
        </p:txBody>
      </p:sp>
      <p:sp>
        <p:nvSpPr>
          <p:cNvPr id="3" name="Content Placeholder 2">
            <a:extLst>
              <a:ext uri="{FF2B5EF4-FFF2-40B4-BE49-F238E27FC236}">
                <a16:creationId xmlns:a16="http://schemas.microsoft.com/office/drawing/2014/main" id="{C89CB44A-E3C6-4F98-B286-25C78CCD35E6}"/>
              </a:ext>
            </a:extLst>
          </p:cNvPr>
          <p:cNvSpPr>
            <a:spLocks noGrp="1"/>
          </p:cNvSpPr>
          <p:nvPr>
            <p:ph idx="1"/>
          </p:nvPr>
        </p:nvSpPr>
        <p:spPr>
          <a:xfrm>
            <a:off x="0" y="2194561"/>
            <a:ext cx="12192000" cy="4663440"/>
          </a:xfrm>
        </p:spPr>
        <p:txBody>
          <a:bodyPr>
            <a:noAutofit/>
          </a:bodyPr>
          <a:lstStyle/>
          <a:p>
            <a:r>
              <a:rPr lang="en-US" sz="2200" b="1" i="0" dirty="0">
                <a:effectLst/>
                <a:latin typeface="MuseoSans"/>
              </a:rPr>
              <a:t>HTTP cookies,</a:t>
            </a:r>
            <a:r>
              <a:rPr lang="en-US" sz="2200" b="0" i="0" dirty="0">
                <a:effectLst/>
                <a:latin typeface="MuseoSans"/>
              </a:rPr>
              <a:t> or internet cookies, </a:t>
            </a:r>
            <a:r>
              <a:rPr lang="en-US" sz="2200" dirty="0">
                <a:effectLst/>
                <a:latin typeface="Calibri" panose="020F0502020204030204" pitchFamily="34" charset="0"/>
                <a:ea typeface="Calibri" panose="020F0502020204030204" pitchFamily="34" charset="0"/>
                <a:cs typeface="Arial" panose="020B0604020202020204" pitchFamily="34" charset="0"/>
              </a:rPr>
              <a:t>Are constructed mainly for Internet net browsers to track, personalize, and store records approximately every person’s session. A “session” simply refers back to the time you spend on a web page . Cookies are created to perceive you while you go to a brand new website.</a:t>
            </a:r>
            <a:br>
              <a:rPr lang="en-US" sz="2200" dirty="0">
                <a:effectLst/>
                <a:latin typeface="Calibri" panose="020F0502020204030204" pitchFamily="34" charset="0"/>
                <a:ea typeface="Calibri" panose="020F0502020204030204" pitchFamily="34" charset="0"/>
                <a:cs typeface="Arial" panose="020B0604020202020204" pitchFamily="34" charset="0"/>
              </a:rPr>
            </a:br>
            <a:endParaRPr lang="ar-EG" sz="2200" dirty="0">
              <a:effectLst/>
              <a:latin typeface="Calibri" panose="020F0502020204030204" pitchFamily="34" charset="0"/>
              <a:ea typeface="Calibri" panose="020F0502020204030204" pitchFamily="34" charset="0"/>
              <a:cs typeface="Arial" panose="020B0604020202020204" pitchFamily="34" charset="0"/>
            </a:endParaRPr>
          </a:p>
          <a:p>
            <a:r>
              <a:rPr lang="en-US" sz="2200" dirty="0">
                <a:effectLst/>
                <a:latin typeface="Calibri" panose="020F0502020204030204" pitchFamily="34" charset="0"/>
                <a:ea typeface="Calibri" panose="020F0502020204030204" pitchFamily="34" charset="0"/>
                <a:cs typeface="Arial" panose="020B0604020202020204" pitchFamily="34" charset="0"/>
              </a:rPr>
              <a:t>Browser cookies are diagnosed and examine by “name-price” pairs. These inform cookies in which to be dispatched and what records to don't forget . If you’re wondering “in which are cookies stored,” it’s simple: your net browser will keep it domestically to do not forget the “name-price pair” that identifies you .</a:t>
            </a:r>
            <a:br>
              <a:rPr lang="en-US" sz="2200" dirty="0">
                <a:effectLst/>
                <a:latin typeface="Calibri" panose="020F0502020204030204" pitchFamily="34" charset="0"/>
                <a:ea typeface="Calibri" panose="020F0502020204030204" pitchFamily="34" charset="0"/>
                <a:cs typeface="Arial" panose="020B0604020202020204" pitchFamily="34" charset="0"/>
              </a:rPr>
            </a:br>
            <a:endParaRPr lang="ar-EG" sz="2200" dirty="0">
              <a:latin typeface="Calibri" panose="020F0502020204030204" pitchFamily="34" charset="0"/>
              <a:ea typeface="Calibri" panose="020F0502020204030204" pitchFamily="34" charset="0"/>
              <a:cs typeface="Arial" panose="020B0604020202020204" pitchFamily="34" charset="0"/>
            </a:endParaRPr>
          </a:p>
          <a:p>
            <a:r>
              <a:rPr lang="en-US" sz="2200" dirty="0">
                <a:effectLst/>
                <a:latin typeface="Calibri" panose="020F0502020204030204" pitchFamily="34" charset="0"/>
                <a:ea typeface="Calibri" panose="020F0502020204030204" pitchFamily="34" charset="0"/>
                <a:cs typeface="Arial" panose="020B0604020202020204" pitchFamily="34" charset="0"/>
              </a:rPr>
              <a:t>If a person returns to that web page withinside the future, the net browser returns that records to the net server withinside the shape of a cookie. This is whilst your browser will ship it again to the server to don't forget records out of your preceding sessions.</a:t>
            </a:r>
            <a:br>
              <a:rPr lang="en-US" sz="2200" dirty="0">
                <a:effectLst/>
                <a:latin typeface="Calibri" panose="020F0502020204030204" pitchFamily="34" charset="0"/>
                <a:ea typeface="Calibri" panose="020F0502020204030204" pitchFamily="34" charset="0"/>
                <a:cs typeface="Arial" panose="020B0604020202020204" pitchFamily="34" charset="0"/>
              </a:rPr>
            </a:br>
            <a:endParaRPr lang="en-US" sz="2200" dirty="0"/>
          </a:p>
        </p:txBody>
      </p:sp>
    </p:spTree>
    <p:extLst>
      <p:ext uri="{BB962C8B-B14F-4D97-AF65-F5344CB8AC3E}">
        <p14:creationId xmlns:p14="http://schemas.microsoft.com/office/powerpoint/2010/main" val="17015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6300-3ACC-4D03-A7FC-FC34B235B69F}"/>
              </a:ext>
            </a:extLst>
          </p:cNvPr>
          <p:cNvSpPr>
            <a:spLocks noGrp="1"/>
          </p:cNvSpPr>
          <p:nvPr>
            <p:ph type="title"/>
          </p:nvPr>
        </p:nvSpPr>
        <p:spPr/>
        <p:txBody>
          <a:bodyPr/>
          <a:lstStyle/>
          <a:p>
            <a:pPr algn="ctr"/>
            <a:r>
              <a:rPr lang="en-US" sz="3600" b="1" i="0" dirty="0">
                <a:effectLst/>
                <a:latin typeface="MuseoSans"/>
              </a:rPr>
              <a:t>What Are Cookies Used For?</a:t>
            </a:r>
            <a:endParaRPr lang="en-US" dirty="0"/>
          </a:p>
        </p:txBody>
      </p:sp>
      <p:sp>
        <p:nvSpPr>
          <p:cNvPr id="3" name="Content Placeholder 2">
            <a:extLst>
              <a:ext uri="{FF2B5EF4-FFF2-40B4-BE49-F238E27FC236}">
                <a16:creationId xmlns:a16="http://schemas.microsoft.com/office/drawing/2014/main" id="{13BD5BDA-3329-4A64-9F56-251BD5A6FC57}"/>
              </a:ext>
            </a:extLst>
          </p:cNvPr>
          <p:cNvSpPr>
            <a:spLocks noGrp="1"/>
          </p:cNvSpPr>
          <p:nvPr>
            <p:ph idx="1"/>
          </p:nvPr>
        </p:nvSpPr>
        <p:spPr>
          <a:xfrm>
            <a:off x="0" y="2293035"/>
            <a:ext cx="12192000" cy="4564966"/>
          </a:xfrm>
        </p:spPr>
        <p:txBody>
          <a:bodyPr>
            <a:normAutofit/>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Websites use HTTP cookies to streamline your net experiences. Without cookies, you’d must login once more when you go away a website or rebuild your purchasing cart in case you by chance near the page</a:t>
            </a:r>
            <a:r>
              <a:rPr lang="ar-EG" sz="2000" dirty="0">
                <a:effectLst/>
                <a:latin typeface="Calibri" panose="020F0502020204030204" pitchFamily="34" charset="0"/>
                <a:ea typeface="Calibri" panose="020F0502020204030204" pitchFamily="34" charset="0"/>
                <a:cs typeface="Arial" panose="020B0604020202020204" pitchFamily="34" charset="0"/>
              </a:rPr>
              <a:t> </a:t>
            </a:r>
            <a:r>
              <a:rPr lang="en-US" sz="2000" dirty="0">
                <a:effectLst/>
                <a:latin typeface="Calibri" panose="020F0502020204030204" pitchFamily="34" charset="0"/>
                <a:ea typeface="Calibri" panose="020F0502020204030204" pitchFamily="34" charset="0"/>
                <a:cs typeface="Arial" panose="020B0604020202020204" pitchFamily="34" charset="0"/>
              </a:rPr>
              <a:t>Here’s how cookie are supposed to be used:</a:t>
            </a:r>
            <a:br>
              <a:rPr lang="ar-EG" sz="2000" dirty="0">
                <a:effectLst/>
                <a:latin typeface="Calibri" panose="020F0502020204030204" pitchFamily="34" charset="0"/>
                <a:ea typeface="Calibri" panose="020F0502020204030204" pitchFamily="34" charset="0"/>
                <a:cs typeface="Arial" panose="020B0604020202020204" pitchFamily="34" charset="0"/>
              </a:rPr>
            </a:br>
            <a:r>
              <a:rPr lang="en-US" sz="2000" b="1" dirty="0">
                <a:effectLst/>
                <a:latin typeface="Calibri" panose="020F0502020204030204" pitchFamily="34" charset="0"/>
                <a:ea typeface="Calibri" panose="020F0502020204030204" pitchFamily="34" charset="0"/>
                <a:cs typeface="Arial" panose="020B0604020202020204" pitchFamily="34" charset="0"/>
              </a:rPr>
              <a:t>1-Session management. </a:t>
            </a:r>
            <a:r>
              <a:rPr lang="en-US" sz="2000" dirty="0">
                <a:effectLst/>
                <a:latin typeface="Calibri" panose="020F0502020204030204" pitchFamily="34" charset="0"/>
                <a:ea typeface="Calibri" panose="020F0502020204030204" pitchFamily="34" charset="0"/>
                <a:cs typeface="Arial" panose="020B0604020202020204" pitchFamily="34" charset="0"/>
              </a:rPr>
              <a:t>For example, cookies permit web sites understand customers and bear in mind their character login data and preferences, inclusive of sports activities information as opposed to politics.</a:t>
            </a:r>
            <a:br>
              <a:rPr lang="en-US" sz="2000" dirty="0">
                <a:effectLst/>
                <a:latin typeface="Calibri" panose="020F0502020204030204" pitchFamily="34" charset="0"/>
                <a:ea typeface="Calibri" panose="020F0502020204030204" pitchFamily="34" charset="0"/>
                <a:cs typeface="Arial" panose="020B0604020202020204" pitchFamily="34" charset="0"/>
              </a:rPr>
            </a:br>
            <a:br>
              <a:rPr lang="ar-EG" sz="2000" dirty="0">
                <a:effectLst/>
                <a:latin typeface="Calibri" panose="020F0502020204030204" pitchFamily="34" charset="0"/>
                <a:ea typeface="Calibri" panose="020F0502020204030204" pitchFamily="34" charset="0"/>
                <a:cs typeface="Arial" panose="020B0604020202020204" pitchFamily="34" charset="0"/>
              </a:rPr>
            </a:br>
            <a:r>
              <a:rPr lang="en-US" sz="2000" b="1" dirty="0">
                <a:effectLst/>
                <a:latin typeface="Calibri" panose="020F0502020204030204" pitchFamily="34" charset="0"/>
                <a:ea typeface="Calibri" panose="020F0502020204030204" pitchFamily="34" charset="0"/>
                <a:cs typeface="Arial" panose="020B0604020202020204" pitchFamily="34" charset="0"/>
              </a:rPr>
              <a:t>2-Personalization. </a:t>
            </a:r>
            <a:r>
              <a:rPr lang="en-US" sz="2000" dirty="0">
                <a:effectLst/>
                <a:latin typeface="Calibri" panose="020F0502020204030204" pitchFamily="34" charset="0"/>
                <a:ea typeface="Calibri" panose="020F0502020204030204" pitchFamily="34" charset="0"/>
                <a:cs typeface="Arial" panose="020B0604020202020204" pitchFamily="34" charset="0"/>
              </a:rPr>
              <a:t>Customized marketing and marketing is the primary manner cookies are used to </a:t>
            </a:r>
            <a:r>
              <a:rPr lang="en-US" sz="2000" dirty="0" err="1">
                <a:effectLst/>
                <a:latin typeface="Calibri" panose="020F0502020204030204" pitchFamily="34" charset="0"/>
                <a:ea typeface="Calibri" panose="020F0502020204030204" pitchFamily="34" charset="0"/>
                <a:cs typeface="Arial" panose="020B0604020202020204" pitchFamily="34" charset="0"/>
              </a:rPr>
              <a:t>customise</a:t>
            </a:r>
            <a:r>
              <a:rPr lang="en-US" sz="2000" dirty="0">
                <a:effectLst/>
                <a:latin typeface="Calibri" panose="020F0502020204030204" pitchFamily="34" charset="0"/>
                <a:ea typeface="Calibri" panose="020F0502020204030204" pitchFamily="34" charset="0"/>
                <a:cs typeface="Arial" panose="020B0604020202020204" pitchFamily="34" charset="0"/>
              </a:rPr>
              <a:t> your sessions. You can also additionally view positive objects or components of a website, and cookies use this records to assist construct centered commercials which you would possibly enjoy.</a:t>
            </a:r>
            <a:br>
              <a:rPr lang="en-US" sz="2000" dirty="0">
                <a:effectLst/>
                <a:latin typeface="Calibri" panose="020F0502020204030204" pitchFamily="34" charset="0"/>
                <a:ea typeface="Calibri" panose="020F0502020204030204" pitchFamily="34" charset="0"/>
                <a:cs typeface="Arial" panose="020B0604020202020204" pitchFamily="34" charset="0"/>
              </a:rPr>
            </a:br>
            <a:br>
              <a:rPr lang="en-US" sz="2000" dirty="0">
                <a:effectLst/>
                <a:latin typeface="Calibri" panose="020F0502020204030204" pitchFamily="34" charset="0"/>
                <a:ea typeface="Calibri" panose="020F0502020204030204" pitchFamily="34" charset="0"/>
                <a:cs typeface="Arial" panose="020B0604020202020204" pitchFamily="34" charset="0"/>
              </a:rPr>
            </a:br>
            <a:r>
              <a:rPr lang="en-US" sz="2000" dirty="0">
                <a:effectLst/>
                <a:latin typeface="Calibri" panose="020F0502020204030204" pitchFamily="34" charset="0"/>
                <a:ea typeface="Calibri" panose="020F0502020204030204" pitchFamily="34" charset="0"/>
                <a:cs typeface="Arial" panose="020B0604020202020204" pitchFamily="34" charset="0"/>
              </a:rPr>
              <a:t>3-Tracking. Shopping web sites use cookies to tune objects customers formerly viewed, permitting the web sites to signify different items they may like and maintain objects in purchasing carts even as they maintain purchasing.</a:t>
            </a:r>
            <a:br>
              <a:rPr lang="en-US" sz="2000" dirty="0">
                <a:effectLst/>
                <a:latin typeface="Calibri" panose="020F0502020204030204" pitchFamily="34" charset="0"/>
                <a:ea typeface="Calibri" panose="020F0502020204030204" pitchFamily="34" charset="0"/>
                <a:cs typeface="Arial" panose="020B0604020202020204" pitchFamily="34" charset="0"/>
              </a:rPr>
            </a:br>
            <a:endParaRPr lang="en-US" sz="2000" dirty="0"/>
          </a:p>
        </p:txBody>
      </p:sp>
    </p:spTree>
    <p:extLst>
      <p:ext uri="{BB962C8B-B14F-4D97-AF65-F5344CB8AC3E}">
        <p14:creationId xmlns:p14="http://schemas.microsoft.com/office/powerpoint/2010/main" val="2462256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5822-5472-4736-B8FB-71E85D8452D2}"/>
              </a:ext>
            </a:extLst>
          </p:cNvPr>
          <p:cNvSpPr>
            <a:spLocks noGrp="1"/>
          </p:cNvSpPr>
          <p:nvPr>
            <p:ph type="title"/>
          </p:nvPr>
        </p:nvSpPr>
        <p:spPr>
          <a:xfrm>
            <a:off x="1154954" y="973668"/>
            <a:ext cx="9255138" cy="706964"/>
          </a:xfrm>
        </p:spPr>
        <p:txBody>
          <a:bodyPr/>
          <a:lstStyle/>
          <a:p>
            <a:pPr algn="ctr" fontAlgn="base"/>
            <a:r>
              <a:rPr lang="en-US" b="1" i="0" dirty="0">
                <a:effectLst/>
                <a:latin typeface="MuseoSans"/>
              </a:rPr>
              <a:t>What are the different types of HTTP Cookies?</a:t>
            </a:r>
          </a:p>
        </p:txBody>
      </p:sp>
      <p:sp>
        <p:nvSpPr>
          <p:cNvPr id="3" name="Content Placeholder 2">
            <a:extLst>
              <a:ext uri="{FF2B5EF4-FFF2-40B4-BE49-F238E27FC236}">
                <a16:creationId xmlns:a16="http://schemas.microsoft.com/office/drawing/2014/main" id="{EC61EDD7-DC17-401B-9BAA-24FB2A4A6141}"/>
              </a:ext>
            </a:extLst>
          </p:cNvPr>
          <p:cNvSpPr>
            <a:spLocks noGrp="1"/>
          </p:cNvSpPr>
          <p:nvPr>
            <p:ph idx="1"/>
          </p:nvPr>
        </p:nvSpPr>
        <p:spPr>
          <a:xfrm>
            <a:off x="0" y="2278966"/>
            <a:ext cx="12192000" cy="4579034"/>
          </a:xfrm>
        </p:spPr>
        <p:txBody>
          <a:bodyPr/>
          <a:lstStyle/>
          <a:p>
            <a:r>
              <a:rPr lang="en-US" sz="2000" dirty="0">
                <a:effectLst/>
                <a:latin typeface="Calibri" panose="020F0502020204030204" pitchFamily="34" charset="0"/>
                <a:ea typeface="Calibri" panose="020F0502020204030204" pitchFamily="34" charset="0"/>
                <a:cs typeface="Arial" panose="020B0604020202020204" pitchFamily="34" charset="0"/>
              </a:rPr>
              <a:t>With some variations, cookies withinside the cyber international are available  types: consultation and persistent.</a:t>
            </a:r>
          </a:p>
          <a:p>
            <a:endParaRPr lang="ar-EG" sz="2000" dirty="0"/>
          </a:p>
          <a:p>
            <a:pPr marL="0" marR="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Arial" panose="020B0604020202020204" pitchFamily="34" charset="0"/>
              </a:rPr>
              <a:t>Session cookies</a:t>
            </a:r>
            <a:r>
              <a:rPr lang="ar-SA" sz="2000" dirty="0">
                <a:effectLst/>
                <a:latin typeface="Calibri" panose="020F0502020204030204" pitchFamily="34" charset="0"/>
                <a:ea typeface="Calibri" panose="020F0502020204030204" pitchFamily="34" charset="0"/>
                <a:cs typeface="Arial" panose="020B0604020202020204" pitchFamily="34" charset="0"/>
              </a:rPr>
              <a:t>:</a:t>
            </a:r>
            <a:r>
              <a:rPr lang="en-US" sz="2000" dirty="0">
                <a:effectLst/>
                <a:latin typeface="Calibri" panose="020F0502020204030204" pitchFamily="34" charset="0"/>
                <a:ea typeface="Calibri" panose="020F0502020204030204" pitchFamily="34" charset="0"/>
                <a:cs typeface="Arial" panose="020B0604020202020204" pitchFamily="34" charset="0"/>
              </a:rPr>
              <a:t> are used most effective whilst navigating a website. They are saved in random get admission to reminiscence and are in no way written to the tough drive.</a:t>
            </a:r>
            <a:endParaRPr lang="ar-EG" sz="2000" dirty="0">
              <a:effectLst/>
              <a:latin typeface="Calibri" panose="020F0502020204030204" pitchFamily="34" charset="0"/>
              <a:ea typeface="Calibri" panose="020F0502020204030204" pitchFamily="34" charset="0"/>
              <a:cs typeface="Arial" panose="020B0604020202020204" pitchFamily="34" charset="0"/>
            </a:endParaRPr>
          </a:p>
          <a:p>
            <a:pPr marL="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Arial" panose="020B0604020202020204" pitchFamily="34" charset="0"/>
              </a:rPr>
              <a:t>Persistent cookies: </a:t>
            </a:r>
            <a:r>
              <a:rPr lang="en-US" sz="2000" dirty="0">
                <a:effectLst/>
                <a:latin typeface="Calibri" panose="020F0502020204030204" pitchFamily="34" charset="0"/>
                <a:ea typeface="Calibri" panose="020F0502020204030204" pitchFamily="34" charset="0"/>
                <a:cs typeface="Arial" panose="020B0604020202020204" pitchFamily="34" charset="0"/>
              </a:rPr>
              <a:t>stay on a pc indefinitely, even though many consist of an expiration date and are routinely eliminated whilst that date is reached.</a:t>
            </a:r>
          </a:p>
          <a:p>
            <a:pPr marL="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Arial" panose="020B0604020202020204" pitchFamily="34" charset="0"/>
              </a:rPr>
              <a:t>Authentication. </a:t>
            </a:r>
            <a:r>
              <a:rPr lang="en-US" sz="2000" dirty="0">
                <a:effectLst/>
                <a:latin typeface="Calibri" panose="020F0502020204030204" pitchFamily="34" charset="0"/>
                <a:ea typeface="Calibri" panose="020F0502020204030204" pitchFamily="34" charset="0"/>
                <a:cs typeface="Arial" panose="020B0604020202020204" pitchFamily="34" charset="0"/>
              </a:rPr>
              <a:t>These cookies song whether or not a consumer is logged in and beneath neath what name. They additionally streamline login facts, so customers do not should don't forget web page passwords.</a:t>
            </a:r>
          </a:p>
          <a:p>
            <a:pPr marL="0">
              <a:lnSpc>
                <a:spcPct val="107000"/>
              </a:lnSpc>
              <a:spcBef>
                <a:spcPts val="0"/>
              </a:spcBef>
              <a:spcAft>
                <a:spcPts val="800"/>
              </a:spcAft>
            </a:pPr>
            <a:r>
              <a:rPr lang="en-US" sz="2000" b="1" dirty="0">
                <a:effectLst/>
                <a:latin typeface="Calibri" panose="020F0502020204030204" pitchFamily="34" charset="0"/>
                <a:ea typeface="Calibri" panose="020F0502020204030204" pitchFamily="34" charset="0"/>
                <a:cs typeface="Arial" panose="020B0604020202020204" pitchFamily="34" charset="0"/>
              </a:rPr>
              <a:t>Tracking. </a:t>
            </a:r>
            <a:r>
              <a:rPr lang="en-US" sz="2000" dirty="0">
                <a:effectLst/>
                <a:latin typeface="Calibri" panose="020F0502020204030204" pitchFamily="34" charset="0"/>
                <a:ea typeface="Calibri" panose="020F0502020204030204" pitchFamily="34" charset="0"/>
                <a:cs typeface="Arial" panose="020B0604020202020204" pitchFamily="34" charset="0"/>
              </a:rPr>
              <a:t>These cookies song more than one visits to the equal web page over time. Some on-line merchants, for example, use cookies to song visits from precise customers, inclusive of the pages and merchandise viewed.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00643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A394-49BC-4D0A-BE74-4C34CAC89000}"/>
              </a:ext>
            </a:extLst>
          </p:cNvPr>
          <p:cNvSpPr>
            <a:spLocks noGrp="1"/>
          </p:cNvSpPr>
          <p:nvPr>
            <p:ph type="title"/>
          </p:nvPr>
        </p:nvSpPr>
        <p:spPr/>
        <p:txBody>
          <a:bodyPr/>
          <a:lstStyle/>
          <a:p>
            <a:pPr algn="ctr"/>
            <a:r>
              <a:rPr lang="en-US" sz="3600" dirty="0">
                <a:effectLst/>
                <a:latin typeface="Arial" panose="020B0604020202020204" pitchFamily="34" charset="0"/>
                <a:ea typeface="Calibri" panose="020F0502020204030204" pitchFamily="34" charset="0"/>
                <a:cs typeface="Arial" panose="020B0604020202020204" pitchFamily="34" charset="0"/>
              </a:rPr>
              <a:t>Why Cookies Can Be Dangerous</a:t>
            </a:r>
            <a:r>
              <a:rPr lang="en-US" dirty="0">
                <a:latin typeface="Arial" panose="020B0604020202020204" pitchFamily="34" charset="0"/>
                <a:ea typeface="Calibri" panose="020F0502020204030204" pitchFamily="34" charset="0"/>
                <a:cs typeface="Arial" panose="020B0604020202020204" pitchFamily="34" charset="0"/>
              </a:rPr>
              <a:t>?</a:t>
            </a:r>
            <a:endParaRPr lang="en-US" dirty="0"/>
          </a:p>
        </p:txBody>
      </p:sp>
      <p:sp>
        <p:nvSpPr>
          <p:cNvPr id="3" name="Content Placeholder 2">
            <a:extLst>
              <a:ext uri="{FF2B5EF4-FFF2-40B4-BE49-F238E27FC236}">
                <a16:creationId xmlns:a16="http://schemas.microsoft.com/office/drawing/2014/main" id="{0AE2C374-0376-43EC-854C-F741F9797883}"/>
              </a:ext>
            </a:extLst>
          </p:cNvPr>
          <p:cNvSpPr>
            <a:spLocks noGrp="1"/>
          </p:cNvSpPr>
          <p:nvPr>
            <p:ph idx="1"/>
          </p:nvPr>
        </p:nvSpPr>
        <p:spPr>
          <a:xfrm>
            <a:off x="0" y="2250831"/>
            <a:ext cx="12192000" cy="4607169"/>
          </a:xfrm>
        </p:spPr>
        <p:txBody>
          <a:bodyPr/>
          <a:lstStyle/>
          <a:p>
            <a:r>
              <a:rPr lang="en-US" sz="2000" dirty="0">
                <a:effectLst/>
                <a:latin typeface="Arial" panose="020B0604020202020204" pitchFamily="34" charset="0"/>
                <a:ea typeface="Calibri" panose="020F0502020204030204" pitchFamily="34" charset="0"/>
                <a:cs typeface="Arial" panose="020B0604020202020204" pitchFamily="34" charset="0"/>
              </a:rPr>
              <a:t>Since the information in cookies would not change, cookies themselves are not harmful.</a:t>
            </a:r>
          </a:p>
          <a:p>
            <a:r>
              <a:rPr lang="en-US" sz="2000" dirty="0">
                <a:effectLst/>
                <a:latin typeface="Arial" panose="020B0604020202020204" pitchFamily="34" charset="0"/>
                <a:ea typeface="Calibri" panose="020F0502020204030204" pitchFamily="34" charset="0"/>
                <a:cs typeface="Arial" panose="020B0604020202020204" pitchFamily="34" charset="0"/>
              </a:rPr>
              <a:t>The chance lies of their cap potential to music individuals' surfing histories. To explain, let’s talk what cookies to look at out for.</a:t>
            </a:r>
          </a:p>
          <a:p>
            <a:r>
              <a:rPr lang="en-US" sz="2000" b="1" dirty="0">
                <a:effectLst/>
                <a:latin typeface="Arial" panose="020B0604020202020204" pitchFamily="34" charset="0"/>
                <a:ea typeface="Calibri" panose="020F0502020204030204" pitchFamily="34" charset="0"/>
                <a:cs typeface="Arial" panose="020B0604020202020204" pitchFamily="34" charset="0"/>
              </a:rPr>
              <a:t>First-Party vs. Third-Party Cookies</a:t>
            </a:r>
          </a:p>
          <a:p>
            <a:pPr marL="0" indent="0">
              <a:buNone/>
            </a:pP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Some cookies may also percent greater of a hazard than others relying on in which they arrive from.</a:t>
            </a:r>
          </a:p>
          <a:p>
            <a:r>
              <a:rPr lang="en-US" sz="2000" b="1" dirty="0">
                <a:effectLst/>
                <a:latin typeface="Arial" panose="020B0604020202020204" pitchFamily="34" charset="0"/>
                <a:ea typeface="Calibri" panose="020F0502020204030204" pitchFamily="34" charset="0"/>
                <a:cs typeface="Arial" panose="020B0604020202020204" pitchFamily="34" charset="0"/>
              </a:rPr>
              <a:t>First-party cookies </a:t>
            </a:r>
            <a:r>
              <a:rPr lang="en-US" sz="2000" dirty="0" err="1">
                <a:effectLst/>
                <a:latin typeface="Arial" panose="020B0604020202020204" pitchFamily="34" charset="0"/>
                <a:ea typeface="Calibri" panose="020F0502020204030204" pitchFamily="34" charset="0"/>
                <a:cs typeface="Arial" panose="020B0604020202020204" pitchFamily="34" charset="0"/>
              </a:rPr>
              <a:t>cookies</a:t>
            </a:r>
            <a:r>
              <a:rPr lang="en-US" sz="2000" dirty="0">
                <a:effectLst/>
                <a:latin typeface="Arial" panose="020B0604020202020204" pitchFamily="34" charset="0"/>
                <a:ea typeface="Calibri" panose="020F0502020204030204" pitchFamily="34" charset="0"/>
                <a:cs typeface="Arial" panose="020B0604020202020204" pitchFamily="34" charset="0"/>
              </a:rPr>
              <a:t> are without delay created through the internet site you're using. These are usually safer, so long as you're surfing legitimate web sites or ones which have now no longer been compromised.</a:t>
            </a:r>
          </a:p>
          <a:p>
            <a:r>
              <a:rPr lang="en-US" sz="2000" b="1" dirty="0">
                <a:effectLst/>
                <a:latin typeface="Arial" panose="020B0604020202020204" pitchFamily="34" charset="0"/>
                <a:ea typeface="Calibri" panose="020F0502020204030204" pitchFamily="34" charset="0"/>
                <a:cs typeface="Arial" panose="020B0604020202020204" pitchFamily="34" charset="0"/>
              </a:rPr>
              <a:t>Third-party cookies </a:t>
            </a:r>
            <a:r>
              <a:rPr lang="en-US" sz="2000" dirty="0" err="1">
                <a:effectLst/>
                <a:latin typeface="Arial" panose="020B0604020202020204" pitchFamily="34" charset="0"/>
                <a:ea typeface="Calibri" panose="020F0502020204030204" pitchFamily="34" charset="0"/>
                <a:cs typeface="Arial" panose="020B0604020202020204" pitchFamily="34" charset="0"/>
              </a:rPr>
              <a:t>cookies</a:t>
            </a:r>
            <a:r>
              <a:rPr lang="en-US" sz="2000" dirty="0">
                <a:effectLst/>
                <a:latin typeface="Arial" panose="020B0604020202020204" pitchFamily="34" charset="0"/>
                <a:ea typeface="Calibri" panose="020F0502020204030204" pitchFamily="34" charset="0"/>
                <a:cs typeface="Arial" panose="020B0604020202020204" pitchFamily="34" charset="0"/>
              </a:rPr>
              <a:t> are greater troubling. They are generated through web sites which can be one of a kind from the internet pages customers are presently surfing, typically due to the fact they may be connected to commercials on that page.</a:t>
            </a:r>
          </a:p>
          <a:p>
            <a:endParaRPr lang="en-US" dirty="0"/>
          </a:p>
        </p:txBody>
      </p:sp>
    </p:spTree>
    <p:extLst>
      <p:ext uri="{BB962C8B-B14F-4D97-AF65-F5344CB8AC3E}">
        <p14:creationId xmlns:p14="http://schemas.microsoft.com/office/powerpoint/2010/main" val="4006609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E66413-9ABE-439B-874C-429702826E22}"/>
              </a:ext>
            </a:extLst>
          </p:cNvPr>
          <p:cNvSpPr>
            <a:spLocks noGrp="1"/>
          </p:cNvSpPr>
          <p:nvPr>
            <p:ph type="ctrTitle"/>
          </p:nvPr>
        </p:nvSpPr>
        <p:spPr>
          <a:xfrm>
            <a:off x="2461846" y="2475914"/>
            <a:ext cx="7793501" cy="1237957"/>
          </a:xfrm>
        </p:spPr>
        <p:txBody>
          <a:bodyPr/>
          <a:lstStyle/>
          <a:p>
            <a:r>
              <a:rPr lang="en-US" sz="8000" dirty="0"/>
              <a:t>thanks</a:t>
            </a:r>
          </a:p>
        </p:txBody>
      </p:sp>
    </p:spTree>
    <p:extLst>
      <p:ext uri="{BB962C8B-B14F-4D97-AF65-F5344CB8AC3E}">
        <p14:creationId xmlns:p14="http://schemas.microsoft.com/office/powerpoint/2010/main" val="2681062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TotalTime>
  <Words>934</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Century Gothic</vt:lpstr>
      <vt:lpstr>MuseoSans</vt:lpstr>
      <vt:lpstr>Wingdings 3</vt:lpstr>
      <vt:lpstr>Ion Boardroom</vt:lpstr>
      <vt:lpstr>Cookies</vt:lpstr>
      <vt:lpstr>What Are Cookies?</vt:lpstr>
      <vt:lpstr>Different types of cookies</vt:lpstr>
      <vt:lpstr>What are HTTP Cookies?</vt:lpstr>
      <vt:lpstr>What Are Cookies Used For?</vt:lpstr>
      <vt:lpstr>What are the different types of HTTP Cookies?</vt:lpstr>
      <vt:lpstr>Why Cookies Can Be Dangerous?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dc:title>
  <dc:creator>Abdulrahman Abdel Naser</dc:creator>
  <cp:lastModifiedBy>Abdulrahman Abdel Naser</cp:lastModifiedBy>
  <cp:revision>8</cp:revision>
  <dcterms:created xsi:type="dcterms:W3CDTF">2022-01-16T22:03:12Z</dcterms:created>
  <dcterms:modified xsi:type="dcterms:W3CDTF">2022-01-16T22:23:44Z</dcterms:modified>
</cp:coreProperties>
</file>