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386" r:id="rId3"/>
    <p:sldId id="352" r:id="rId4"/>
    <p:sldId id="376" r:id="rId5"/>
    <p:sldId id="382" r:id="rId6"/>
    <p:sldId id="359" r:id="rId7"/>
    <p:sldId id="363" r:id="rId8"/>
    <p:sldId id="383" r:id="rId9"/>
    <p:sldId id="377" r:id="rId10"/>
    <p:sldId id="381" r:id="rId11"/>
    <p:sldId id="369" r:id="rId12"/>
    <p:sldId id="362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81785" autoAdjust="0"/>
  </p:normalViewPr>
  <p:slideViewPr>
    <p:cSldViewPr snapToGrid="0">
      <p:cViewPr varScale="1">
        <p:scale>
          <a:sx n="72" d="100"/>
          <a:sy n="72" d="100"/>
        </p:scale>
        <p:origin x="-107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3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13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comes in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1994 the RNN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3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LSTM</a:t>
            </a:r>
            <a:r>
              <a:rPr lang="en-US" baseline="0" dirty="0" smtClean="0"/>
              <a:t> </a:t>
            </a:r>
            <a:r>
              <a:rPr lang="en-US" dirty="0" smtClean="0"/>
              <a:t>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7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30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9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4/7/2017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4/7/2017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4/7/2017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karpathy.github.io/2015/05/21/rnn-effectiveness/" TargetMode="External"/><Relationship Id="rId3" Type="http://schemas.openxmlformats.org/officeDocument/2006/relationships/hyperlink" Target="https://arxiv.org/find/cs/1/au:+Vinyals_O/0/1/0/all/0/1" TargetMode="External"/><Relationship Id="rId7" Type="http://schemas.openxmlformats.org/officeDocument/2006/relationships/hyperlink" Target="https://github.com/Conchylicultor/DeepQ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iteseerx.ist.psu.edu/viewdoc/download?doi=10.1.1.248.4448&amp;rep=rep1&amp;type=pdf" TargetMode="External"/><Relationship Id="rId5" Type="http://schemas.openxmlformats.org/officeDocument/2006/relationships/hyperlink" Target="https://arxiv.org/abs/1506.05869" TargetMode="External"/><Relationship Id="rId10" Type="http://schemas.openxmlformats.org/officeDocument/2006/relationships/hyperlink" Target="http://www.wildml.com/2016/07/deep-learning-for-chatbots-2-retrieval-based-model-tensorflow/" TargetMode="External"/><Relationship Id="rId4" Type="http://schemas.openxmlformats.org/officeDocument/2006/relationships/hyperlink" Target="https://arxiv.org/find/cs/1/au:+Le_Q/0/1/0/all/0/1" TargetMode="External"/><Relationship Id="rId9" Type="http://schemas.openxmlformats.org/officeDocument/2006/relationships/hyperlink" Target="http://www.wildml.com/2016/04/deep-learning-for-chatbots-part-1-introduct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2" y="767015"/>
            <a:ext cx="9601200" cy="1195664"/>
          </a:xfrm>
        </p:spPr>
        <p:txBody>
          <a:bodyPr>
            <a:normAutofit fontScale="90000"/>
          </a:bodyPr>
          <a:lstStyle/>
          <a:p>
            <a:r>
              <a:rPr lang="en-US" sz="5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860130"/>
            <a:ext cx="9558130" cy="4051571"/>
          </a:xfrm>
        </p:spPr>
        <p:txBody>
          <a:bodyPr>
            <a:noAutofit/>
          </a:bodyPr>
          <a:lstStyle/>
          <a:p>
            <a:r>
              <a:rPr lang="en-US" sz="2400" dirty="0"/>
              <a:t>Motivation and </a:t>
            </a:r>
            <a:r>
              <a:rPr lang="en-US" sz="2400" dirty="0" smtClean="0"/>
              <a:t>Objective</a:t>
            </a:r>
          </a:p>
          <a:p>
            <a:r>
              <a:rPr lang="en-US" sz="2400" dirty="0" smtClean="0"/>
              <a:t>Analysis and design.</a:t>
            </a:r>
            <a:endParaRPr lang="en-US" sz="2400" dirty="0"/>
          </a:p>
          <a:p>
            <a:r>
              <a:rPr lang="en-US" sz="2400" dirty="0" smtClean="0"/>
              <a:t>Current state:</a:t>
            </a:r>
            <a:endParaRPr lang="en-US" sz="2400" dirty="0"/>
          </a:p>
          <a:p>
            <a:pPr marL="963612" lvl="2" indent="-457200">
              <a:buFont typeface="+mj-lt"/>
              <a:buAutoNum type="arabicPeriod"/>
            </a:pPr>
            <a:r>
              <a:rPr lang="en-US" sz="2400" i="1" dirty="0"/>
              <a:t>Datasets </a:t>
            </a:r>
            <a:r>
              <a:rPr lang="en-US" sz="2400" i="1" dirty="0" smtClean="0"/>
              <a:t>representation.</a:t>
            </a:r>
            <a:endParaRPr lang="en-US" sz="2400" i="1" dirty="0"/>
          </a:p>
          <a:p>
            <a:pPr marL="963612" lvl="2" indent="-457200">
              <a:buFont typeface="+mj-lt"/>
              <a:buAutoNum type="arabicPeriod"/>
            </a:pPr>
            <a:r>
              <a:rPr lang="en-US" sz="2400" i="1" dirty="0" smtClean="0"/>
              <a:t>The </a:t>
            </a:r>
            <a:r>
              <a:rPr lang="en-US" sz="2400" i="1" dirty="0" smtClean="0"/>
              <a:t>Model.</a:t>
            </a:r>
            <a:endParaRPr lang="en-US" sz="2400" i="1" dirty="0"/>
          </a:p>
          <a:p>
            <a:pPr marL="963612" lvl="2" indent="-457200">
              <a:buFont typeface="+mj-lt"/>
              <a:buAutoNum type="arabicPeriod"/>
            </a:pPr>
            <a:r>
              <a:rPr lang="en-US" sz="2400" i="1" dirty="0" smtClean="0"/>
              <a:t>Training.</a:t>
            </a:r>
            <a:endParaRPr lang="en-US" sz="2400" i="1" dirty="0"/>
          </a:p>
          <a:p>
            <a:pPr marL="963612" lvl="2" indent="-457200">
              <a:buFont typeface="+mj-lt"/>
              <a:buAutoNum type="arabicPeriod"/>
            </a:pPr>
            <a:r>
              <a:rPr lang="en-US" sz="2400" i="1" dirty="0" smtClean="0"/>
              <a:t>Testing.</a:t>
            </a:r>
            <a:endParaRPr lang="en-US" sz="2400" i="1" dirty="0"/>
          </a:p>
          <a:p>
            <a:pPr marL="963612" lvl="2" indent="-457200">
              <a:buFont typeface="+mj-lt"/>
              <a:buAutoNum type="arabicPeriod"/>
            </a:pPr>
            <a:r>
              <a:rPr lang="en-US" sz="2400" i="1" dirty="0" smtClean="0"/>
              <a:t>Interface.</a:t>
            </a:r>
            <a:endParaRPr lang="en-US" sz="2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4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2" y="767015"/>
            <a:ext cx="9601200" cy="1195664"/>
          </a:xfrm>
        </p:spPr>
        <p:txBody>
          <a:bodyPr>
            <a:noAutofit/>
          </a:bodyPr>
          <a:lstStyle/>
          <a:p>
            <a:r>
              <a:rPr lang="en-US" sz="45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 Testing</a:t>
            </a:r>
            <a:br>
              <a:rPr lang="en-US" sz="45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45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331" y="1590261"/>
            <a:ext cx="10177669" cy="4068418"/>
          </a:xfrm>
        </p:spPr>
        <p:txBody>
          <a:bodyPr>
            <a:normAutofit/>
          </a:bodyPr>
          <a:lstStyle/>
          <a:p>
            <a:r>
              <a:rPr lang="en-IN" sz="2200" dirty="0"/>
              <a:t>After training the model we can evaluate it on the test set.</a:t>
            </a:r>
            <a:endParaRPr lang="en-IN" sz="2400" dirty="0"/>
          </a:p>
          <a:p>
            <a:r>
              <a:rPr lang="en-IN" sz="2200" dirty="0"/>
              <a:t>This will run the trained model on the test set.</a:t>
            </a:r>
            <a:endParaRPr lang="en-IN" sz="2400" dirty="0"/>
          </a:p>
          <a:p>
            <a:r>
              <a:rPr lang="en-IN" sz="2200" dirty="0"/>
              <a:t>We will get probability scores for unseen data.</a:t>
            </a:r>
            <a:endParaRPr lang="en-IN" sz="2400" dirty="0"/>
          </a:p>
          <a:p>
            <a:r>
              <a:rPr lang="en-IN" sz="2200" dirty="0"/>
              <a:t>We could imagine feeding in 100 potential responses to a context and then picking the one with the highest score.</a:t>
            </a:r>
          </a:p>
          <a:p>
            <a:endParaRPr lang="en-IN" sz="24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2" y="767015"/>
            <a:ext cx="9601200" cy="1195664"/>
          </a:xfrm>
        </p:spPr>
        <p:txBody>
          <a:bodyPr>
            <a:normAutofit/>
          </a:bodyPr>
          <a:lstStyle/>
          <a:p>
            <a:r>
              <a:rPr lang="en-US" sz="45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Interface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860131"/>
            <a:ext cx="9558130" cy="3400982"/>
          </a:xfrm>
        </p:spPr>
        <p:txBody>
          <a:bodyPr>
            <a:normAutofit/>
          </a:bodyPr>
          <a:lstStyle/>
          <a:p>
            <a:pPr lvl="0"/>
            <a:r>
              <a:rPr lang="en-US" sz="2200" dirty="0"/>
              <a:t>Build a web application for the Bot, which allows the user to interact with the Bot and start a conversation.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1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2" y="767015"/>
            <a:ext cx="9601200" cy="1195664"/>
          </a:xfrm>
        </p:spPr>
        <p:txBody>
          <a:bodyPr>
            <a:normAutofit/>
          </a:bodyPr>
          <a:lstStyle/>
          <a:p>
            <a:r>
              <a:rPr lang="en-US" sz="45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Resources and Further Readings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860131"/>
            <a:ext cx="9558130" cy="3400982"/>
          </a:xfrm>
        </p:spPr>
        <p:txBody>
          <a:bodyPr>
            <a:normAutofit/>
          </a:bodyPr>
          <a:lstStyle/>
          <a:p>
            <a:r>
              <a:rPr lang="en-US" sz="2200" dirty="0"/>
              <a:t>A Neural Conversational Model 2015 [</a:t>
            </a:r>
            <a:r>
              <a:rPr lang="en-GB" sz="2200" dirty="0">
                <a:hlinkClick r:id="rId3"/>
              </a:rPr>
              <a:t>Oriol </a:t>
            </a:r>
            <a:r>
              <a:rPr lang="en-GB" sz="2200" dirty="0" err="1">
                <a:hlinkClick r:id="rId3"/>
              </a:rPr>
              <a:t>Vinyals</a:t>
            </a:r>
            <a:r>
              <a:rPr lang="en-GB" sz="2200" dirty="0"/>
              <a:t>, </a:t>
            </a:r>
            <a:r>
              <a:rPr lang="en-GB" sz="2200" dirty="0">
                <a:hlinkClick r:id="rId4"/>
              </a:rPr>
              <a:t>Quoc Le</a:t>
            </a:r>
            <a:r>
              <a:rPr lang="en-US" sz="2200" dirty="0"/>
              <a:t>] [</a:t>
            </a:r>
            <a:r>
              <a:rPr lang="en-US" sz="2200" dirty="0">
                <a:hlinkClick r:id="rId5"/>
              </a:rPr>
              <a:t>arxiv</a:t>
            </a:r>
            <a:r>
              <a:rPr lang="en-US" sz="2200" dirty="0"/>
              <a:t>]</a:t>
            </a:r>
          </a:p>
          <a:p>
            <a:pPr lvl="0"/>
            <a:r>
              <a:rPr lang="en-US" sz="2200" dirty="0"/>
              <a:t>LSTM Neural Networks for Language Modeling [</a:t>
            </a:r>
            <a:r>
              <a:rPr lang="en-US" sz="2200" dirty="0" err="1"/>
              <a:t>Sundermeyer</a:t>
            </a:r>
            <a:r>
              <a:rPr lang="en-US" sz="2200" dirty="0"/>
              <a:t>] [</a:t>
            </a:r>
            <a:r>
              <a:rPr lang="en-US" sz="2200" dirty="0">
                <a:hlinkClick r:id="rId6"/>
              </a:rPr>
              <a:t>pdf</a:t>
            </a:r>
            <a:r>
              <a:rPr lang="en-US" sz="2200" dirty="0"/>
              <a:t>]</a:t>
            </a:r>
          </a:p>
          <a:p>
            <a:pPr lvl="0"/>
            <a:r>
              <a:rPr lang="en-US" sz="2200" dirty="0">
                <a:hlinkClick r:id="rId7"/>
              </a:rPr>
              <a:t>https://github.com/Conchylicultor/DeepQA</a:t>
            </a:r>
            <a:r>
              <a:rPr lang="en-US" sz="2200" dirty="0"/>
              <a:t>.</a:t>
            </a:r>
          </a:p>
          <a:p>
            <a:r>
              <a:rPr lang="en-GB" sz="2200" dirty="0">
                <a:hlinkClick r:id="rId8"/>
              </a:rPr>
              <a:t>The Unreasonable Effectiveness of Recurrent Neural Networks</a:t>
            </a:r>
            <a:r>
              <a:rPr lang="en-GB" sz="2200" dirty="0"/>
              <a:t>.</a:t>
            </a:r>
          </a:p>
          <a:p>
            <a:pPr lvl="0"/>
            <a:r>
              <a:rPr lang="en-US" sz="2200" dirty="0"/>
              <a:t> Deep Learning for Chatbots (</a:t>
            </a:r>
            <a:r>
              <a:rPr lang="en-US" sz="2200" dirty="0">
                <a:hlinkClick r:id="rId9"/>
              </a:rPr>
              <a:t>part1</a:t>
            </a:r>
            <a:r>
              <a:rPr lang="en-US" sz="2200" dirty="0"/>
              <a:t>, </a:t>
            </a:r>
            <a:r>
              <a:rPr lang="en-US" sz="2200" dirty="0">
                <a:hlinkClick r:id="rId10"/>
              </a:rPr>
              <a:t>part2</a:t>
            </a:r>
            <a:r>
              <a:rPr lang="en-US" sz="2200" dirty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6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2" y="767015"/>
            <a:ext cx="9601200" cy="1195664"/>
          </a:xfrm>
        </p:spPr>
        <p:txBody>
          <a:bodyPr>
            <a:normAutofit/>
          </a:bodyPr>
          <a:lstStyle/>
          <a:p>
            <a:r>
              <a:rPr lang="en-US" sz="45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 representation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860131"/>
            <a:ext cx="9558130" cy="3400982"/>
          </a:xfrm>
        </p:spPr>
        <p:txBody>
          <a:bodyPr>
            <a:normAutofit/>
          </a:bodyPr>
          <a:lstStyle/>
          <a:p>
            <a:r>
              <a:rPr lang="en-US" sz="2200" dirty="0"/>
              <a:t>Datasets: Cornell Movie Dialogue Corpus, Open Subtitles 2016.</a:t>
            </a:r>
          </a:p>
          <a:p>
            <a:r>
              <a:rPr lang="en-US" sz="2200" dirty="0"/>
              <a:t>Text representation using word </a:t>
            </a:r>
            <a:r>
              <a:rPr lang="en-US" sz="2200" dirty="0" err="1"/>
              <a:t>embeddings</a:t>
            </a:r>
            <a:r>
              <a:rPr lang="en-US" sz="2200" dirty="0"/>
              <a:t> (word2vec).</a:t>
            </a:r>
          </a:p>
          <a:p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10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194" y="3036105"/>
            <a:ext cx="4797058" cy="245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8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2" y="767015"/>
            <a:ext cx="9601200" cy="1195664"/>
          </a:xfrm>
        </p:spPr>
        <p:txBody>
          <a:bodyPr>
            <a:normAutofit fontScale="90000"/>
          </a:bodyPr>
          <a:lstStyle/>
          <a:p>
            <a:r>
              <a:rPr lang="en-US" sz="5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860131"/>
            <a:ext cx="9558130" cy="3400982"/>
          </a:xfrm>
        </p:spPr>
        <p:txBody>
          <a:bodyPr>
            <a:normAutofit/>
          </a:bodyPr>
          <a:lstStyle/>
          <a:p>
            <a:r>
              <a:rPr lang="en-US" sz="2200" dirty="0"/>
              <a:t>Motivation and Objective</a:t>
            </a:r>
          </a:p>
          <a:p>
            <a:r>
              <a:rPr lang="en-US" sz="2200" dirty="0"/>
              <a:t>Implementation Phases</a:t>
            </a:r>
          </a:p>
          <a:p>
            <a:pPr marL="963612" lvl="2" indent="-457200">
              <a:buFont typeface="+mj-lt"/>
              <a:buAutoNum type="arabicPeriod"/>
            </a:pPr>
            <a:r>
              <a:rPr lang="en-US" sz="1900" i="1" dirty="0"/>
              <a:t>Datasets representation</a:t>
            </a:r>
          </a:p>
          <a:p>
            <a:pPr marL="963612" lvl="2" indent="-457200">
              <a:buFont typeface="+mj-lt"/>
              <a:buAutoNum type="arabicPeriod"/>
            </a:pPr>
            <a:r>
              <a:rPr lang="en-US" sz="1900" i="1" dirty="0" smtClean="0"/>
              <a:t>The Model</a:t>
            </a:r>
            <a:endParaRPr lang="en-US" sz="19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5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2422" y="2307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Used Algorithms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19743" y="1297527"/>
            <a:ext cx="9601200" cy="834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What Do We Use?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63752" y="2601980"/>
            <a:ext cx="9601200" cy="1953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sequence-to-sequence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based on a recurrent neural network with long short-term memory.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2" y="767015"/>
            <a:ext cx="9601200" cy="1195664"/>
          </a:xfrm>
        </p:spPr>
        <p:txBody>
          <a:bodyPr>
            <a:noAutofit/>
          </a:bodyPr>
          <a:lstStyle/>
          <a:p>
            <a:r>
              <a:rPr lang="en-US" sz="4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Recurrent Neural Network</a:t>
            </a:r>
            <a:r>
              <a:rPr lang="en-US" sz="45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45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45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860131"/>
            <a:ext cx="9558130" cy="3400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pic>
        <p:nvPicPr>
          <p:cNvPr id="6" name="Picture 2" descr="C:\Users\Abdelrahman\Desktop\RNN-unrol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3" y="1962679"/>
            <a:ext cx="9935813" cy="268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bdelrahman\Desktop\RNN-roll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529" y="1962679"/>
            <a:ext cx="2093912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2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2" y="767015"/>
            <a:ext cx="9601200" cy="1195664"/>
          </a:xfrm>
        </p:spPr>
        <p:txBody>
          <a:bodyPr>
            <a:noAutofit/>
          </a:bodyPr>
          <a:lstStyle/>
          <a:p>
            <a:r>
              <a:rPr lang="en-US" sz="4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Long Short Term Memory (LSTM)</a:t>
            </a:r>
            <a:r>
              <a:rPr lang="en-US" sz="45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4500" b="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4500" b="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860131"/>
            <a:ext cx="9558130" cy="3400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pic>
        <p:nvPicPr>
          <p:cNvPr id="7" name="Picture 6" descr="C:\Users\Abdelrahman\Desktop\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7" y="1484998"/>
            <a:ext cx="4798999" cy="85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Abdelrahman\Desktop\LSTM3-chai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2339382"/>
            <a:ext cx="8203095" cy="308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40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2" y="767015"/>
            <a:ext cx="9601200" cy="1195664"/>
          </a:xfrm>
        </p:spPr>
        <p:txBody>
          <a:bodyPr>
            <a:noAutofit/>
          </a:bodyPr>
          <a:lstStyle/>
          <a:p>
            <a:r>
              <a:rPr lang="en-US" sz="4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Sequence to Sequence Model</a:t>
            </a:r>
            <a:br>
              <a:rPr lang="en-US" sz="45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sz="45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860131"/>
            <a:ext cx="9558130" cy="3400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7" name="Picture 3" descr="C:\Users\Abdelrahman\Desktop\basic_seq2s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33" y="2128071"/>
            <a:ext cx="10209112" cy="229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39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32" y="767015"/>
            <a:ext cx="9601200" cy="1195664"/>
          </a:xfrm>
        </p:spPr>
        <p:txBody>
          <a:bodyPr>
            <a:normAutofit fontScale="90000"/>
          </a:bodyPr>
          <a:lstStyle/>
          <a:p>
            <a:r>
              <a:rPr lang="en-US" sz="5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Outlines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860131"/>
            <a:ext cx="9558130" cy="3400982"/>
          </a:xfrm>
        </p:spPr>
        <p:txBody>
          <a:bodyPr>
            <a:normAutofit/>
          </a:bodyPr>
          <a:lstStyle/>
          <a:p>
            <a:r>
              <a:rPr lang="en-US" sz="2200" dirty="0"/>
              <a:t>Motivation and Objective</a:t>
            </a:r>
          </a:p>
          <a:p>
            <a:r>
              <a:rPr lang="en-US" sz="2200" dirty="0"/>
              <a:t>Implementation Phases</a:t>
            </a:r>
          </a:p>
          <a:p>
            <a:pPr marL="963612" lvl="2" indent="-457200">
              <a:buFont typeface="+mj-lt"/>
              <a:buAutoNum type="arabicPeriod"/>
            </a:pPr>
            <a:r>
              <a:rPr lang="en-US" sz="1900" i="1" dirty="0"/>
              <a:t>Datasets representation</a:t>
            </a:r>
          </a:p>
          <a:p>
            <a:pPr marL="963612" lvl="2" indent="-457200">
              <a:buFont typeface="+mj-lt"/>
              <a:buAutoNum type="arabicPeriod"/>
            </a:pPr>
            <a:r>
              <a:rPr lang="en-US" sz="1900" i="1" dirty="0" smtClean="0"/>
              <a:t>The Model</a:t>
            </a:r>
            <a:endParaRPr lang="en-US" sz="1900" i="1" dirty="0"/>
          </a:p>
          <a:p>
            <a:pPr marL="963612" lvl="2" indent="-457200">
              <a:buFont typeface="+mj-lt"/>
              <a:buAutoNum type="arabicPeriod"/>
            </a:pPr>
            <a:r>
              <a:rPr lang="en-US" sz="1900" i="1" dirty="0" smtClean="0"/>
              <a:t>Training</a:t>
            </a:r>
            <a:endParaRPr lang="en-US" sz="19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1</a:t>
            </a:r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5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loss function, our objective is to find the parameters U, V and W that minimize it for the given data during the training phase.</a:t>
            </a:r>
          </a:p>
          <a:p>
            <a:r>
              <a:rPr lang="en-US" dirty="0" smtClean="0"/>
              <a:t>Traditionally, we’d use the SGD method with BPTT to optimize the parameters, but this method is slow and suffers from the vanishing gradient problem.</a:t>
            </a:r>
          </a:p>
          <a:p>
            <a:r>
              <a:rPr lang="en-US" dirty="0" smtClean="0"/>
              <a:t>We use LSTM to fix the vanishing gradient problem.</a:t>
            </a:r>
          </a:p>
          <a:p>
            <a:r>
              <a:rPr lang="en-US" dirty="0" smtClean="0"/>
              <a:t>We use a variation of SGD (</a:t>
            </a:r>
            <a:r>
              <a:rPr lang="en-US" cap="all" dirty="0" smtClean="0"/>
              <a:t>RMSPROP</a:t>
            </a:r>
            <a:r>
              <a:rPr lang="en-US" dirty="0" smtClean="0"/>
              <a:t>) to increase the performance.</a:t>
            </a:r>
            <a:endParaRPr lang="en-US" cap="all" dirty="0"/>
          </a:p>
        </p:txBody>
      </p:sp>
      <p:sp>
        <p:nvSpPr>
          <p:cNvPr id="4" name="TextBox 3"/>
          <p:cNvSpPr txBox="1"/>
          <p:nvPr/>
        </p:nvSpPr>
        <p:spPr>
          <a:xfrm>
            <a:off x="5870713" y="633453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EG" dirty="0" smtClean="0"/>
              <a:t>1</a:t>
            </a:r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9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350</Words>
  <Application>Microsoft Office PowerPoint</Application>
  <PresentationFormat>Custom</PresentationFormat>
  <Paragraphs>74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Diamond Grid 16x9</vt:lpstr>
      <vt:lpstr>Outlines </vt:lpstr>
      <vt:lpstr>Dataset representation </vt:lpstr>
      <vt:lpstr>Outlines </vt:lpstr>
      <vt:lpstr>PowerPoint Presentation</vt:lpstr>
      <vt:lpstr>Recurrent Neural Network </vt:lpstr>
      <vt:lpstr>Long Short Term Memory (LSTM) </vt:lpstr>
      <vt:lpstr>Sequence to Sequence Model </vt:lpstr>
      <vt:lpstr>Outlines </vt:lpstr>
      <vt:lpstr>Model Training </vt:lpstr>
      <vt:lpstr>Model Testing </vt:lpstr>
      <vt:lpstr>Interface </vt:lpstr>
      <vt:lpstr>Resources and Further Readings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2016-07-25T15:49:24Z</dcterms:created>
  <dcterms:modified xsi:type="dcterms:W3CDTF">2017-04-07T16:12:37Z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