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85" r:id="rId19"/>
    <p:sldId id="275" r:id="rId20"/>
    <p:sldId id="288" r:id="rId21"/>
    <p:sldId id="276" r:id="rId22"/>
    <p:sldId id="277" r:id="rId23"/>
    <p:sldId id="286" r:id="rId24"/>
    <p:sldId id="279" r:id="rId25"/>
    <p:sldId id="287" r:id="rId26"/>
    <p:sldId id="280" r:id="rId27"/>
    <p:sldId id="281" r:id="rId28"/>
    <p:sldId id="282" r:id="rId29"/>
    <p:sldId id="278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 snapToGrid="0">
      <p:cViewPr>
        <p:scale>
          <a:sx n="82" d="100"/>
          <a:sy n="82" d="100"/>
        </p:scale>
        <p:origin x="-682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2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674803F-AF2B-4D5F-9A26-344FA16FC2A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06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4C78C8-2379-461E-A548-76202A3814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02C7A8-9974-4EE2-AFC5-5E148A944B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2013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9ADC88-A6CF-4CE6-8F9E-E88F05FA60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model comes in 2014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E5A70D-A814-42A0-90BE-7D306AE7C44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1994 the RNN</a:t>
            </a:r>
          </a:p>
        </p:txBody>
      </p:sp>
      <p:sp>
        <p:nvSpPr>
          <p:cNvPr id="3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E5D377-6DB0-4CEC-A41A-3401F518240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LSTM 1997</a:t>
            </a:r>
          </a:p>
        </p:txBody>
      </p:sp>
      <p:sp>
        <p:nvSpPr>
          <p:cNvPr id="3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DAD50E-FED4-4DD2-BC25-42B0DB2CAF6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CD8893-6118-462D-9D9F-8A0219EA53B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02C7A8-9974-4EE2-AFC5-5E148A944B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058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04CAD7-4087-490D-AFAE-92E7EE6EB6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3B002F-17DA-4708-901E-C9457EB37F7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02C7A8-9974-4EE2-AFC5-5E148A944B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073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EDF5FF-9205-4932-979B-86F512FED47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6C4D01F-E87E-48BB-9338-A75B5200366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02C7A8-9974-4EE2-AFC5-5E148A944B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078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8AEDB0-13E3-47BA-960F-FA710AFDA8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1EE06A-CAE6-4367-9666-4DDF33395DA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ED6FBD-C3F1-4742-A52B-01B856EDBEC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26027F-2B81-4DCF-A390-68102955D2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7ECEFF4-2523-4483-946D-6C7BF8A0E13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2C89232-9738-472B-8601-A5DCC8A16FC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9C8F0C-D9B8-4936-896E-7B51D9C9BEC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40120D0-881C-4AA7-A722-6B63606DD95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01526B-ED12-4043-B01F-071E6C1EF10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BC9341-FC40-4EB3-BBC4-1AF951368A3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CD0A4C-F92D-4BB7-8309-6F7EE124AC8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792C0F-D38C-449F-99BD-F66D2462AFD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4CF39D3-62DE-4A57-90B5-785DCD0AA6E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6098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"/>
          <p:cNvSpPr/>
          <p:nvPr/>
        </p:nvSpPr>
        <p:spPr>
          <a:xfrm>
            <a:off x="18291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0481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42674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67057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91440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103629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115822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2520" y="3862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2520" y="16110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2520" y="28357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2520" y="406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2520" y="528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2520" y="650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22536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4490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26658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Line 20"/>
          <p:cNvSpPr/>
          <p:nvPr/>
        </p:nvSpPr>
        <p:spPr>
          <a:xfrm>
            <a:off x="3884760" y="0"/>
            <a:ext cx="681624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510624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Line 22"/>
          <p:cNvSpPr/>
          <p:nvPr/>
        </p:nvSpPr>
        <p:spPr>
          <a:xfrm>
            <a:off x="632772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Line 23"/>
          <p:cNvSpPr/>
          <p:nvPr/>
        </p:nvSpPr>
        <p:spPr>
          <a:xfrm>
            <a:off x="754920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Line 24"/>
          <p:cNvSpPr/>
          <p:nvPr/>
        </p:nvSpPr>
        <p:spPr>
          <a:xfrm>
            <a:off x="877284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Line 25"/>
          <p:cNvSpPr/>
          <p:nvPr/>
        </p:nvSpPr>
        <p:spPr>
          <a:xfrm>
            <a:off x="998208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Line 26"/>
          <p:cNvSpPr/>
          <p:nvPr/>
        </p:nvSpPr>
        <p:spPr>
          <a:xfrm>
            <a:off x="1119888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Line 27"/>
          <p:cNvSpPr/>
          <p:nvPr/>
        </p:nvSpPr>
        <p:spPr>
          <a:xfrm flipH="1" flipV="1">
            <a:off x="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Line 28"/>
          <p:cNvSpPr/>
          <p:nvPr/>
        </p:nvSpPr>
        <p:spPr>
          <a:xfrm flipH="1" flipV="1">
            <a:off x="0" y="2227320"/>
            <a:ext cx="4614480" cy="46303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Line 29"/>
          <p:cNvSpPr/>
          <p:nvPr/>
        </p:nvSpPr>
        <p:spPr>
          <a:xfrm flipH="1" flipV="1">
            <a:off x="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Line 30"/>
          <p:cNvSpPr/>
          <p:nvPr/>
        </p:nvSpPr>
        <p:spPr>
          <a:xfrm flipH="1" flipV="1">
            <a:off x="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Line 31"/>
          <p:cNvSpPr/>
          <p:nvPr/>
        </p:nvSpPr>
        <p:spPr>
          <a:xfrm flipH="1" flipV="1">
            <a:off x="0" y="5864400"/>
            <a:ext cx="986760" cy="993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Line 32"/>
          <p:cNvSpPr/>
          <p:nvPr/>
        </p:nvSpPr>
        <p:spPr>
          <a:xfrm flipH="1">
            <a:off x="515052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Line 33"/>
          <p:cNvSpPr/>
          <p:nvPr/>
        </p:nvSpPr>
        <p:spPr>
          <a:xfrm flipH="1">
            <a:off x="39268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Line 34"/>
          <p:cNvSpPr/>
          <p:nvPr/>
        </p:nvSpPr>
        <p:spPr>
          <a:xfrm flipH="1">
            <a:off x="27100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Line 35"/>
          <p:cNvSpPr/>
          <p:nvPr/>
        </p:nvSpPr>
        <p:spPr>
          <a:xfrm flipH="1">
            <a:off x="14907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Line 36"/>
          <p:cNvSpPr/>
          <p:nvPr/>
        </p:nvSpPr>
        <p:spPr>
          <a:xfrm flipH="1">
            <a:off x="2692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Line 37"/>
          <p:cNvSpPr/>
          <p:nvPr/>
        </p:nvSpPr>
        <p:spPr>
          <a:xfrm flipH="1">
            <a:off x="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38"/>
          <p:cNvSpPr/>
          <p:nvPr/>
        </p:nvSpPr>
        <p:spPr>
          <a:xfrm flipH="1">
            <a:off x="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39"/>
          <p:cNvSpPr/>
          <p:nvPr/>
        </p:nvSpPr>
        <p:spPr>
          <a:xfrm flipH="1">
            <a:off x="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40"/>
          <p:cNvSpPr/>
          <p:nvPr/>
        </p:nvSpPr>
        <p:spPr>
          <a:xfrm flipH="1">
            <a:off x="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41"/>
          <p:cNvSpPr/>
          <p:nvPr/>
        </p:nvSpPr>
        <p:spPr>
          <a:xfrm flipH="1">
            <a:off x="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2"/>
          <p:cNvSpPr/>
          <p:nvPr/>
        </p:nvSpPr>
        <p:spPr>
          <a:xfrm flipV="1">
            <a:off x="636300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43"/>
          <p:cNvSpPr/>
          <p:nvPr/>
        </p:nvSpPr>
        <p:spPr>
          <a:xfrm flipV="1">
            <a:off x="7576920" y="2227320"/>
            <a:ext cx="4614840" cy="46303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4"/>
          <p:cNvSpPr/>
          <p:nvPr/>
        </p:nvSpPr>
        <p:spPr>
          <a:xfrm flipV="1">
            <a:off x="879336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5"/>
          <p:cNvSpPr/>
          <p:nvPr/>
        </p:nvSpPr>
        <p:spPr>
          <a:xfrm flipV="1">
            <a:off x="999540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46"/>
          <p:cNvSpPr/>
          <p:nvPr/>
        </p:nvSpPr>
        <p:spPr>
          <a:xfrm flipV="1">
            <a:off x="11204640" y="5864400"/>
            <a:ext cx="987120" cy="993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48"/>
          <p:cNvSpPr/>
          <p:nvPr/>
        </p:nvSpPr>
        <p:spPr>
          <a:xfrm>
            <a:off x="6098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49"/>
          <p:cNvSpPr/>
          <p:nvPr/>
        </p:nvSpPr>
        <p:spPr>
          <a:xfrm>
            <a:off x="18291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50"/>
          <p:cNvSpPr/>
          <p:nvPr/>
        </p:nvSpPr>
        <p:spPr>
          <a:xfrm>
            <a:off x="30481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1"/>
          <p:cNvSpPr/>
          <p:nvPr/>
        </p:nvSpPr>
        <p:spPr>
          <a:xfrm>
            <a:off x="42674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52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53"/>
          <p:cNvSpPr/>
          <p:nvPr/>
        </p:nvSpPr>
        <p:spPr>
          <a:xfrm>
            <a:off x="67057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54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55"/>
          <p:cNvSpPr/>
          <p:nvPr/>
        </p:nvSpPr>
        <p:spPr>
          <a:xfrm>
            <a:off x="91440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56"/>
          <p:cNvSpPr/>
          <p:nvPr/>
        </p:nvSpPr>
        <p:spPr>
          <a:xfrm>
            <a:off x="103629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57"/>
          <p:cNvSpPr/>
          <p:nvPr/>
        </p:nvSpPr>
        <p:spPr>
          <a:xfrm>
            <a:off x="115822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58"/>
          <p:cNvSpPr/>
          <p:nvPr/>
        </p:nvSpPr>
        <p:spPr>
          <a:xfrm>
            <a:off x="2520" y="3862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59"/>
          <p:cNvSpPr/>
          <p:nvPr/>
        </p:nvSpPr>
        <p:spPr>
          <a:xfrm>
            <a:off x="2520" y="16110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60"/>
          <p:cNvSpPr/>
          <p:nvPr/>
        </p:nvSpPr>
        <p:spPr>
          <a:xfrm>
            <a:off x="2520" y="28357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61"/>
          <p:cNvSpPr/>
          <p:nvPr/>
        </p:nvSpPr>
        <p:spPr>
          <a:xfrm>
            <a:off x="2520" y="406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62"/>
          <p:cNvSpPr/>
          <p:nvPr/>
        </p:nvSpPr>
        <p:spPr>
          <a:xfrm>
            <a:off x="2520" y="528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63"/>
          <p:cNvSpPr/>
          <p:nvPr/>
        </p:nvSpPr>
        <p:spPr>
          <a:xfrm>
            <a:off x="2520" y="650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64"/>
          <p:cNvSpPr/>
          <p:nvPr/>
        </p:nvSpPr>
        <p:spPr>
          <a:xfrm>
            <a:off x="22536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65"/>
          <p:cNvSpPr/>
          <p:nvPr/>
        </p:nvSpPr>
        <p:spPr>
          <a:xfrm>
            <a:off x="14490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66"/>
          <p:cNvSpPr/>
          <p:nvPr/>
        </p:nvSpPr>
        <p:spPr>
          <a:xfrm>
            <a:off x="26658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67"/>
          <p:cNvSpPr/>
          <p:nvPr/>
        </p:nvSpPr>
        <p:spPr>
          <a:xfrm>
            <a:off x="3884760" y="0"/>
            <a:ext cx="681624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68"/>
          <p:cNvSpPr/>
          <p:nvPr/>
        </p:nvSpPr>
        <p:spPr>
          <a:xfrm>
            <a:off x="510624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69"/>
          <p:cNvSpPr/>
          <p:nvPr/>
        </p:nvSpPr>
        <p:spPr>
          <a:xfrm>
            <a:off x="632772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70"/>
          <p:cNvSpPr/>
          <p:nvPr/>
        </p:nvSpPr>
        <p:spPr>
          <a:xfrm>
            <a:off x="754920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71"/>
          <p:cNvSpPr/>
          <p:nvPr/>
        </p:nvSpPr>
        <p:spPr>
          <a:xfrm>
            <a:off x="877284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Line 72"/>
          <p:cNvSpPr/>
          <p:nvPr/>
        </p:nvSpPr>
        <p:spPr>
          <a:xfrm>
            <a:off x="998208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Line 73"/>
          <p:cNvSpPr/>
          <p:nvPr/>
        </p:nvSpPr>
        <p:spPr>
          <a:xfrm>
            <a:off x="1119888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Line 74"/>
          <p:cNvSpPr/>
          <p:nvPr/>
        </p:nvSpPr>
        <p:spPr>
          <a:xfrm flipH="1" flipV="1">
            <a:off x="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75"/>
          <p:cNvSpPr/>
          <p:nvPr/>
        </p:nvSpPr>
        <p:spPr>
          <a:xfrm flipH="1" flipV="1">
            <a:off x="0" y="2227320"/>
            <a:ext cx="4614480" cy="46303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76"/>
          <p:cNvSpPr/>
          <p:nvPr/>
        </p:nvSpPr>
        <p:spPr>
          <a:xfrm flipH="1" flipV="1">
            <a:off x="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77"/>
          <p:cNvSpPr/>
          <p:nvPr/>
        </p:nvSpPr>
        <p:spPr>
          <a:xfrm flipH="1" flipV="1">
            <a:off x="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78"/>
          <p:cNvSpPr/>
          <p:nvPr/>
        </p:nvSpPr>
        <p:spPr>
          <a:xfrm flipH="1" flipV="1">
            <a:off x="0" y="5864400"/>
            <a:ext cx="986760" cy="993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79"/>
          <p:cNvSpPr/>
          <p:nvPr/>
        </p:nvSpPr>
        <p:spPr>
          <a:xfrm flipH="1">
            <a:off x="515052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80"/>
          <p:cNvSpPr/>
          <p:nvPr/>
        </p:nvSpPr>
        <p:spPr>
          <a:xfrm flipH="1">
            <a:off x="39268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81"/>
          <p:cNvSpPr/>
          <p:nvPr/>
        </p:nvSpPr>
        <p:spPr>
          <a:xfrm flipH="1">
            <a:off x="27100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82"/>
          <p:cNvSpPr/>
          <p:nvPr/>
        </p:nvSpPr>
        <p:spPr>
          <a:xfrm flipH="1">
            <a:off x="14907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83"/>
          <p:cNvSpPr/>
          <p:nvPr/>
        </p:nvSpPr>
        <p:spPr>
          <a:xfrm flipH="1">
            <a:off x="2253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84"/>
          <p:cNvSpPr/>
          <p:nvPr/>
        </p:nvSpPr>
        <p:spPr>
          <a:xfrm flipH="1">
            <a:off x="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85"/>
          <p:cNvSpPr/>
          <p:nvPr/>
        </p:nvSpPr>
        <p:spPr>
          <a:xfrm flipH="1">
            <a:off x="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6"/>
          <p:cNvSpPr/>
          <p:nvPr/>
        </p:nvSpPr>
        <p:spPr>
          <a:xfrm flipH="1">
            <a:off x="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87"/>
          <p:cNvSpPr/>
          <p:nvPr/>
        </p:nvSpPr>
        <p:spPr>
          <a:xfrm flipH="1">
            <a:off x="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8"/>
          <p:cNvSpPr/>
          <p:nvPr/>
        </p:nvSpPr>
        <p:spPr>
          <a:xfrm flipH="1">
            <a:off x="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89"/>
          <p:cNvSpPr/>
          <p:nvPr/>
        </p:nvSpPr>
        <p:spPr>
          <a:xfrm flipV="1">
            <a:off x="636300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90"/>
          <p:cNvSpPr/>
          <p:nvPr/>
        </p:nvSpPr>
        <p:spPr>
          <a:xfrm flipV="1">
            <a:off x="7576920" y="2227320"/>
            <a:ext cx="4614840" cy="46303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91"/>
          <p:cNvSpPr/>
          <p:nvPr/>
        </p:nvSpPr>
        <p:spPr>
          <a:xfrm flipV="1">
            <a:off x="879336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92"/>
          <p:cNvSpPr/>
          <p:nvPr/>
        </p:nvSpPr>
        <p:spPr>
          <a:xfrm flipV="1">
            <a:off x="999540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93"/>
          <p:cNvSpPr/>
          <p:nvPr/>
        </p:nvSpPr>
        <p:spPr>
          <a:xfrm flipV="1">
            <a:off x="11204640" y="5864400"/>
            <a:ext cx="987120" cy="993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94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76000"/>
              </a:lnSpc>
            </a:pPr>
            <a:r>
              <a:rPr lang="en-US" sz="8000" b="1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95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6098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"/>
          <p:cNvSpPr/>
          <p:nvPr/>
        </p:nvSpPr>
        <p:spPr>
          <a:xfrm>
            <a:off x="18291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"/>
          <p:cNvSpPr/>
          <p:nvPr/>
        </p:nvSpPr>
        <p:spPr>
          <a:xfrm>
            <a:off x="30481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4"/>
          <p:cNvSpPr/>
          <p:nvPr/>
        </p:nvSpPr>
        <p:spPr>
          <a:xfrm>
            <a:off x="42674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>
            <a:off x="67057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91440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9"/>
          <p:cNvSpPr/>
          <p:nvPr/>
        </p:nvSpPr>
        <p:spPr>
          <a:xfrm>
            <a:off x="103629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0"/>
          <p:cNvSpPr/>
          <p:nvPr/>
        </p:nvSpPr>
        <p:spPr>
          <a:xfrm>
            <a:off x="115822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2520" y="3862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2"/>
          <p:cNvSpPr/>
          <p:nvPr/>
        </p:nvSpPr>
        <p:spPr>
          <a:xfrm>
            <a:off x="2520" y="16110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3"/>
          <p:cNvSpPr/>
          <p:nvPr/>
        </p:nvSpPr>
        <p:spPr>
          <a:xfrm>
            <a:off x="2520" y="28357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4"/>
          <p:cNvSpPr/>
          <p:nvPr/>
        </p:nvSpPr>
        <p:spPr>
          <a:xfrm>
            <a:off x="2520" y="406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5"/>
          <p:cNvSpPr/>
          <p:nvPr/>
        </p:nvSpPr>
        <p:spPr>
          <a:xfrm>
            <a:off x="2520" y="528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6"/>
          <p:cNvSpPr/>
          <p:nvPr/>
        </p:nvSpPr>
        <p:spPr>
          <a:xfrm>
            <a:off x="2520" y="650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7"/>
          <p:cNvSpPr/>
          <p:nvPr/>
        </p:nvSpPr>
        <p:spPr>
          <a:xfrm>
            <a:off x="22536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8"/>
          <p:cNvSpPr/>
          <p:nvPr/>
        </p:nvSpPr>
        <p:spPr>
          <a:xfrm>
            <a:off x="14490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9"/>
          <p:cNvSpPr/>
          <p:nvPr/>
        </p:nvSpPr>
        <p:spPr>
          <a:xfrm>
            <a:off x="26658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0"/>
          <p:cNvSpPr/>
          <p:nvPr/>
        </p:nvSpPr>
        <p:spPr>
          <a:xfrm>
            <a:off x="3884760" y="0"/>
            <a:ext cx="681624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21"/>
          <p:cNvSpPr/>
          <p:nvPr/>
        </p:nvSpPr>
        <p:spPr>
          <a:xfrm>
            <a:off x="510624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2"/>
          <p:cNvSpPr/>
          <p:nvPr/>
        </p:nvSpPr>
        <p:spPr>
          <a:xfrm>
            <a:off x="632772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3"/>
          <p:cNvSpPr/>
          <p:nvPr/>
        </p:nvSpPr>
        <p:spPr>
          <a:xfrm>
            <a:off x="754920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24"/>
          <p:cNvSpPr/>
          <p:nvPr/>
        </p:nvSpPr>
        <p:spPr>
          <a:xfrm>
            <a:off x="877284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5"/>
          <p:cNvSpPr/>
          <p:nvPr/>
        </p:nvSpPr>
        <p:spPr>
          <a:xfrm>
            <a:off x="998208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6"/>
          <p:cNvSpPr/>
          <p:nvPr/>
        </p:nvSpPr>
        <p:spPr>
          <a:xfrm>
            <a:off x="1119888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7"/>
          <p:cNvSpPr/>
          <p:nvPr/>
        </p:nvSpPr>
        <p:spPr>
          <a:xfrm flipH="1" flipV="1">
            <a:off x="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8"/>
          <p:cNvSpPr/>
          <p:nvPr/>
        </p:nvSpPr>
        <p:spPr>
          <a:xfrm flipH="1" flipV="1">
            <a:off x="0" y="2227320"/>
            <a:ext cx="4614480" cy="46303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9"/>
          <p:cNvSpPr/>
          <p:nvPr/>
        </p:nvSpPr>
        <p:spPr>
          <a:xfrm flipH="1" flipV="1">
            <a:off x="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30"/>
          <p:cNvSpPr/>
          <p:nvPr/>
        </p:nvSpPr>
        <p:spPr>
          <a:xfrm flipH="1" flipV="1">
            <a:off x="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31"/>
          <p:cNvSpPr/>
          <p:nvPr/>
        </p:nvSpPr>
        <p:spPr>
          <a:xfrm flipH="1" flipV="1">
            <a:off x="0" y="5864400"/>
            <a:ext cx="986760" cy="993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2"/>
          <p:cNvSpPr/>
          <p:nvPr/>
        </p:nvSpPr>
        <p:spPr>
          <a:xfrm flipH="1">
            <a:off x="515052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3"/>
          <p:cNvSpPr/>
          <p:nvPr/>
        </p:nvSpPr>
        <p:spPr>
          <a:xfrm flipH="1">
            <a:off x="39268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4"/>
          <p:cNvSpPr/>
          <p:nvPr/>
        </p:nvSpPr>
        <p:spPr>
          <a:xfrm flipH="1">
            <a:off x="27100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5"/>
          <p:cNvSpPr/>
          <p:nvPr/>
        </p:nvSpPr>
        <p:spPr>
          <a:xfrm flipH="1">
            <a:off x="14907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36"/>
          <p:cNvSpPr/>
          <p:nvPr/>
        </p:nvSpPr>
        <p:spPr>
          <a:xfrm flipH="1">
            <a:off x="2692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7"/>
          <p:cNvSpPr/>
          <p:nvPr/>
        </p:nvSpPr>
        <p:spPr>
          <a:xfrm flipH="1">
            <a:off x="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8"/>
          <p:cNvSpPr/>
          <p:nvPr/>
        </p:nvSpPr>
        <p:spPr>
          <a:xfrm flipH="1">
            <a:off x="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9"/>
          <p:cNvSpPr/>
          <p:nvPr/>
        </p:nvSpPr>
        <p:spPr>
          <a:xfrm flipH="1">
            <a:off x="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0"/>
          <p:cNvSpPr/>
          <p:nvPr/>
        </p:nvSpPr>
        <p:spPr>
          <a:xfrm flipH="1">
            <a:off x="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1"/>
          <p:cNvSpPr/>
          <p:nvPr/>
        </p:nvSpPr>
        <p:spPr>
          <a:xfrm flipH="1">
            <a:off x="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2"/>
          <p:cNvSpPr/>
          <p:nvPr/>
        </p:nvSpPr>
        <p:spPr>
          <a:xfrm flipV="1">
            <a:off x="636300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3"/>
          <p:cNvSpPr/>
          <p:nvPr/>
        </p:nvSpPr>
        <p:spPr>
          <a:xfrm flipV="1">
            <a:off x="7576920" y="2227320"/>
            <a:ext cx="4614840" cy="46303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4"/>
          <p:cNvSpPr/>
          <p:nvPr/>
        </p:nvSpPr>
        <p:spPr>
          <a:xfrm flipV="1">
            <a:off x="879336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5"/>
          <p:cNvSpPr/>
          <p:nvPr/>
        </p:nvSpPr>
        <p:spPr>
          <a:xfrm flipV="1">
            <a:off x="999540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6"/>
          <p:cNvSpPr/>
          <p:nvPr/>
        </p:nvSpPr>
        <p:spPr>
          <a:xfrm flipV="1">
            <a:off x="11204640" y="5864400"/>
            <a:ext cx="987120" cy="993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48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9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2" indent="-17892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3" indent="-18252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4" indent="-17892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0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5979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PlaceHolder 51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PlaceHolder 52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2C54AB-B66D-454A-86B8-86EE674F59A2}" type="slidenum">
              <a:rPr lang="en-US" sz="800" b="0" strike="noStrike" spc="-1">
                <a:solidFill>
                  <a:srgbClr val="95979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karpathy.github.io/2015/05/21/rnn-effectiveness/" TargetMode="External"/><Relationship Id="rId3" Type="http://schemas.openxmlformats.org/officeDocument/2006/relationships/hyperlink" Target="https://arxiv.org/find/cs/1/au:+Vinyals_O/0/1/0/all/0/1" TargetMode="External"/><Relationship Id="rId7" Type="http://schemas.openxmlformats.org/officeDocument/2006/relationships/hyperlink" Target="https://github.com/Conchylicultor/DeepQ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iteseerx.ist.psu.edu/viewdoc/download?doi=10.1.1.248.4448&amp;rep=rep1&amp;type=pdf" TargetMode="External"/><Relationship Id="rId5" Type="http://schemas.openxmlformats.org/officeDocument/2006/relationships/hyperlink" Target="https://arxiv.org/abs/1506.05869" TargetMode="External"/><Relationship Id="rId10" Type="http://schemas.openxmlformats.org/officeDocument/2006/relationships/hyperlink" Target="http://www.wildml.com/2016/07/deep-learning-for-chatbots-2-retrieval-based-model-tensorflow/" TargetMode="External"/><Relationship Id="rId4" Type="http://schemas.openxmlformats.org/officeDocument/2006/relationships/hyperlink" Target="https://arxiv.org/find/cs/1/au:+Le_Q/0/1/0/all/0/1" TargetMode="External"/><Relationship Id="rId9" Type="http://schemas.openxmlformats.org/officeDocument/2006/relationships/hyperlink" Target="http://www.wildml.com/2016/04/deep-learning-for-chatbots-part-1-introduc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34720" y="1472760"/>
            <a:ext cx="9604080" cy="3382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76000"/>
              </a:lnSpc>
            </a:pPr>
            <a:r>
              <a:rPr lang="en-US" sz="7000" b="1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Conversational Dialogue Model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293840" y="5432400"/>
            <a:ext cx="960408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Design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252"/>
          <p:cNvPicPr/>
          <p:nvPr/>
        </p:nvPicPr>
        <p:blipFill>
          <a:blip r:embed="rId3"/>
          <a:stretch/>
        </p:blipFill>
        <p:spPr>
          <a:xfrm>
            <a:off x="2352959" y="1725561"/>
            <a:ext cx="7425221" cy="39894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State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Finished milestones</a:t>
            </a:r>
          </a:p>
          <a:p>
            <a:pPr marL="457560" lvl="1">
              <a:lnSpc>
                <a:spcPct val="90000"/>
              </a:lnSpc>
              <a:buClr>
                <a:srgbClr val="D15A3E"/>
              </a:buClr>
            </a:pP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Dataset representation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Datasets: Cornell Movie Dialogue Corpus, Open Subtitles 2016.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representation using word </a:t>
            </a:r>
            <a:r>
              <a:rPr lang="en-US" sz="2200" b="0" strike="noStrike" spc="-1" dirty="0" err="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(word2vec).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87268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4"/>
          <p:cNvPicPr/>
          <p:nvPr/>
        </p:nvPicPr>
        <p:blipFill>
          <a:blip r:embed="rId3"/>
          <a:stretch/>
        </p:blipFill>
        <p:spPr>
          <a:xfrm>
            <a:off x="2836080" y="3036240"/>
            <a:ext cx="4796640" cy="245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0183" y="628967"/>
            <a:ext cx="9600840" cy="83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Model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290780" y="1908906"/>
            <a:ext cx="9600840" cy="19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marL="457200" indent="-456840">
              <a:lnSpc>
                <a:spcPct val="100000"/>
              </a:lnSpc>
              <a:buClr>
                <a:srgbClr val="2D2E2D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 sequence-to-sequence model based on a recurrent neural network with long short-term memory.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Recurrent Neural Network
</a:t>
            </a:r>
            <a:endParaRPr lang="en-US" sz="180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87340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3"/>
          <a:stretch/>
        </p:blipFill>
        <p:spPr>
          <a:xfrm>
            <a:off x="1113120" y="1962720"/>
            <a:ext cx="9935280" cy="2687760"/>
          </a:xfrm>
          <a:prstGeom prst="rect">
            <a:avLst/>
          </a:prstGeom>
          <a:ln>
            <a:noFill/>
          </a:ln>
        </p:spPr>
      </p:pic>
      <p:pic>
        <p:nvPicPr>
          <p:cNvPr id="275" name="Picture 3"/>
          <p:cNvPicPr/>
          <p:nvPr/>
        </p:nvPicPr>
        <p:blipFill>
          <a:blip r:embed="rId4"/>
          <a:stretch/>
        </p:blipFill>
        <p:spPr>
          <a:xfrm>
            <a:off x="5043600" y="1962720"/>
            <a:ext cx="2093400" cy="325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Long Short Term Memory (LSTM)
</a:t>
            </a:r>
            <a:endParaRPr lang="en-US" sz="180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Picture 6"/>
          <p:cNvPicPr/>
          <p:nvPr/>
        </p:nvPicPr>
        <p:blipFill>
          <a:blip r:embed="rId3"/>
          <a:stretch/>
        </p:blipFill>
        <p:spPr>
          <a:xfrm>
            <a:off x="541800" y="1485000"/>
            <a:ext cx="4798800" cy="853920"/>
          </a:xfrm>
          <a:prstGeom prst="rect">
            <a:avLst/>
          </a:prstGeom>
          <a:ln>
            <a:noFill/>
          </a:ln>
        </p:spPr>
      </p:pic>
      <p:pic>
        <p:nvPicPr>
          <p:cNvPr id="280" name="Picture 5"/>
          <p:cNvPicPr/>
          <p:nvPr/>
        </p:nvPicPr>
        <p:blipFill>
          <a:blip r:embed="rId4"/>
          <a:stretch/>
        </p:blipFill>
        <p:spPr>
          <a:xfrm>
            <a:off x="1790640" y="2339280"/>
            <a:ext cx="8202600" cy="308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Sequence to Sequence Model
</a:t>
            </a:r>
            <a:endParaRPr lang="en-US" sz="180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Picture 3"/>
          <p:cNvPicPr/>
          <p:nvPr/>
        </p:nvPicPr>
        <p:blipFill>
          <a:blip r:embed="rId3"/>
          <a:stretch/>
        </p:blipFill>
        <p:spPr>
          <a:xfrm>
            <a:off x="701640" y="2127960"/>
            <a:ext cx="10208880" cy="229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State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Finished Milestones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Progress Milestones</a:t>
            </a:r>
          </a:p>
          <a:p>
            <a:pPr marL="457560" lvl="1">
              <a:lnSpc>
                <a:spcPct val="90000"/>
              </a:lnSpc>
              <a:buClr>
                <a:srgbClr val="D15A3E"/>
              </a:buClr>
            </a:pP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995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Model Training </a:t>
            </a:r>
            <a:endParaRPr lang="en-US" sz="500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loss function, our objective is to find the parameters U, V and W that minimize it for the given data during the training phase.</a:t>
            </a: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we’d use the SGD method with BPTT to optimize the parameters, but this method is slow and suffers from the vanishing gradient problem.</a:t>
            </a: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LSTM to fix the vanishing gradient problem.</a:t>
            </a: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a variation of SGD (</a:t>
            </a:r>
            <a:r>
              <a:rPr lang="en-US" sz="2000" b="0" strike="noStrike" cap="all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RMSPROP</a:t>
            </a:r>
            <a:r>
              <a:rPr lang="en-US" sz="20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to increase the performance.</a:t>
            </a:r>
          </a:p>
        </p:txBody>
      </p:sp>
      <p:sp>
        <p:nvSpPr>
          <p:cNvPr id="290" name="CustomShape 3"/>
          <p:cNvSpPr/>
          <p:nvPr/>
        </p:nvSpPr>
        <p:spPr>
          <a:xfrm>
            <a:off x="587268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pic>
        <p:nvPicPr>
          <p:cNvPr id="1032" name="Picture 8" descr="A recurrent neural network and the unfolding in time of the computation involved in its forward computation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29" y="1981200"/>
            <a:ext cx="949514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938880" y="32148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Team members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Ibrahim Sharaf ElDen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Ahmed Gamal El-Taweel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AbdelHameed Hamed AbdelNaeem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Abdelrahman Hamdy Radwan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Yousr Ahmed Mohamed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Model Testing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938160" y="1590120"/>
            <a:ext cx="10177200" cy="406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training the model we can evaluate it on the test set.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run the trained model on the test set.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get probability scores for unseen data.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could imagine feeding in 100 potential responses to a context and then picking the one with the highest score.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Interface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web application for the Bot, which allows the user to interact with the Bot and start a conversation.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State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Finished Milestones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Progress Milestones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</a:t>
            </a:r>
          </a:p>
          <a:p>
            <a:pPr marL="457560" lvl="1">
              <a:lnSpc>
                <a:spcPct val="90000"/>
              </a:lnSpc>
              <a:buClr>
                <a:srgbClr val="D15A3E"/>
              </a:buClr>
            </a:pP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999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Limitations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Lack of closed domain conversational datasets which forced to the model to be open domain.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Connecting the model with Facebook Messenger, which needs our ML model to be hosted online.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State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Finished Milestones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Progress Milestones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</a:t>
            </a:r>
          </a:p>
          <a:p>
            <a:pPr marL="685800" lvl="1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Outcome</a:t>
            </a:r>
          </a:p>
          <a:p>
            <a:pPr marL="457560" lvl="1">
              <a:lnSpc>
                <a:spcPct val="90000"/>
              </a:lnSpc>
              <a:buClr>
                <a:srgbClr val="D15A3E"/>
              </a:buClr>
            </a:pP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21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Expected Outcome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1: Simple Q&amp;A</a:t>
            </a: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Picture 2"/>
          <p:cNvPicPr/>
          <p:nvPr/>
        </p:nvPicPr>
        <p:blipFill>
          <a:blip r:embed="rId3"/>
          <a:stretch/>
        </p:blipFill>
        <p:spPr>
          <a:xfrm>
            <a:off x="2881440" y="2485800"/>
            <a:ext cx="4905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Expected Outcome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2: General Knowledge</a:t>
            </a: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3"/>
          <a:stretch/>
        </p:blipFill>
        <p:spPr>
          <a:xfrm>
            <a:off x="5870880" y="1749240"/>
            <a:ext cx="4445280" cy="439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Definition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State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Prototype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2">
                                            <p:txEl>
                                              <p:pRg st="1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312">
                                            <p:txEl>
                                              <p:pRg st="2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312">
                                            <p:txEl>
                                              <p:pRg st="3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Resources and Further Readings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Neural Conversational Model 2015 [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Oriol Vinyals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Quoc Le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[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arxiv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Neural Networks for Language Modeling [Sundermeyer] [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pdf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https://github.com/Conchylicultor/DeepQA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The Unreasonable Effectiveness of Recurrent Neural Networks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Deep Learning for Chatbots (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9"/>
              </a:rPr>
              <a:t>part1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200" b="0" u="sng" strike="noStrike" spc="-1">
                <a:solidFill>
                  <a:srgbClr val="4F91A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0"/>
              </a:rPr>
              <a:t>part2</a:t>
            </a: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Picture 4"/>
          <p:cNvPicPr/>
          <p:nvPr/>
        </p:nvPicPr>
        <p:blipFill>
          <a:blip r:embed="rId3"/>
          <a:stretch/>
        </p:blipFill>
        <p:spPr>
          <a:xfrm>
            <a:off x="4006080" y="128160"/>
            <a:ext cx="4169880" cy="594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 and Objective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Status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720" lvl="2" indent="-456840">
              <a:lnSpc>
                <a:spcPct val="100000"/>
              </a:lnSpc>
              <a:buClr>
                <a:srgbClr val="D15A3E"/>
              </a:buClr>
              <a:buFont typeface="Arial"/>
              <a:buAutoNum type="arabicPeriod"/>
            </a:pPr>
            <a:r>
              <a:rPr lang="en-US" sz="1900" b="0" i="1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Stages Finished</a:t>
            </a:r>
            <a:endParaRPr lang="en-US" sz="14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720" lvl="2" indent="-456840">
              <a:lnSpc>
                <a:spcPct val="100000"/>
              </a:lnSpc>
              <a:buClr>
                <a:srgbClr val="D15A3E"/>
              </a:buClr>
              <a:buFont typeface="Arial"/>
              <a:buAutoNum type="arabicPeriod"/>
            </a:pPr>
            <a:r>
              <a:rPr lang="en-US" sz="1900" b="0" i="1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 Faced</a:t>
            </a:r>
            <a:endParaRPr lang="en-US" sz="14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720" lvl="2" indent="-456840">
              <a:lnSpc>
                <a:spcPct val="100000"/>
              </a:lnSpc>
              <a:buClr>
                <a:srgbClr val="D15A3E"/>
              </a:buClr>
              <a:buFont typeface="Arial"/>
              <a:buAutoNum type="arabicPeriod"/>
            </a:pPr>
            <a:r>
              <a:rPr lang="en-US" sz="1900" b="0" i="1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</a:t>
            </a:r>
            <a:endParaRPr lang="en-US" sz="14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720" lvl="2" indent="-456840">
              <a:lnSpc>
                <a:spcPct val="100000"/>
              </a:lnSpc>
              <a:buClr>
                <a:srgbClr val="D15A3E"/>
              </a:buClr>
              <a:buFont typeface="Arial"/>
              <a:buAutoNum type="arabicPeriod"/>
            </a:pPr>
            <a:r>
              <a:rPr lang="en-US" sz="1900" b="0" i="1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Outcome</a:t>
            </a:r>
            <a:endParaRPr lang="en-US" sz="14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Prototype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74480" y="151308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7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Thank You!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874120" y="6334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 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Motivation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Content Placeholder 4"/>
          <p:cNvPicPr/>
          <p:nvPr/>
        </p:nvPicPr>
        <p:blipFill>
          <a:blip r:embed="rId3"/>
          <a:stretch/>
        </p:blipFill>
        <p:spPr>
          <a:xfrm>
            <a:off x="2691360" y="1599120"/>
            <a:ext cx="6358320" cy="405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Motivation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Content Placeholder 12"/>
          <p:cNvPicPr/>
          <p:nvPr/>
        </p:nvPicPr>
        <p:blipFill>
          <a:blip r:embed="rId3"/>
          <a:stretch/>
        </p:blipFill>
        <p:spPr>
          <a:xfrm>
            <a:off x="1297800" y="3922560"/>
            <a:ext cx="3034440" cy="205920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8"/>
          <p:cNvPicPr/>
          <p:nvPr/>
        </p:nvPicPr>
        <p:blipFill>
          <a:blip r:embed="rId4"/>
          <a:stretch/>
        </p:blipFill>
        <p:spPr>
          <a:xfrm>
            <a:off x="6566760" y="1860120"/>
            <a:ext cx="3579840" cy="1785960"/>
          </a:xfrm>
          <a:prstGeom prst="rect">
            <a:avLst/>
          </a:prstGeom>
          <a:ln>
            <a:noFill/>
          </a:ln>
        </p:spPr>
      </p:pic>
      <p:pic>
        <p:nvPicPr>
          <p:cNvPr id="238" name="Picture 9"/>
          <p:cNvPicPr/>
          <p:nvPr/>
        </p:nvPicPr>
        <p:blipFill>
          <a:blip r:embed="rId5"/>
          <a:stretch/>
        </p:blipFill>
        <p:spPr>
          <a:xfrm>
            <a:off x="6566760" y="3922560"/>
            <a:ext cx="3579840" cy="2059200"/>
          </a:xfrm>
          <a:prstGeom prst="rect">
            <a:avLst/>
          </a:prstGeom>
          <a:ln>
            <a:noFill/>
          </a:ln>
        </p:spPr>
      </p:pic>
      <p:pic>
        <p:nvPicPr>
          <p:cNvPr id="239" name="Picture 4"/>
          <p:cNvPicPr/>
          <p:nvPr/>
        </p:nvPicPr>
        <p:blipFill>
          <a:blip r:embed="rId6"/>
          <a:stretch/>
        </p:blipFill>
        <p:spPr>
          <a:xfrm>
            <a:off x="1297800" y="1860120"/>
            <a:ext cx="3034440" cy="17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Motivation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Retrieval-based vs Generative-based</a:t>
            </a: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Domain vs Closed Domain</a:t>
            </a:r>
          </a:p>
          <a:p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4"/>
          <p:cNvPicPr/>
          <p:nvPr/>
        </p:nvPicPr>
        <p:blipFill>
          <a:blip r:embed="rId3"/>
          <a:stretch/>
        </p:blipFill>
        <p:spPr>
          <a:xfrm>
            <a:off x="7827480" y="1610640"/>
            <a:ext cx="4169520" cy="389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Objective</a:t>
            </a:r>
            <a:r>
              <a:rPr lang="en-US" sz="3200" b="1" strike="noStrike" spc="-1" dirty="0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  <a:ea typeface="Segoe UI"/>
              </a:rPr>
              <a:t>
</a:t>
            </a:r>
            <a:endParaRPr lang="en-US" sz="18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on the state of the art Natural Language Processing algorithms and techniques.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an open domain, conversational dialogue system based on large dialogue corpora using generative models.</a:t>
            </a:r>
            <a:endParaRPr lang="en-US" sz="20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01640" y="767160"/>
            <a:ext cx="9600840" cy="1195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Outline</a:t>
            </a:r>
            <a:r>
              <a:rPr lang="en-US" sz="3200" b="1" strike="noStrike" spc="-1">
                <a:solidFill>
                  <a:srgbClr val="D15A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113120" y="1860120"/>
            <a:ext cx="9557640" cy="340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</a:rPr>
              <a:t>Motivation and Objective</a:t>
            </a:r>
            <a:endParaRPr lang="en-US" sz="2000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D15A3E"/>
              </a:buClr>
              <a:buFont typeface="Arial"/>
              <a:buChar char="▪"/>
            </a:pPr>
            <a:r>
              <a:rPr lang="en-US" sz="2200" b="0" strike="noStrike" spc="-1" dirty="0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lang="en-US" sz="2000" b="0" strike="noStrike" spc="-1" dirty="0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873400" y="6334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19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32</TotalTime>
  <Words>529</Words>
  <Application>Microsoft Office PowerPoint</Application>
  <PresentationFormat>Custom</PresentationFormat>
  <Paragraphs>156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Amr Sharaf Elden</dc:creator>
  <dc:description/>
  <cp:lastModifiedBy>Abdelrahman Hamdy</cp:lastModifiedBy>
  <cp:revision>7</cp:revision>
  <dcterms:created xsi:type="dcterms:W3CDTF">2016-07-25T15:49:24Z</dcterms:created>
  <dcterms:modified xsi:type="dcterms:W3CDTF">2017-04-09T03:50:42Z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_TemplateID">
    <vt:lpwstr>TC030310159991</vt:lpwstr>
  </property>
</Properties>
</file>