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311" r:id="rId3"/>
    <p:sldId id="377" r:id="rId4"/>
    <p:sldId id="329" r:id="rId5"/>
    <p:sldId id="417" r:id="rId6"/>
    <p:sldId id="344" r:id="rId7"/>
    <p:sldId id="312" r:id="rId8"/>
    <p:sldId id="269" r:id="rId9"/>
    <p:sldId id="345" r:id="rId10"/>
    <p:sldId id="332" r:id="rId11"/>
    <p:sldId id="418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19" r:id="rId20"/>
    <p:sldId id="364" r:id="rId21"/>
    <p:sldId id="413" r:id="rId22"/>
    <p:sldId id="414" r:id="rId23"/>
    <p:sldId id="415" r:id="rId24"/>
    <p:sldId id="416" r:id="rId25"/>
    <p:sldId id="423" r:id="rId26"/>
    <p:sldId id="393" r:id="rId27"/>
    <p:sldId id="428" r:id="rId28"/>
    <p:sldId id="420" r:id="rId29"/>
    <p:sldId id="421" r:id="rId30"/>
    <p:sldId id="429" r:id="rId31"/>
    <p:sldId id="412" r:id="rId32"/>
    <p:sldId id="424" r:id="rId33"/>
    <p:sldId id="401" r:id="rId34"/>
    <p:sldId id="422" r:id="rId35"/>
    <p:sldId id="360" r:id="rId36"/>
    <p:sldId id="361" r:id="rId37"/>
    <p:sldId id="362" r:id="rId38"/>
    <p:sldId id="432" r:id="rId39"/>
    <p:sldId id="430" r:id="rId40"/>
    <p:sldId id="325" r:id="rId41"/>
    <p:sldId id="3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77322" autoAdjust="0"/>
  </p:normalViewPr>
  <p:slideViewPr>
    <p:cSldViewPr snapToGrid="0">
      <p:cViewPr varScale="1">
        <p:scale>
          <a:sx n="68" d="100"/>
          <a:sy n="68" d="100"/>
        </p:scale>
        <p:origin x="-120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_embedding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Vector_space" TargetMode="External"/><Relationship Id="rId4" Type="http://schemas.openxmlformats.org/officeDocument/2006/relationships/hyperlink" Target="https://en.wikipedia.org/wiki/Neural_network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tern_matching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ural_network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86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3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6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Word2vec: group of related models that are used to produce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ord embedding"/>
              </a:rPr>
              <a:t>word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ord embedding"/>
              </a:rPr>
              <a:t>embeddings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models are shallow, two-layer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ural network"/>
              </a:rPr>
              <a:t>neural networks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are trained to reconstruct linguistic contexts of words.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 takes as its input a large corpus of text and produces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Vector space"/>
              </a:rPr>
              <a:t>vector 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translation and language modeling.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Pretend the word at last, ex: “there are clouds in the …”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 grew up in France… I speak fluent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French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of Long-Term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6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LSTM</a:t>
            </a:r>
            <a:r>
              <a:rPr lang="en-US" baseline="0" dirty="0" smtClean="0"/>
              <a:t> created by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(creator of support vector machine) and Jürgen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Schmidhuber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1997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 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6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LSTM</a:t>
            </a:r>
            <a:r>
              <a:rPr lang="en-US" baseline="0" dirty="0" smtClean="0"/>
              <a:t> created by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(creator of support vector machine) and Jürgen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Schmidhuber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1997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 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6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 </a:t>
            </a:r>
            <a:r>
              <a:rPr lang="en-US" dirty="0" smtClean="0"/>
              <a:t>map the input sequence to a fixed-sized vector using one RNN, and then to map the vector to the target sequence with another </a:t>
            </a:r>
            <a:r>
              <a:rPr lang="en-US" smtClean="0"/>
              <a:t>RNN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6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LSTM</a:t>
            </a:r>
            <a:r>
              <a:rPr lang="en-US" baseline="0" dirty="0" smtClean="0"/>
              <a:t> created by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(creator of support vector machine) and Jürgen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Schmidhuber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1997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6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proposed in 2014,  It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combines the fuzzy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ttern matching"/>
              </a:rPr>
              <a:t>pattern matching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capabilities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ural network"/>
              </a:rPr>
              <a:t>neural networks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r-E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6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6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3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1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12/29/2016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402" y="-304800"/>
            <a:ext cx="5713042" cy="8006080"/>
          </a:xfrm>
          <a:prstGeom prst="rect">
            <a:avLst/>
          </a:prstGeom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83820"/>
            <a:ext cx="2989899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89887" y="1711144"/>
            <a:ext cx="9330597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4800" b="1" dirty="0" smtClean="0">
                <a:ln w="12700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800" b="1" dirty="0" smtClean="0">
                <a:ln w="12700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Conversational Dialogue Model</a:t>
            </a:r>
            <a:br>
              <a:rPr lang="en-US" sz="4800" b="1" dirty="0" smtClean="0">
                <a:ln w="12700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800" b="1" dirty="0" smtClean="0">
                <a:ln w="12700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(CHAT-BOT)</a:t>
            </a:r>
            <a:endParaRPr lang="en-US" sz="4800" b="1" dirty="0">
              <a:ln w="12700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84" y="1220809"/>
            <a:ext cx="5452217" cy="4957800"/>
          </a:xfrm>
        </p:spPr>
        <p:txBody>
          <a:bodyPr>
            <a:normAutofit/>
          </a:bodyPr>
          <a:lstStyle/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Recap:</a:t>
            </a:r>
          </a:p>
          <a:p>
            <a:pPr marL="563562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Motivation.</a:t>
            </a:r>
            <a:endParaRPr lang="en-US" sz="1800" dirty="0"/>
          </a:p>
          <a:p>
            <a:pPr marL="560070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Objectives.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System Analysis &amp; Design: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Datasets.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Analysis.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Design.</a:t>
            </a:r>
            <a:br>
              <a:rPr lang="en-US" sz="1800" dirty="0" smtClean="0"/>
            </a:b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0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531" y="1842053"/>
            <a:ext cx="96012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Cornell </a:t>
            </a:r>
            <a:r>
              <a:rPr lang="en-US" dirty="0"/>
              <a:t>movie-dialogs </a:t>
            </a:r>
            <a:r>
              <a:rPr lang="en-US" dirty="0" smtClean="0"/>
              <a:t>corpus</a:t>
            </a:r>
          </a:p>
          <a:p>
            <a:r>
              <a:rPr lang="en-US" dirty="0" smtClean="0"/>
              <a:t>Open Subtitles </a:t>
            </a:r>
            <a:r>
              <a:rPr lang="en-US" dirty="0"/>
              <a:t>2016.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ar-EG" dirty="0" smtClean="0"/>
              <a:t>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57" y="1546847"/>
            <a:ext cx="9601200" cy="38099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Overview: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role of the system is to provide a chatbot that will be able to answer questions related to the admission </a:t>
            </a:r>
            <a:r>
              <a:rPr lang="en-US" sz="2200" dirty="0" smtClean="0"/>
              <a:t>procedure.</a:t>
            </a:r>
            <a:br>
              <a:rPr lang="en-US" sz="2200" dirty="0" smtClean="0"/>
            </a:br>
            <a:endParaRPr lang="en-US" sz="2200" dirty="0" smtClean="0"/>
          </a:p>
          <a:p>
            <a:pPr marL="0" lvl="0" indent="0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User:</a:t>
            </a:r>
            <a:endParaRPr lang="en-US" sz="3600" b="1" dirty="0">
              <a:solidFill>
                <a:schemeClr val="accent1"/>
              </a:solidFill>
            </a:endParaRPr>
          </a:p>
          <a:p>
            <a:pPr lvl="1"/>
            <a:r>
              <a:rPr lang="en-US" sz="2200" dirty="0"/>
              <a:t>A user is anyone who would like to visit the website and engage in a conversation</a:t>
            </a:r>
            <a:r>
              <a:rPr lang="en-US" sz="2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ar-EG" dirty="0" smtClean="0"/>
              <a:t>2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Chatting</a:t>
            </a:r>
          </a:p>
          <a:p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ar-EG" dirty="0"/>
              <a:t>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3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The user can </a:t>
            </a:r>
            <a:r>
              <a:rPr lang="en-US" sz="2800" dirty="0"/>
              <a:t>talk about most </a:t>
            </a:r>
            <a:r>
              <a:rPr lang="en-US" sz="2800" dirty="0" smtClean="0"/>
              <a:t>topics (personality, core knowledge, small talk, general </a:t>
            </a:r>
            <a:r>
              <a:rPr lang="en-US" sz="2800" dirty="0"/>
              <a:t>knowledge etc</a:t>
            </a:r>
            <a:r>
              <a:rPr lang="en-US" sz="2800" dirty="0" smtClean="0"/>
              <a:t>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ar-EG" dirty="0" smtClean="0"/>
              <a:t>4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Requirements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7957" y="1546848"/>
            <a:ext cx="9601200" cy="768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Open Domain</a:t>
            </a:r>
          </a:p>
        </p:txBody>
      </p:sp>
    </p:spTree>
    <p:extLst>
      <p:ext uri="{BB962C8B-B14F-4D97-AF65-F5344CB8AC3E}">
        <p14:creationId xmlns:p14="http://schemas.microsoft.com/office/powerpoint/2010/main" val="2035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The </a:t>
            </a:r>
            <a:r>
              <a:rPr lang="en-US" sz="2800" dirty="0"/>
              <a:t>system should answer most of questions properly and ask questions too.</a:t>
            </a:r>
          </a:p>
          <a:p>
            <a:r>
              <a:rPr lang="en-US" sz="2800" dirty="0"/>
              <a:t>The system should allow user to chat.</a:t>
            </a:r>
          </a:p>
          <a:p>
            <a:r>
              <a:rPr lang="en-US" sz="2800" dirty="0"/>
              <a:t>The system should inform the user if an answer isn’t </a:t>
            </a:r>
            <a:r>
              <a:rPr lang="en-US" sz="2800" dirty="0" smtClean="0"/>
              <a:t>available to learn.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ar-EG" dirty="0" smtClean="0"/>
              <a:t>5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Requirements(cont.)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7957" y="1546848"/>
            <a:ext cx="9601200" cy="768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Chatting</a:t>
            </a:r>
          </a:p>
        </p:txBody>
      </p:sp>
    </p:spTree>
    <p:extLst>
      <p:ext uri="{BB962C8B-B14F-4D97-AF65-F5344CB8AC3E}">
        <p14:creationId xmlns:p14="http://schemas.microsoft.com/office/powerpoint/2010/main" val="2894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885" y="1931016"/>
            <a:ext cx="9601200" cy="3809999"/>
          </a:xfrm>
        </p:spPr>
        <p:txBody>
          <a:bodyPr/>
          <a:lstStyle/>
          <a:p>
            <a:pPr marL="0" indent="0">
              <a:buNone/>
            </a:pPr>
            <a:endParaRPr lang="en-US" sz="3600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an </a:t>
            </a:r>
            <a:r>
              <a:rPr lang="en-US" sz="2800" dirty="0"/>
              <a:t>easy to </a:t>
            </a:r>
            <a:r>
              <a:rPr lang="en-US" sz="2800" dirty="0" smtClean="0"/>
              <a:t>use </a:t>
            </a:r>
          </a:p>
          <a:p>
            <a:r>
              <a:rPr lang="en-US" sz="2800" dirty="0" smtClean="0"/>
              <a:t>should </a:t>
            </a:r>
            <a:r>
              <a:rPr lang="en-US" sz="2800" dirty="0"/>
              <a:t>be compatible with all commonly used browsers, such as Internet explorer, Firefox, Google chrome and Safari.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ar-EG" dirty="0" smtClean="0"/>
              <a:t>6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Requirements(cont.)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7957" y="1546848"/>
            <a:ext cx="9601200" cy="768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User Interface:</a:t>
            </a:r>
          </a:p>
        </p:txBody>
      </p:sp>
    </p:spTree>
    <p:extLst>
      <p:ext uri="{BB962C8B-B14F-4D97-AF65-F5344CB8AC3E}">
        <p14:creationId xmlns:p14="http://schemas.microsoft.com/office/powerpoint/2010/main" val="104738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1" y="386366"/>
            <a:ext cx="7154106" cy="6272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ar-EG" dirty="0" smtClean="0"/>
              <a:t>7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84" y="1220809"/>
            <a:ext cx="5452217" cy="4957800"/>
          </a:xfrm>
        </p:spPr>
        <p:txBody>
          <a:bodyPr>
            <a:normAutofit/>
          </a:bodyPr>
          <a:lstStyle/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Recap:</a:t>
            </a:r>
          </a:p>
          <a:p>
            <a:pPr marL="563562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Motivation.</a:t>
            </a:r>
            <a:endParaRPr lang="en-US" sz="1800" dirty="0"/>
          </a:p>
          <a:p>
            <a:pPr marL="560070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Objectives.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System Analysis &amp; Design: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Data.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Analysis.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Design.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Used Algorithms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Existing solutions.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837181" y="2858371"/>
            <a:ext cx="5012097" cy="1543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Model</a:t>
            </a:r>
            <a:b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ar-EG" sz="40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2143" y="14499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Existing solutions: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ar-EG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59" y="639597"/>
            <a:ext cx="4044602" cy="723687"/>
          </a:xfrm>
        </p:spPr>
        <p:txBody>
          <a:bodyPr>
            <a:normAutofit fontScale="90000"/>
          </a:bodyPr>
          <a:lstStyle/>
          <a:p>
            <a:r>
              <a:rPr lang="en-US" sz="4500" dirty="0">
                <a:latin typeface="Segoe UI" panose="020B0502040204020203" pitchFamily="34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454" y="1608028"/>
            <a:ext cx="5409269" cy="17675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Abdel-Rahman </a:t>
            </a:r>
            <a:r>
              <a:rPr lang="en-US" dirty="0" err="1" smtClean="0"/>
              <a:t>Hamdy</a:t>
            </a:r>
            <a:r>
              <a:rPr lang="ar-EG" dirty="0" smtClean="0"/>
              <a:t>			</a:t>
            </a:r>
            <a:r>
              <a:rPr lang="en-US" dirty="0" smtClean="0"/>
              <a:t>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Abdel-Hameed </a:t>
            </a:r>
            <a:r>
              <a:rPr lang="en-US" dirty="0" err="1"/>
              <a:t>Hamed</a:t>
            </a:r>
            <a:r>
              <a:rPr lang="en-US" dirty="0"/>
              <a:t> </a:t>
            </a:r>
            <a:r>
              <a:rPr lang="en-US" dirty="0" smtClean="0"/>
              <a:t>			CS</a:t>
            </a:r>
            <a:br>
              <a:rPr lang="en-US" dirty="0" smtClean="0"/>
            </a:br>
            <a:r>
              <a:rPr lang="en-US" dirty="0" smtClean="0"/>
              <a:t>Ahmed </a:t>
            </a:r>
            <a:r>
              <a:rPr lang="en-US" dirty="0"/>
              <a:t>Gamal </a:t>
            </a:r>
            <a:r>
              <a:rPr lang="en-US" dirty="0" smtClean="0"/>
              <a:t>El-</a:t>
            </a:r>
            <a:r>
              <a:rPr lang="en-US" dirty="0" err="1" smtClean="0"/>
              <a:t>Taweel</a:t>
            </a:r>
            <a:r>
              <a:rPr lang="en-US" dirty="0" smtClean="0"/>
              <a:t>		CS</a:t>
            </a:r>
            <a:br>
              <a:rPr lang="en-US" dirty="0" smtClean="0"/>
            </a:br>
            <a:r>
              <a:rPr lang="en-US" dirty="0" smtClean="0"/>
              <a:t>Ibrahim </a:t>
            </a:r>
            <a:r>
              <a:rPr lang="en-US" dirty="0" err="1" smtClean="0"/>
              <a:t>Sharaf</a:t>
            </a:r>
            <a:r>
              <a:rPr lang="en-US" dirty="0" smtClean="0"/>
              <a:t>				CS</a:t>
            </a:r>
            <a:br>
              <a:rPr lang="en-US" dirty="0" smtClean="0"/>
            </a:br>
            <a:r>
              <a:rPr lang="en-US" dirty="0" err="1" smtClean="0"/>
              <a:t>Yousr</a:t>
            </a:r>
            <a:r>
              <a:rPr lang="en-US" dirty="0" smtClean="0"/>
              <a:t> Ahmed				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1709" y="3466834"/>
            <a:ext cx="4044602" cy="723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Supervisors</a:t>
            </a:r>
            <a:endParaRPr lang="en-US" sz="4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64301" y="4224699"/>
            <a:ext cx="5409269" cy="176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/>
              <a:t>TA.   </a:t>
            </a:r>
            <a:r>
              <a:rPr lang="en-US" dirty="0" err="1" smtClean="0"/>
              <a:t>Zeinab</a:t>
            </a:r>
            <a:r>
              <a:rPr lang="en-US" dirty="0" smtClean="0"/>
              <a:t> Fouad</a:t>
            </a:r>
            <a:br>
              <a:rPr lang="en-US" dirty="0" smtClean="0"/>
            </a:br>
            <a:r>
              <a:rPr lang="en-US" dirty="0" smtClean="0"/>
              <a:t>DR.  </a:t>
            </a:r>
            <a:r>
              <a:rPr lang="en-US" dirty="0" err="1" smtClean="0"/>
              <a:t>Wael</a:t>
            </a:r>
            <a:r>
              <a:rPr lang="en-US" dirty="0" smtClean="0"/>
              <a:t> </a:t>
            </a:r>
            <a:r>
              <a:rPr lang="en-US" dirty="0" err="1" smtClean="0"/>
              <a:t>Hamdy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/>
              <a:t>Prof. Mostafa </a:t>
            </a:r>
            <a:r>
              <a:rPr lang="en-US" dirty="0" err="1" smtClean="0"/>
              <a:t>Aref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35653" y="0"/>
            <a:ext cx="5012097" cy="6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5098" y="1168400"/>
            <a:ext cx="11278742" cy="445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Paper: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Neural Conversational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By: </a:t>
            </a:r>
            <a:r>
              <a:rPr lang="pt-BR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Oriol Vinyals - Quoc </a:t>
            </a:r>
            <a:r>
              <a:rPr lang="pt-BR" sz="2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V. Le </a:t>
            </a:r>
            <a:r>
              <a:rPr lang="pt-BR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QVL</a:t>
            </a:r>
            <a:br>
              <a:rPr lang="pt-BR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Set:  </a:t>
            </a:r>
            <a:r>
              <a:rPr lang="en-US" sz="2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open-domain</a:t>
            </a:r>
            <a:r>
              <a:rPr lang="ar-EG" sz="2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 transcript </a:t>
            </a:r>
            <a:r>
              <a:rPr lang="en-US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r>
              <a:rPr lang="ar-EG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b="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OpenSubtitles</a:t>
            </a: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Algorithm:</a:t>
            </a:r>
            <a:r>
              <a:rPr lang="ar-EG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sequence-to-sequence</a:t>
            </a:r>
            <a:r>
              <a:rPr lang="ar-EG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based </a:t>
            </a:r>
            <a:r>
              <a:rPr lang="en-US" sz="2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a recurrent neural network with long short-term memory.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039" y="973905"/>
            <a:ext cx="11623039" cy="51119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35653" y="0"/>
            <a:ext cx="5012097" cy="6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5098" y="1168400"/>
            <a:ext cx="11278742" cy="445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Output:</a:t>
            </a:r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039" y="973905"/>
            <a:ext cx="11623039" cy="51119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53" y="1339850"/>
            <a:ext cx="39624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2" y="3707042"/>
            <a:ext cx="3660648" cy="221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32" y="1168400"/>
            <a:ext cx="374396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35653" y="0"/>
            <a:ext cx="5012097" cy="6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5098" y="1168400"/>
            <a:ext cx="11278742" cy="445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Paper: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Persona-Based Neural Conversation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Michel Galley - Chris Brockett</a:t>
            </a:r>
            <a:br>
              <a:rPr lang="en-US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Set:  </a:t>
            </a:r>
            <a:r>
              <a:rPr lang="en-US" sz="2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 </a:t>
            </a:r>
            <a:r>
              <a:rPr lang="en-US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conversation snippets</a:t>
            </a: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Algorithm:</a:t>
            </a:r>
            <a:r>
              <a:rPr lang="ar-EG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sequence-to-sequence</a:t>
            </a:r>
            <a:r>
              <a:rPr lang="ar-EG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en-US" sz="2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a recurrent neural network with long short-term memory.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039" y="973905"/>
            <a:ext cx="11623039" cy="51119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35653" y="0"/>
            <a:ext cx="5012097" cy="6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5098" y="1168400"/>
            <a:ext cx="11278742" cy="445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Output:</a:t>
            </a:r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039" y="973905"/>
            <a:ext cx="11623039" cy="51119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07" y="1026735"/>
            <a:ext cx="7486650" cy="500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84" y="1220809"/>
            <a:ext cx="5452217" cy="4957800"/>
          </a:xfrm>
        </p:spPr>
        <p:txBody>
          <a:bodyPr>
            <a:normAutofit/>
          </a:bodyPr>
          <a:lstStyle/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Recap:</a:t>
            </a:r>
          </a:p>
          <a:p>
            <a:pPr marL="563562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Motivation.</a:t>
            </a:r>
            <a:endParaRPr lang="en-US" sz="1800" dirty="0"/>
          </a:p>
          <a:p>
            <a:pPr marL="560070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Objectives.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System Analysis &amp; Design: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Data.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Analysis.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Design.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Used Algorithms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Existing solutions.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What we use.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Improvements.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Used Algorithms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743" y="12975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Do We Use?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01981" y="2708310"/>
            <a:ext cx="9601200" cy="1953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sequence-to-sequence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based on a recurrent neural network with long short-term memory.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105" y="1646238"/>
            <a:ext cx="9601200" cy="3809999"/>
          </a:xfrm>
        </p:spPr>
        <p:txBody>
          <a:bodyPr>
            <a:normAutofit/>
          </a:bodyPr>
          <a:lstStyle/>
          <a:p>
            <a:pPr lvl="0"/>
            <a:r>
              <a:rPr lang="en-US" sz="2300" dirty="0"/>
              <a:t>Bag of </a:t>
            </a:r>
            <a:r>
              <a:rPr lang="en-US" sz="2300" dirty="0" smtClean="0"/>
              <a:t>words model.</a:t>
            </a:r>
          </a:p>
          <a:p>
            <a:pPr lvl="0"/>
            <a:endParaRPr lang="en-US" sz="2300" dirty="0"/>
          </a:p>
          <a:p>
            <a:pPr lvl="0"/>
            <a:r>
              <a:rPr lang="en-US" sz="2300" dirty="0" smtClean="0"/>
              <a:t>Word Embedding model.</a:t>
            </a:r>
          </a:p>
          <a:p>
            <a:pPr lvl="0"/>
            <a:endParaRPr lang="en-US" sz="2300" dirty="0"/>
          </a:p>
          <a:p>
            <a:pPr lvl="0"/>
            <a:endParaRPr lang="en-US" sz="2300" dirty="0"/>
          </a:p>
          <a:p>
            <a:endParaRPr lang="en-GB" sz="2400" dirty="0"/>
          </a:p>
          <a:p>
            <a:pPr lvl="0"/>
            <a:endParaRPr lang="en-US" sz="2300" dirty="0"/>
          </a:p>
          <a:p>
            <a:pPr lvl="0"/>
            <a:endParaRPr lang="en-US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9" y="1065348"/>
            <a:ext cx="5218142" cy="2078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46" y="3378537"/>
            <a:ext cx="6773363" cy="2473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Word representation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" y="3164652"/>
            <a:ext cx="5482766" cy="29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01981" y="2509605"/>
            <a:ext cx="9601200" cy="3251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Recurrent Neural Network (RNN)</a:t>
            </a:r>
            <a:endParaRPr lang="en-US" dirty="0"/>
          </a:p>
        </p:txBody>
      </p:sp>
      <p:pic>
        <p:nvPicPr>
          <p:cNvPr id="1026" name="Picture 2" descr="C:\Users\Abdelrahman\Desktop\RNN-unro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1" y="1857437"/>
            <a:ext cx="12017339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2422" y="230727"/>
            <a:ext cx="10918248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Long Short-Ter</a:t>
            </a:r>
            <a:r>
              <a:rPr lang="en-US" sz="5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Memory(LSTM)</a:t>
            </a:r>
            <a:endParaRPr lang="en-US" dirty="0"/>
          </a:p>
        </p:txBody>
      </p:sp>
      <p:pic>
        <p:nvPicPr>
          <p:cNvPr id="2052" name="Picture 4" descr="C:\Users\Abdelrahman\Desktop\LSTM3-SimpleR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75" y="2246875"/>
            <a:ext cx="10250487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bdelrahman\Desktop\LSTM3-ch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98" y="2246875"/>
            <a:ext cx="10209213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bdelrahman\Desktop\LSTM2-not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" y="1065348"/>
            <a:ext cx="5284360" cy="94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2422" y="230727"/>
            <a:ext cx="10918248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latin typeface="Segoe UI" panose="020B0502040204020203" pitchFamily="34" charset="0"/>
                <a:cs typeface="Segoe UI" panose="020B0502040204020203" pitchFamily="34" charset="0"/>
              </a:rPr>
              <a:t>The Core Idea Behind LSTMs</a:t>
            </a:r>
            <a:endParaRPr lang="en-US" dirty="0"/>
          </a:p>
        </p:txBody>
      </p:sp>
      <p:pic>
        <p:nvPicPr>
          <p:cNvPr id="9" name="Picture 5" descr="C:\Users\Abdelrahman\Desktop\LSTM3-ch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53" y="2246878"/>
            <a:ext cx="10209213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Abdelrahman\Desktop\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" y="1065348"/>
            <a:ext cx="5284360" cy="94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Abdelrahman\Desktop\LSTM3-C-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1" y="2037177"/>
            <a:ext cx="7254875" cy="429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bdelrahman\Desktop\LSTM3-focus-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86" y="2006143"/>
            <a:ext cx="6851650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Abdelrahman\Desktop\LSTM3-focus-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64" y="1985594"/>
            <a:ext cx="6797675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Abdelrahman\Desktop\LSTM3-focus-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72" y="1975319"/>
            <a:ext cx="6988175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Abdelrahman\Desktop\LSTM3-focus-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64" y="1925437"/>
            <a:ext cx="6988175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84" y="1220809"/>
            <a:ext cx="5452217" cy="4957800"/>
          </a:xfrm>
        </p:spPr>
        <p:txBody>
          <a:bodyPr>
            <a:normAutofit lnSpcReduction="10000"/>
          </a:bodyPr>
          <a:lstStyle/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Recap:</a:t>
            </a:r>
          </a:p>
          <a:p>
            <a:pPr marL="563562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Motivation.</a:t>
            </a:r>
            <a:endParaRPr lang="en-US" sz="1800" dirty="0"/>
          </a:p>
          <a:p>
            <a:pPr marL="560070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Objectives.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System Analysis &amp; Design: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Data.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Analysis.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Design.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Used Algorithms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Existing solutions.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What we use.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Improvements.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Progress: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Stages Finished.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Problems Faced.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What’s Next.</a:t>
            </a:r>
          </a:p>
          <a:p>
            <a:pPr marL="277812" lvl="2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References: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01981" y="2509605"/>
            <a:ext cx="9601200" cy="3251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2422" y="230727"/>
            <a:ext cx="11560978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latin typeface="Segoe UI" panose="020B0502040204020203" pitchFamily="34" charset="0"/>
                <a:cs typeface="Segoe UI" panose="020B0502040204020203" pitchFamily="34" charset="0"/>
              </a:rPr>
              <a:t>Sequence To </a:t>
            </a:r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Sequence Model(Seq2Seq)</a:t>
            </a:r>
            <a:endParaRPr lang="en-US" dirty="0"/>
          </a:p>
        </p:txBody>
      </p:sp>
      <p:pic>
        <p:nvPicPr>
          <p:cNvPr id="4099" name="Picture 3" descr="C:\Users\Abdelrahman\Desktop\basic_seq2s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1324"/>
            <a:ext cx="11734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9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01981" y="2509605"/>
            <a:ext cx="9601200" cy="3251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2422" y="230727"/>
            <a:ext cx="10918248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79993" y="231169"/>
            <a:ext cx="9139297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we need a better method 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222624"/>
            <a:ext cx="10593298" cy="48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47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01981" y="2509605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2422" y="230727"/>
            <a:ext cx="10918248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latin typeface="Segoe UI" panose="020B0502040204020203" pitchFamily="34" charset="0"/>
                <a:cs typeface="Segoe UI" panose="020B0502040204020203" pitchFamily="34" charset="0"/>
              </a:rPr>
              <a:t>Neural Turing Machine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54" y="1146321"/>
            <a:ext cx="10162854" cy="479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2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84" y="1220809"/>
            <a:ext cx="5452217" cy="4957800"/>
          </a:xfrm>
        </p:spPr>
        <p:txBody>
          <a:bodyPr>
            <a:normAutofit/>
          </a:bodyPr>
          <a:lstStyle/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Recap:</a:t>
            </a:r>
          </a:p>
          <a:p>
            <a:pPr marL="563562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Motivation.</a:t>
            </a:r>
            <a:endParaRPr lang="en-US" sz="1800" dirty="0"/>
          </a:p>
          <a:p>
            <a:pPr marL="560070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Objectives.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System Analysis &amp; Design: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Data.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Analysis.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Design.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Used Algorithms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Existing solutions.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What we use.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Improvements.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Progress: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Stages Finished.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Problems Faced.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What’s Next.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878" y="1726459"/>
            <a:ext cx="9601200" cy="3809999"/>
          </a:xfrm>
        </p:spPr>
        <p:txBody>
          <a:bodyPr>
            <a:normAutofit/>
          </a:bodyPr>
          <a:lstStyle/>
          <a:p>
            <a:pPr lvl="0"/>
            <a:r>
              <a:rPr lang="en-US" sz="2300" dirty="0"/>
              <a:t>Setting up the environment: Linux OS, Anaconda package for Python and libraries and </a:t>
            </a:r>
            <a:r>
              <a:rPr lang="en-US" sz="2300" dirty="0" err="1"/>
              <a:t>TensorFlow</a:t>
            </a:r>
            <a:r>
              <a:rPr lang="en-US" sz="2300" dirty="0"/>
              <a:t>.</a:t>
            </a:r>
          </a:p>
          <a:p>
            <a:pPr lvl="0"/>
            <a:r>
              <a:rPr lang="en-US" sz="2400" dirty="0"/>
              <a:t>Gathering datasets: Cornell movie-dialogs corpus (220K), Open Subtitles 2016 (</a:t>
            </a:r>
            <a:r>
              <a:rPr lang="en-GB" sz="2800" dirty="0"/>
              <a:t>22.27M)</a:t>
            </a:r>
            <a:endParaRPr lang="en-US" sz="2300" dirty="0"/>
          </a:p>
          <a:p>
            <a:pPr lvl="0"/>
            <a:r>
              <a:rPr lang="en-US" sz="2300" dirty="0"/>
              <a:t>Cleaning datasets using </a:t>
            </a:r>
            <a:r>
              <a:rPr lang="en-US" sz="2300" dirty="0" err="1"/>
              <a:t>BeautifulSoup</a:t>
            </a:r>
            <a:r>
              <a:rPr lang="en-US" sz="2300" dirty="0"/>
              <a:t> for removing XML tags and NLTK for tokenization and stemming.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Stages Finished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878" y="1726459"/>
            <a:ext cx="9601200" cy="3809999"/>
          </a:xfrm>
        </p:spPr>
        <p:txBody>
          <a:bodyPr>
            <a:normAutofit/>
          </a:bodyPr>
          <a:lstStyle/>
          <a:p>
            <a:pPr lvl="0"/>
            <a:r>
              <a:rPr lang="en-US" sz="2300" dirty="0"/>
              <a:t>Switching the coding environment to Linux – Ubuntu.</a:t>
            </a:r>
          </a:p>
          <a:p>
            <a:pPr lvl="0"/>
            <a:r>
              <a:rPr lang="en-US" sz="2300" dirty="0" smtClean="0"/>
              <a:t>Dealing </a:t>
            </a:r>
            <a:r>
              <a:rPr lang="en-US" sz="2300" dirty="0"/>
              <a:t>with large text datasets.</a:t>
            </a:r>
          </a:p>
          <a:p>
            <a:pPr lvl="0"/>
            <a:r>
              <a:rPr lang="en-US" sz="2300" dirty="0"/>
              <a:t>Getting familiar with open source codebases.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Problems faced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878" y="1726459"/>
            <a:ext cx="9601200" cy="3809999"/>
          </a:xfrm>
        </p:spPr>
        <p:txBody>
          <a:bodyPr>
            <a:normAutofit/>
          </a:bodyPr>
          <a:lstStyle/>
          <a:p>
            <a:pPr lvl="0"/>
            <a:r>
              <a:rPr lang="en-US" sz="2300" dirty="0"/>
              <a:t>Text representation using word2vec.</a:t>
            </a:r>
          </a:p>
          <a:p>
            <a:pPr lvl="0"/>
            <a:r>
              <a:rPr lang="en-US" sz="2300" dirty="0"/>
              <a:t>Building the recurrent neural network model.</a:t>
            </a:r>
          </a:p>
          <a:p>
            <a:pPr lvl="0"/>
            <a:r>
              <a:rPr lang="en-US" sz="2300" dirty="0"/>
              <a:t>Feeding the model with the word vectors for training.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What’s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84" y="1220809"/>
            <a:ext cx="5452217" cy="4957800"/>
          </a:xfrm>
        </p:spPr>
        <p:txBody>
          <a:bodyPr>
            <a:normAutofit lnSpcReduction="10000"/>
          </a:bodyPr>
          <a:lstStyle/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Recap:</a:t>
            </a:r>
          </a:p>
          <a:p>
            <a:pPr marL="563562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Motivation.</a:t>
            </a:r>
            <a:endParaRPr lang="en-US" sz="1800" dirty="0"/>
          </a:p>
          <a:p>
            <a:pPr marL="560070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Objectives.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System Analysis &amp; Design: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Data.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Analysis.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Design.</a:t>
            </a:r>
            <a:br>
              <a:rPr lang="en-US" sz="1800" dirty="0" smtClean="0"/>
            </a:b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Used Algorithms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Existing solutions.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What we use.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Improvements.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Progress: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Stages Finished.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Problems Faced.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What’s Next.</a:t>
            </a:r>
          </a:p>
          <a:p>
            <a:pPr marL="277812" lvl="2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References:</a:t>
            </a:r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878" y="1726459"/>
            <a:ext cx="9601200" cy="3809999"/>
          </a:xfrm>
        </p:spPr>
        <p:txBody>
          <a:bodyPr>
            <a:normAutofit/>
          </a:bodyPr>
          <a:lstStyle/>
          <a:p>
            <a:pPr lvl="0"/>
            <a:r>
              <a:rPr lang="en-US" sz="2300" dirty="0"/>
              <a:t>LSTM Neural Networks for Language Modeling[Martin </a:t>
            </a:r>
            <a:r>
              <a:rPr lang="en-US" sz="2300" dirty="0" err="1"/>
              <a:t>Sundermeyer</a:t>
            </a:r>
            <a:r>
              <a:rPr lang="en-US" sz="2300" dirty="0"/>
              <a:t>]</a:t>
            </a:r>
          </a:p>
          <a:p>
            <a:pPr lvl="0"/>
            <a:r>
              <a:rPr lang="en-US" sz="2300" dirty="0"/>
              <a:t>Sequence to Sequence </a:t>
            </a:r>
            <a:r>
              <a:rPr lang="en-US" sz="2300" dirty="0" smtClean="0"/>
              <a:t>Learning with </a:t>
            </a:r>
            <a:r>
              <a:rPr lang="en-US" sz="2300" dirty="0"/>
              <a:t>Neural Networks [Ilya </a:t>
            </a:r>
            <a:r>
              <a:rPr lang="en-US" sz="2300" dirty="0" err="1"/>
              <a:t>Sutskever</a:t>
            </a:r>
            <a:r>
              <a:rPr lang="en-US" sz="2300" dirty="0"/>
              <a:t>]</a:t>
            </a:r>
          </a:p>
          <a:p>
            <a:pPr lvl="0"/>
            <a:r>
              <a:rPr lang="en-US" sz="2300" dirty="0"/>
              <a:t>A Neural Conversational Model 2015 [Oriol </a:t>
            </a:r>
            <a:r>
              <a:rPr lang="en-US" sz="2300" dirty="0" err="1"/>
              <a:t>Vinyals</a:t>
            </a:r>
            <a:r>
              <a:rPr lang="en-US" sz="2300" dirty="0" smtClean="0"/>
              <a:t>]</a:t>
            </a:r>
          </a:p>
          <a:p>
            <a:pPr lvl="0"/>
            <a:r>
              <a:rPr lang="en-US" sz="2300" dirty="0"/>
              <a:t>A Persona-Based Neural Conversation Model [</a:t>
            </a:r>
            <a:r>
              <a:rPr lang="en-US" sz="2300" dirty="0" err="1"/>
              <a:t>Jiwei</a:t>
            </a:r>
            <a:r>
              <a:rPr lang="en-US" sz="2300" dirty="0"/>
              <a:t> Li]</a:t>
            </a:r>
          </a:p>
          <a:p>
            <a:pPr lvl="0"/>
            <a:r>
              <a:rPr lang="en-US" sz="2300" dirty="0" smtClean="0"/>
              <a:t>Neural </a:t>
            </a:r>
            <a:r>
              <a:rPr lang="en-US" sz="2300" dirty="0"/>
              <a:t>Turing </a:t>
            </a:r>
            <a:r>
              <a:rPr lang="en-US" sz="2300" dirty="0" smtClean="0"/>
              <a:t>Machines [</a:t>
            </a:r>
            <a:r>
              <a:rPr lang="en-US" sz="2300" dirty="0"/>
              <a:t>Alex </a:t>
            </a:r>
            <a:r>
              <a:rPr lang="en-US" sz="2300" dirty="0" smtClean="0"/>
              <a:t>Graves]</a:t>
            </a:r>
          </a:p>
          <a:p>
            <a:pPr lvl="0"/>
            <a:endParaRPr lang="en-US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?</a:t>
            </a:r>
            <a:endParaRPr lang="en-US" sz="7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84" y="1220809"/>
            <a:ext cx="5452217" cy="4957800"/>
          </a:xfrm>
        </p:spPr>
        <p:txBody>
          <a:bodyPr>
            <a:normAutofit/>
          </a:bodyPr>
          <a:lstStyle/>
          <a:p>
            <a:pPr marL="1143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Recap:</a:t>
            </a:r>
          </a:p>
          <a:p>
            <a:pPr marL="563562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Motivation.</a:t>
            </a:r>
            <a:endParaRPr lang="en-US" sz="1800" dirty="0"/>
          </a:p>
          <a:p>
            <a:pPr marL="560070" lvl="3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Objectives.</a:t>
            </a:r>
            <a:br>
              <a:rPr lang="en-US" sz="1800" dirty="0" smtClean="0"/>
            </a:br>
            <a:endParaRPr lang="en-US" sz="1800" dirty="0" smtClean="0"/>
          </a:p>
          <a:p>
            <a:pPr marL="563562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33" y="1513067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dirty="0">
                <a:latin typeface="Segoe UI" panose="020B0502040204020203" pitchFamily="34" charset="0"/>
                <a:cs typeface="Segoe UI" panose="020B0502040204020203" pitchFamily="34" charset="0"/>
              </a:rPr>
              <a:t>Thank </a:t>
            </a:r>
            <a:r>
              <a:rPr lang="en-US" sz="7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You.</a:t>
            </a:r>
            <a:endParaRPr lang="en-US" sz="7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6" y="461473"/>
            <a:ext cx="11292840" cy="18534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Conversational </a:t>
            </a:r>
            <a:r>
              <a:rPr lang="en-US" sz="5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Dialogue Model (</a:t>
            </a:r>
            <a:r>
              <a:rPr lang="en-US" sz="5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sz="5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5400" dirty="0">
                <a:solidFill>
                  <a:schemeClr val="tx1"/>
                </a:solidFill>
              </a:rPr>
              <a:t/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118360"/>
            <a:ext cx="1015746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5686" y="304800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examples of </a:t>
            </a:r>
            <a:r>
              <a:rPr lang="en-US" sz="5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80" y="1517875"/>
            <a:ext cx="3677666" cy="1834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0" y="1517874"/>
            <a:ext cx="3314700" cy="1834926"/>
          </a:xfrm>
          <a:prstGeom prst="rect">
            <a:avLst/>
          </a:prstGeom>
        </p:spPr>
      </p:pic>
      <p:pic>
        <p:nvPicPr>
          <p:cNvPr id="4099" name="Picture 3" descr="C:\Users\Abdelrahman\Desktop\028914ibmwatsontit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17875"/>
            <a:ext cx="3132138" cy="18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bdelrahman\Desktop\microsoft-cortan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80" y="3942348"/>
            <a:ext cx="3677666" cy="216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bdelrahman\Desktop\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74720"/>
            <a:ext cx="2887980" cy="26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23360"/>
            <a:ext cx="3446788" cy="20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6" y="65512"/>
            <a:ext cx="10982960" cy="9855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Types of </a:t>
            </a:r>
            <a:r>
              <a:rPr lang="en-US" sz="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ChatBots</a:t>
            </a:r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according to the usage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" y="1127464"/>
            <a:ext cx="12039600" cy="571685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</a:rPr>
              <a:t>trictly </a:t>
            </a:r>
            <a:r>
              <a:rPr lang="en-US" sz="2400" b="1" dirty="0">
                <a:solidFill>
                  <a:srgbClr val="C00000"/>
                </a:solidFill>
              </a:rPr>
              <a:t>human-to-</a:t>
            </a:r>
            <a:r>
              <a:rPr lang="en-US" sz="2400" b="1" dirty="0" err="1">
                <a:solidFill>
                  <a:srgbClr val="C00000"/>
                </a:solidFill>
              </a:rPr>
              <a:t>chatbot</a:t>
            </a:r>
            <a:r>
              <a:rPr lang="en-US" sz="2400" b="1" dirty="0">
                <a:solidFill>
                  <a:srgbClr val="C00000"/>
                </a:solidFill>
              </a:rPr>
              <a:t> conversation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Open domain </a:t>
            </a:r>
            <a:r>
              <a:rPr lang="en-US" b="1" dirty="0" err="1" smtClean="0"/>
              <a:t>chatbot</a:t>
            </a:r>
            <a:r>
              <a:rPr lang="en-US" b="1" dirty="0" smtClean="0"/>
              <a:t>.</a:t>
            </a:r>
            <a:br>
              <a:rPr lang="en-US" b="1" dirty="0" smtClean="0"/>
            </a:br>
            <a:r>
              <a:rPr lang="en-US" b="1" dirty="0" smtClean="0"/>
              <a:t>To beat </a:t>
            </a:r>
            <a:r>
              <a:rPr lang="en-US" b="1" dirty="0"/>
              <a:t>the Turing </a:t>
            </a:r>
            <a:r>
              <a:rPr lang="en-US" b="1" dirty="0" smtClean="0"/>
              <a:t>test — to </a:t>
            </a:r>
            <a:r>
              <a:rPr lang="en-US" b="1" dirty="0"/>
              <a:t>become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indistinguishable </a:t>
            </a:r>
            <a:r>
              <a:rPr lang="en-US" b="1" dirty="0"/>
              <a:t>from humans during conversation.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7</a:t>
            </a:r>
            <a:endParaRPr lang="en-US" dirty="0"/>
          </a:p>
        </p:txBody>
      </p:sp>
      <p:pic>
        <p:nvPicPr>
          <p:cNvPr id="1026" name="Picture 2" descr="E:\Study &amp; Learn\Materials\NEW\GP\main-qimg-500775363cf220e602a23dc287b7e941-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07" y="2625696"/>
            <a:ext cx="54483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632"/>
            <a:ext cx="12092299" cy="123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098" y="1560676"/>
            <a:ext cx="2743200" cy="423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2867979" cy="423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84" y="2662844"/>
            <a:ext cx="5786528" cy="23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738" y="1526606"/>
            <a:ext cx="10676664" cy="3809999"/>
          </a:xfrm>
        </p:spPr>
        <p:txBody>
          <a:bodyPr>
            <a:normAutofit/>
          </a:bodyPr>
          <a:lstStyle/>
          <a:p>
            <a:pPr lvl="0"/>
            <a:r>
              <a:rPr lang="en-GB" sz="2300" dirty="0" smtClean="0"/>
              <a:t>To </a:t>
            </a:r>
            <a:r>
              <a:rPr lang="en-GB" sz="2300" dirty="0"/>
              <a:t>build an open domain, conversational </a:t>
            </a:r>
            <a:r>
              <a:rPr lang="en-GB" sz="2300" dirty="0" smtClean="0"/>
              <a:t/>
            </a:r>
            <a:br>
              <a:rPr lang="en-GB" sz="2300" dirty="0" smtClean="0"/>
            </a:br>
            <a:r>
              <a:rPr lang="en-GB" sz="2300" dirty="0" smtClean="0"/>
              <a:t>dialogue </a:t>
            </a:r>
            <a:r>
              <a:rPr lang="en-GB" sz="2300" dirty="0"/>
              <a:t>system based on large dialogue </a:t>
            </a:r>
            <a:r>
              <a:rPr lang="en-GB" sz="2300" dirty="0" smtClean="0"/>
              <a:t/>
            </a:r>
            <a:br>
              <a:rPr lang="en-GB" sz="2300" dirty="0" smtClean="0"/>
            </a:br>
            <a:r>
              <a:rPr lang="en-GB" sz="2300" dirty="0" smtClean="0"/>
              <a:t>corpus using </a:t>
            </a:r>
            <a:r>
              <a:rPr lang="en-GB" sz="2300" dirty="0"/>
              <a:t>generative </a:t>
            </a:r>
            <a:r>
              <a:rPr lang="en-GB" sz="2300" dirty="0" smtClean="0"/>
              <a:t>models.</a:t>
            </a:r>
          </a:p>
          <a:p>
            <a:pPr lvl="0"/>
            <a:r>
              <a:rPr lang="en-GB" sz="2300" dirty="0" smtClean="0"/>
              <a:t>To Find </a:t>
            </a:r>
            <a:r>
              <a:rPr lang="en-GB" sz="2300" dirty="0"/>
              <a:t>new ways to improve interactions </a:t>
            </a:r>
            <a:r>
              <a:rPr lang="en-GB" sz="2300" dirty="0" smtClean="0"/>
              <a:t/>
            </a:r>
            <a:br>
              <a:rPr lang="en-GB" sz="2300" dirty="0" smtClean="0"/>
            </a:br>
            <a:r>
              <a:rPr lang="en-GB" sz="2300" dirty="0" smtClean="0"/>
              <a:t>between </a:t>
            </a:r>
            <a:r>
              <a:rPr lang="en-GB" sz="2300" dirty="0"/>
              <a:t>human and machine</a:t>
            </a:r>
            <a:r>
              <a:rPr lang="en-GB" sz="2300" dirty="0" smtClean="0"/>
              <a:t>.</a:t>
            </a:r>
          </a:p>
          <a:p>
            <a:pPr lvl="0"/>
            <a:r>
              <a:rPr lang="en-GB" sz="2300" dirty="0"/>
              <a:t>To beat the Turing </a:t>
            </a:r>
            <a:r>
              <a:rPr lang="en-GB" sz="2300" dirty="0" smtClean="0"/>
              <a:t>test.</a:t>
            </a:r>
            <a:endParaRPr lang="en-GB" sz="2300" dirty="0"/>
          </a:p>
          <a:p>
            <a:pPr marL="0" lvl="0" indent="0">
              <a:buNone/>
            </a:pPr>
            <a:endParaRPr lang="en-GB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68" y="1135903"/>
            <a:ext cx="4169945" cy="39002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2422" y="230727"/>
            <a:ext cx="9601200" cy="83462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666</Words>
  <Application>Microsoft Office PowerPoint</Application>
  <PresentationFormat>Custom</PresentationFormat>
  <Paragraphs>303</Paragraphs>
  <Slides>40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Diamond Grid 16x9</vt:lpstr>
      <vt:lpstr>PowerPoint Presentation</vt:lpstr>
      <vt:lpstr>Team members</vt:lpstr>
      <vt:lpstr>Outlines</vt:lpstr>
      <vt:lpstr>Outlines</vt:lpstr>
      <vt:lpstr>Conversational Dialogue Model (ChatBot)  </vt:lpstr>
      <vt:lpstr>PowerPoint Presentation</vt:lpstr>
      <vt:lpstr>Types of ChatBots  according to the usage </vt:lpstr>
      <vt:lpstr>PowerPoint Presentation</vt:lpstr>
      <vt:lpstr>Objectives</vt:lpstr>
      <vt:lpstr>Outlines</vt:lpstr>
      <vt:lpstr>Datasets</vt:lpstr>
      <vt:lpstr>Outlines</vt:lpstr>
      <vt:lpstr>Requirements</vt:lpstr>
      <vt:lpstr>PowerPoint Presentation</vt:lpstr>
      <vt:lpstr>PowerPoint Presentation</vt:lpstr>
      <vt:lpstr>PowerPoint Presentation</vt:lpstr>
      <vt:lpstr>PowerPoint Presentation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Outlines</vt:lpstr>
      <vt:lpstr>PowerPoint Presentation</vt:lpstr>
      <vt:lpstr>PowerPoint Presentation</vt:lpstr>
      <vt:lpstr>PowerPoint Presentation</vt:lpstr>
      <vt:lpstr>Outlines</vt:lpstr>
      <vt:lpstr>PowerPoint Presentation</vt:lpstr>
      <vt:lpstr>Questions ?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2016-07-25T15:49:24Z</dcterms:created>
  <dcterms:modified xsi:type="dcterms:W3CDTF">2016-12-29T10:36:50Z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