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1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07.07.2023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07.07.2023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DM Sans" pitchFamily="2" charset="0"/>
              </a:rPr>
              <a:t>Standard Bank</a:t>
            </a:r>
            <a:br>
              <a:rPr lang="en-US" b="1" i="0" dirty="0">
                <a:solidFill>
                  <a:schemeClr val="tx1"/>
                </a:solidFill>
                <a:effectLst/>
                <a:latin typeface="DM Sans" pitchFamily="2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3600" u="none" strike="noStrike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Home Loan Data Science Project</a:t>
            </a:r>
            <a:endParaRPr lang="ru-RU" sz="3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82031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F34DA6-3CEA-4F03-3930-491F59E88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3016" y="4800600"/>
            <a:ext cx="10034422" cy="8625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• </a:t>
            </a:r>
            <a:r>
              <a:rPr lang="en-IN" sz="2000" b="1" dirty="0">
                <a:solidFill>
                  <a:schemeClr val="tx1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7410E01B-710D-0D06-173F-614F4FB7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16" y="2272515"/>
            <a:ext cx="9945968" cy="19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901" y="2505809"/>
            <a:ext cx="10260314" cy="3447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• Custom-made ML is better than </a:t>
            </a:r>
            <a:r>
              <a:rPr lang="en-US" sz="2000" dirty="0" err="1">
                <a:solidFill>
                  <a:schemeClr val="tx1"/>
                </a:solidFill>
              </a:rPr>
              <a:t>AutoML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• We are fully aware of what was used, how it was used, and what algorithm was applied to accomplish the goal.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• The ideal application for </a:t>
            </a:r>
            <a:r>
              <a:rPr lang="en-US" sz="2000" dirty="0" err="1">
                <a:solidFill>
                  <a:schemeClr val="tx1"/>
                </a:solidFill>
              </a:rPr>
              <a:t>AutoML</a:t>
            </a:r>
            <a:r>
              <a:rPr lang="en-US" sz="2000" dirty="0">
                <a:solidFill>
                  <a:schemeClr val="tx1"/>
                </a:solidFill>
              </a:rPr>
              <a:t> is as a foundational model.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01" y="82031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7AB58-7B77-14D9-61A5-78ECEDED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0" y="0"/>
            <a:ext cx="838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977" y="2189908"/>
            <a:ext cx="10823331" cy="400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♦ </a:t>
            </a:r>
            <a:r>
              <a:rPr lang="en-US" sz="2000" u="sng" dirty="0">
                <a:solidFill>
                  <a:schemeClr val="tx1"/>
                </a:solidFill>
              </a:rPr>
              <a:t>Business Problem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IN" sz="2000" dirty="0">
                <a:solidFill>
                  <a:schemeClr val="tx1"/>
                </a:solidFill>
              </a:rPr>
              <a:t>At the moment, applying for a home loan is a laborious procedure. It takes 2 to 3 days, so the 	applicant won't learn the results of their application until after those 2 to 3 days.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♦ </a:t>
            </a:r>
            <a:r>
              <a:rPr lang="en-US" sz="2000" u="sng" dirty="0">
                <a:solidFill>
                  <a:schemeClr val="tx1"/>
                </a:solidFill>
              </a:rPr>
              <a:t>Business Objective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</a:rPr>
              <a:t>	Help the user by getting information regarding the status of their loans in a matter of seconds.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♦ </a:t>
            </a:r>
            <a:r>
              <a:rPr lang="en-US" sz="2000" u="sng" dirty="0">
                <a:solidFill>
                  <a:schemeClr val="tx1"/>
                </a:solidFill>
              </a:rPr>
              <a:t>Hypothesis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IN" sz="2000" dirty="0">
                <a:solidFill>
                  <a:schemeClr val="tx1"/>
                </a:solidFill>
              </a:rPr>
              <a:t>Machine learning may be used to forecast a future borrower's loan status based on historical 	data, greatly reducing the time it takes for them to discover their separate statuses.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977" y="825276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86" y="887495"/>
            <a:ext cx="4421856" cy="74904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CB153A3-C7FD-4802-A2BD-61C98D5F4029}"/>
              </a:ext>
            </a:extLst>
          </p:cNvPr>
          <p:cNvSpPr/>
          <p:nvPr/>
        </p:nvSpPr>
        <p:spPr>
          <a:xfrm>
            <a:off x="2532515" y="3382496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9" descr="Smart Phone with solid fill">
            <a:extLst>
              <a:ext uri="{FF2B5EF4-FFF2-40B4-BE49-F238E27FC236}">
                <a16:creationId xmlns:a16="http://schemas.microsoft.com/office/drawing/2014/main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890" y="2249943"/>
            <a:ext cx="1156880" cy="1300089"/>
          </a:xfrm>
          <a:prstGeom prst="rect">
            <a:avLst/>
          </a:prstGeom>
        </p:spPr>
      </p:pic>
      <p:pic>
        <p:nvPicPr>
          <p:cNvPr id="8" name="Graphic 11" descr="Clipboard with solid fill">
            <a:extLst>
              <a:ext uri="{FF2B5EF4-FFF2-40B4-BE49-F238E27FC236}">
                <a16:creationId xmlns:a16="http://schemas.microsoft.com/office/drawing/2014/main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883" y="3550032"/>
            <a:ext cx="1098645" cy="10986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2E11F9-E616-4CD2-9247-B8B019A0C415}"/>
              </a:ext>
            </a:extLst>
          </p:cNvPr>
          <p:cNvSpPr/>
          <p:nvPr/>
        </p:nvSpPr>
        <p:spPr>
          <a:xfrm>
            <a:off x="4403770" y="3383767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77" y="2566491"/>
            <a:ext cx="2238583" cy="186656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1BB829-1EB5-4C90-9F82-F4B227A8B405}"/>
              </a:ext>
            </a:extLst>
          </p:cNvPr>
          <p:cNvSpPr/>
          <p:nvPr/>
        </p:nvSpPr>
        <p:spPr>
          <a:xfrm>
            <a:off x="7135436" y="3358023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Graphic 16" descr="Smart Phone with solid fill">
            <a:extLst>
              <a:ext uri="{FF2B5EF4-FFF2-40B4-BE49-F238E27FC236}">
                <a16:creationId xmlns:a16="http://schemas.microsoft.com/office/drawing/2014/main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0420" y="2677789"/>
            <a:ext cx="1462879" cy="164396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3B6E035-77CD-4ADF-9A19-0A03F50FB231}"/>
              </a:ext>
            </a:extLst>
          </p:cNvPr>
          <p:cNvSpPr/>
          <p:nvPr/>
        </p:nvSpPr>
        <p:spPr>
          <a:xfrm>
            <a:off x="8818160" y="3383767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BEFF710-A7C8-436F-8E1D-1D57A94AC834}"/>
              </a:ext>
            </a:extLst>
          </p:cNvPr>
          <p:cNvSpPr/>
          <p:nvPr/>
        </p:nvSpPr>
        <p:spPr>
          <a:xfrm>
            <a:off x="9372114" y="2890029"/>
            <a:ext cx="1099667" cy="1077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76CB934-0351-44A4-BAD8-8A21AF908120}"/>
              </a:ext>
            </a:extLst>
          </p:cNvPr>
          <p:cNvSpPr/>
          <p:nvPr/>
        </p:nvSpPr>
        <p:spPr>
          <a:xfrm rot="13764669">
            <a:off x="10863643" y="2717577"/>
            <a:ext cx="832513" cy="121309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Graphic 6" descr="Man holding cup">
            <a:extLst>
              <a:ext uri="{FF2B5EF4-FFF2-40B4-BE49-F238E27FC236}">
                <a16:creationId xmlns:a16="http://schemas.microsoft.com/office/drawing/2014/main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909" y="2046610"/>
            <a:ext cx="1591696" cy="35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09" y="2760784"/>
            <a:ext cx="7473154" cy="27519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♦ </a:t>
            </a:r>
            <a:r>
              <a:rPr lang="en-IN" sz="2000" b="1" dirty="0">
                <a:solidFill>
                  <a:schemeClr val="tx1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</a:rPr>
              <a:t>♦ Out of 13 columns there are 5 numerical columns (4 float, 1 integer) and 8 object columns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</a:rPr>
              <a:t>♦ Target variable – Loan Status Y(422) and N (192)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82031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82031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85EE8-CDCC-D70F-E1F0-9EB9D472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3" y="2733886"/>
            <a:ext cx="3451763" cy="2747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E9669-92E2-6DE5-1562-4C5F47A9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01" y="2733886"/>
            <a:ext cx="3503202" cy="278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48BCA-739F-8533-CBAC-7ADC736A1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98" y="2774837"/>
            <a:ext cx="3451763" cy="27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82031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391D5-8712-041A-CCFB-182069C1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73" y="2348777"/>
            <a:ext cx="4956522" cy="41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549770"/>
            <a:ext cx="10163599" cy="34114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•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machine learning model is one that has been trained.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IN" sz="2400" dirty="0">
                <a:solidFill>
                  <a:schemeClr val="tx1"/>
                </a:solidFill>
              </a:rPr>
              <a:t> Along with traditional machine learning models, </a:t>
            </a:r>
            <a:r>
              <a:rPr lang="en-IN" sz="2400" dirty="0" err="1">
                <a:solidFill>
                  <a:schemeClr val="tx1"/>
                </a:solidFill>
              </a:rPr>
              <a:t>AutoML</a:t>
            </a:r>
            <a:r>
              <a:rPr lang="en-IN" sz="2400" dirty="0">
                <a:solidFill>
                  <a:schemeClr val="tx1"/>
                </a:solidFill>
              </a:rPr>
              <a:t> is also applied.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</a:rPr>
              <a:t>• Custom-made machine learning model required pre-processing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</a:rPr>
              <a:t>• </a:t>
            </a:r>
            <a:r>
              <a:rPr lang="en-IN" sz="2400" dirty="0" err="1">
                <a:solidFill>
                  <a:schemeClr val="tx1"/>
                </a:solidFill>
              </a:rPr>
              <a:t>AutoML</a:t>
            </a:r>
            <a:r>
              <a:rPr lang="en-IN" sz="2400" dirty="0">
                <a:solidFill>
                  <a:schemeClr val="tx1"/>
                </a:solidFill>
              </a:rPr>
              <a:t> did not required pre-processing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</a:rPr>
              <a:t>• Results from </a:t>
            </a:r>
            <a:r>
              <a:rPr lang="en-IN" sz="2400" dirty="0" err="1">
                <a:solidFill>
                  <a:schemeClr val="tx1"/>
                </a:solidFill>
              </a:rPr>
              <a:t>AutoML</a:t>
            </a:r>
            <a:r>
              <a:rPr lang="en-IN" sz="2400" dirty="0">
                <a:solidFill>
                  <a:schemeClr val="tx1"/>
                </a:solidFill>
              </a:rPr>
              <a:t> and conventional machine learning models are equivalent.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757076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Consolas</vt:lpstr>
      <vt:lpstr>DM Sans</vt:lpstr>
      <vt:lpstr>Wingdings</vt:lpstr>
      <vt:lpstr>Office Theme</vt:lpstr>
      <vt:lpstr>Standard Bank </vt:lpstr>
      <vt:lpstr>TEXT LAYOUT 1</vt:lpstr>
      <vt:lpstr>TEXT LAYOUT 1</vt:lpstr>
      <vt:lpstr>PowerPoint Presentation</vt:lpstr>
      <vt:lpstr>TEXT LAYOUT 1</vt:lpstr>
      <vt:lpstr>PowerPoint Presentation</vt:lpstr>
      <vt:lpstr>TEXT LAYOUT 1</vt:lpstr>
      <vt:lpstr>TEXT LAYOUT 1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2023-07-07T19:11:17Z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