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Josefin Slab SemiBold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Bebas Neue"/>
      <p:regular r:id="rId37"/>
    </p:embeddedFont>
    <p:embeddedFont>
      <p:font typeface="Sintony"/>
      <p:regular r:id="rId38"/>
      <p:bold r:id="rId39"/>
    </p:embeddedFont>
    <p:embeddedFont>
      <p:font typeface="Signika Negative"/>
      <p:regular r:id="rId40"/>
      <p:bold r:id="rId41"/>
    </p:embeddedFont>
    <p:embeddedFont>
      <p:font typeface="PT Sans"/>
      <p:regular r:id="rId42"/>
      <p:bold r:id="rId43"/>
      <p:italic r:id="rId44"/>
      <p:boldItalic r:id="rId45"/>
    </p:embeddedFont>
    <p:embeddedFont>
      <p:font typeface="Roboto Mono"/>
      <p:regular r:id="rId46"/>
      <p:bold r:id="rId47"/>
      <p:italic r:id="rId48"/>
      <p:boldItalic r:id="rId49"/>
    </p:embeddedFont>
    <p:embeddedFont>
      <p:font typeface="Fira Sans Extra Condensed SemiBold"/>
      <p:regular r:id="rId50"/>
      <p:bold r:id="rId51"/>
      <p:italic r:id="rId52"/>
      <p:boldItalic r:id="rId53"/>
    </p:embeddedFont>
    <p:embeddedFont>
      <p:font typeface="Signika Negative SemiBold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ignikaNegative-regular.fntdata"/><Relationship Id="rId42" Type="http://schemas.openxmlformats.org/officeDocument/2006/relationships/font" Target="fonts/PTSans-regular.fntdata"/><Relationship Id="rId41" Type="http://schemas.openxmlformats.org/officeDocument/2006/relationships/font" Target="fonts/SignikaNegative-bold.fntdata"/><Relationship Id="rId44" Type="http://schemas.openxmlformats.org/officeDocument/2006/relationships/font" Target="fonts/PTSans-italic.fntdata"/><Relationship Id="rId43" Type="http://schemas.openxmlformats.org/officeDocument/2006/relationships/font" Target="fonts/PTSans-bold.fntdata"/><Relationship Id="rId46" Type="http://schemas.openxmlformats.org/officeDocument/2006/relationships/font" Target="fonts/RobotoMono-regular.fntdata"/><Relationship Id="rId45" Type="http://schemas.openxmlformats.org/officeDocument/2006/relationships/font" Target="fonts/PT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Mono-italic.fntdata"/><Relationship Id="rId47" Type="http://schemas.openxmlformats.org/officeDocument/2006/relationships/font" Target="fonts/RobotoMono-bold.fntdata"/><Relationship Id="rId49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JosefinSlabSemiBold-italic.fntdata"/><Relationship Id="rId30" Type="http://schemas.openxmlformats.org/officeDocument/2006/relationships/font" Target="fonts/JosefinSlabSemiBold-bold.fntdata"/><Relationship Id="rId33" Type="http://schemas.openxmlformats.org/officeDocument/2006/relationships/font" Target="fonts/Montserrat-regular.fntdata"/><Relationship Id="rId32" Type="http://schemas.openxmlformats.org/officeDocument/2006/relationships/font" Target="fonts/JosefinSlabSemiBold-boldItalic.fntdata"/><Relationship Id="rId35" Type="http://schemas.openxmlformats.org/officeDocument/2006/relationships/font" Target="fonts/Montserrat-italic.fntdata"/><Relationship Id="rId34" Type="http://schemas.openxmlformats.org/officeDocument/2006/relationships/font" Target="fonts/Montserrat-bold.fntdata"/><Relationship Id="rId37" Type="http://schemas.openxmlformats.org/officeDocument/2006/relationships/font" Target="fonts/BebasNeue-regular.fntdata"/><Relationship Id="rId36" Type="http://schemas.openxmlformats.org/officeDocument/2006/relationships/font" Target="fonts/Montserrat-boldItalic.fntdata"/><Relationship Id="rId39" Type="http://schemas.openxmlformats.org/officeDocument/2006/relationships/font" Target="fonts/Sintony-bold.fntdata"/><Relationship Id="rId38" Type="http://schemas.openxmlformats.org/officeDocument/2006/relationships/font" Target="fonts/Sintony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font" Target="fonts/JosefinSlabSemiBold-regular.fntdata"/><Relationship Id="rId51" Type="http://schemas.openxmlformats.org/officeDocument/2006/relationships/font" Target="fonts/FiraSansExtraCondensedSemiBold-bold.fntdata"/><Relationship Id="rId50" Type="http://schemas.openxmlformats.org/officeDocument/2006/relationships/font" Target="fonts/FiraSansExtraCondensedSemiBold-regular.fntdata"/><Relationship Id="rId53" Type="http://schemas.openxmlformats.org/officeDocument/2006/relationships/font" Target="fonts/FiraSansExtraCondensedSemiBold-boldItalic.fntdata"/><Relationship Id="rId52" Type="http://schemas.openxmlformats.org/officeDocument/2006/relationships/font" Target="fonts/FiraSansExtraCondensedSemiBold-italic.fntdata"/><Relationship Id="rId11" Type="http://schemas.openxmlformats.org/officeDocument/2006/relationships/slide" Target="slides/slide7.xml"/><Relationship Id="rId55" Type="http://schemas.openxmlformats.org/officeDocument/2006/relationships/font" Target="fonts/SignikaNegativeSemiBold-bold.fntdata"/><Relationship Id="rId10" Type="http://schemas.openxmlformats.org/officeDocument/2006/relationships/slide" Target="slides/slide6.xml"/><Relationship Id="rId54" Type="http://schemas.openxmlformats.org/officeDocument/2006/relationships/font" Target="fonts/SignikaNegativeSemiBo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ea6e15e356_0_2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2ea6e15e35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a6e15e356_0_2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2ea6e15e35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ea6e15e356_0_2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2ea6e15e35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ea6e15e356_0_4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2ea6e15e356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ea4be5fbf6_0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2ea4be5fbf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ea4be5fbf6_0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2ea4be5fbf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ea5a176a4b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2ea5a176a4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ea5a176a4b_2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2ea5a176a4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ea5a176a4b_2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2ea5a176a4b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ea4be5fbf6_0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2ea4be5fbf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ea5a176a4b_2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2ea5a176a4b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ea5a176a4b_2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2ea5a176a4b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ea4be5fbf6_0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2ea4be5fbf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ea4be5fbf6_0_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2ea4be5fbf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e5410d097f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e5410d097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ea7a75ff7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ea7a75ff7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e5410d097f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2e5410d097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ea4be5fbf6_0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2ea4be5fbf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ea4be5fbf6_0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2ea4be5fbf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ea4be5fbf6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2ea4be5fbf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a6e15e35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2ea6e15e3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ea4be5fbf6_0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2ea4be5fbf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Relationship Id="rId6" Type="http://schemas.openxmlformats.org/officeDocument/2006/relationships/hyperlink" Target="https://stories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34675"/>
            <a:ext cx="9144000" cy="282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15100" y="963075"/>
            <a:ext cx="6035100" cy="14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15100" y="2441525"/>
            <a:ext cx="6035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0" y="1149600"/>
            <a:ext cx="9144000" cy="352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 txBox="1"/>
          <p:nvPr>
            <p:ph idx="1" type="subTitle"/>
          </p:nvPr>
        </p:nvSpPr>
        <p:spPr>
          <a:xfrm>
            <a:off x="1195875" y="1830475"/>
            <a:ext cx="2867100" cy="438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2" type="subTitle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3" type="subTitle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4" type="subTitle"/>
          </p:nvPr>
        </p:nvSpPr>
        <p:spPr>
          <a:xfrm>
            <a:off x="1195863" y="3915450"/>
            <a:ext cx="2867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5" type="subTitle"/>
          </p:nvPr>
        </p:nvSpPr>
        <p:spPr>
          <a:xfrm>
            <a:off x="5081043" y="3915450"/>
            <a:ext cx="2867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6" type="subTitle"/>
          </p:nvPr>
        </p:nvSpPr>
        <p:spPr>
          <a:xfrm>
            <a:off x="1195875" y="3476550"/>
            <a:ext cx="2867100" cy="438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7" type="subTitle"/>
          </p:nvPr>
        </p:nvSpPr>
        <p:spPr>
          <a:xfrm>
            <a:off x="5081050" y="1830475"/>
            <a:ext cx="2867100" cy="438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8" type="subTitle"/>
          </p:nvPr>
        </p:nvSpPr>
        <p:spPr>
          <a:xfrm>
            <a:off x="5081050" y="3476550"/>
            <a:ext cx="2867100" cy="438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" name="Google Shape;91;p12"/>
          <p:cNvSpPr/>
          <p:nvPr/>
        </p:nvSpPr>
        <p:spPr>
          <a:xfrm>
            <a:off x="0" y="1149600"/>
            <a:ext cx="9144000" cy="352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 txBox="1"/>
          <p:nvPr>
            <p:ph idx="1" type="subTitle"/>
          </p:nvPr>
        </p:nvSpPr>
        <p:spPr>
          <a:xfrm>
            <a:off x="720000" y="232533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2" type="subTitle"/>
          </p:nvPr>
        </p:nvSpPr>
        <p:spPr>
          <a:xfrm>
            <a:off x="3403800" y="232533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3" type="subTitle"/>
          </p:nvPr>
        </p:nvSpPr>
        <p:spPr>
          <a:xfrm>
            <a:off x="6087600" y="232533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4" type="subTitle"/>
          </p:nvPr>
        </p:nvSpPr>
        <p:spPr>
          <a:xfrm>
            <a:off x="720000" y="3975403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5" type="subTitle"/>
          </p:nvPr>
        </p:nvSpPr>
        <p:spPr>
          <a:xfrm>
            <a:off x="3403800" y="3975403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6" type="subTitle"/>
          </p:nvPr>
        </p:nvSpPr>
        <p:spPr>
          <a:xfrm>
            <a:off x="6087600" y="3975403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7" type="subTitle"/>
          </p:nvPr>
        </p:nvSpPr>
        <p:spPr>
          <a:xfrm>
            <a:off x="715100" y="1886425"/>
            <a:ext cx="2336400" cy="438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8" type="subTitle"/>
          </p:nvPr>
        </p:nvSpPr>
        <p:spPr>
          <a:xfrm>
            <a:off x="3403800" y="1886425"/>
            <a:ext cx="2336400" cy="438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9" type="subTitle"/>
          </p:nvPr>
        </p:nvSpPr>
        <p:spPr>
          <a:xfrm>
            <a:off x="6092500" y="1886425"/>
            <a:ext cx="2336400" cy="438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13" type="subTitle"/>
          </p:nvPr>
        </p:nvSpPr>
        <p:spPr>
          <a:xfrm>
            <a:off x="715100" y="3536500"/>
            <a:ext cx="2336400" cy="438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4" type="subTitle"/>
          </p:nvPr>
        </p:nvSpPr>
        <p:spPr>
          <a:xfrm>
            <a:off x="3403800" y="3536500"/>
            <a:ext cx="2336400" cy="438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3" name="Google Shape;103;p12"/>
          <p:cNvSpPr txBox="1"/>
          <p:nvPr>
            <p:ph idx="15" type="subTitle"/>
          </p:nvPr>
        </p:nvSpPr>
        <p:spPr>
          <a:xfrm>
            <a:off x="6092500" y="3536500"/>
            <a:ext cx="2336400" cy="438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/>
          <p:nvPr/>
        </p:nvSpPr>
        <p:spPr>
          <a:xfrm>
            <a:off x="0" y="807600"/>
            <a:ext cx="9144000" cy="352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 txBox="1"/>
          <p:nvPr>
            <p:ph type="title"/>
          </p:nvPr>
        </p:nvSpPr>
        <p:spPr>
          <a:xfrm>
            <a:off x="715100" y="3181413"/>
            <a:ext cx="45639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7" name="Google Shape;107;p13"/>
          <p:cNvSpPr txBox="1"/>
          <p:nvPr>
            <p:ph idx="1" type="subTitle"/>
          </p:nvPr>
        </p:nvSpPr>
        <p:spPr>
          <a:xfrm>
            <a:off x="715100" y="1246488"/>
            <a:ext cx="62277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4"/>
          <p:cNvSpPr txBox="1"/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200"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1149600"/>
            <a:ext cx="9144000" cy="352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>
            <p:ph idx="1" type="subTitle"/>
          </p:nvPr>
        </p:nvSpPr>
        <p:spPr>
          <a:xfrm>
            <a:off x="1181425" y="2460175"/>
            <a:ext cx="2907600" cy="438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2" type="subTitle"/>
          </p:nvPr>
        </p:nvSpPr>
        <p:spPr>
          <a:xfrm>
            <a:off x="4836300" y="2460175"/>
            <a:ext cx="2907600" cy="438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3" type="subTitle"/>
          </p:nvPr>
        </p:nvSpPr>
        <p:spPr>
          <a:xfrm>
            <a:off x="1181425" y="3025025"/>
            <a:ext cx="29076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4" type="subTitle"/>
          </p:nvPr>
        </p:nvSpPr>
        <p:spPr>
          <a:xfrm>
            <a:off x="4836300" y="3025025"/>
            <a:ext cx="29076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807600"/>
            <a:ext cx="9144000" cy="352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 txBox="1"/>
          <p:nvPr>
            <p:ph hasCustomPrompt="1" type="title"/>
          </p:nvPr>
        </p:nvSpPr>
        <p:spPr>
          <a:xfrm>
            <a:off x="1284000" y="887150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Signika Negative"/>
              <a:buNone/>
              <a:defRPr b="1" sz="8000"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9pPr>
          </a:lstStyle>
          <a:p>
            <a:r>
              <a:t>xx%</a:t>
            </a:r>
          </a:p>
        </p:txBody>
      </p:sp>
      <p:sp>
        <p:nvSpPr>
          <p:cNvPr id="123" name="Google Shape;123;p16"/>
          <p:cNvSpPr txBox="1"/>
          <p:nvPr>
            <p:ph idx="1" type="subTitle"/>
          </p:nvPr>
        </p:nvSpPr>
        <p:spPr>
          <a:xfrm>
            <a:off x="1284000" y="2374950"/>
            <a:ext cx="6576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0" y="1179450"/>
            <a:ext cx="9144000" cy="315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 txBox="1"/>
          <p:nvPr>
            <p:ph idx="1" type="subTitle"/>
          </p:nvPr>
        </p:nvSpPr>
        <p:spPr>
          <a:xfrm>
            <a:off x="720000" y="1402700"/>
            <a:ext cx="35562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0" y="535000"/>
            <a:ext cx="91440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1455750" y="646225"/>
            <a:ext cx="6232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33" name="Google Shape;133;p18"/>
          <p:cNvSpPr txBox="1"/>
          <p:nvPr>
            <p:ph idx="1" type="subTitle"/>
          </p:nvPr>
        </p:nvSpPr>
        <p:spPr>
          <a:xfrm>
            <a:off x="1455750" y="1315357"/>
            <a:ext cx="62325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2" type="title"/>
          </p:nvPr>
        </p:nvSpPr>
        <p:spPr>
          <a:xfrm>
            <a:off x="1455750" y="2026273"/>
            <a:ext cx="6232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35" name="Google Shape;135;p18"/>
          <p:cNvSpPr txBox="1"/>
          <p:nvPr>
            <p:ph idx="3" type="subTitle"/>
          </p:nvPr>
        </p:nvSpPr>
        <p:spPr>
          <a:xfrm>
            <a:off x="1455750" y="2695404"/>
            <a:ext cx="62325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4" type="title"/>
          </p:nvPr>
        </p:nvSpPr>
        <p:spPr>
          <a:xfrm>
            <a:off x="1455750" y="3406332"/>
            <a:ext cx="6232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37" name="Google Shape;137;p18"/>
          <p:cNvSpPr txBox="1"/>
          <p:nvPr>
            <p:ph idx="5" type="subTitle"/>
          </p:nvPr>
        </p:nvSpPr>
        <p:spPr>
          <a:xfrm>
            <a:off x="1455750" y="4075464"/>
            <a:ext cx="62325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0" y="1149600"/>
            <a:ext cx="9144000" cy="352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 txBox="1"/>
          <p:nvPr>
            <p:ph type="title"/>
          </p:nvPr>
        </p:nvSpPr>
        <p:spPr>
          <a:xfrm>
            <a:off x="1474975" y="1659050"/>
            <a:ext cx="11004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6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19"/>
          <p:cNvSpPr txBox="1"/>
          <p:nvPr>
            <p:ph idx="1" type="subTitle"/>
          </p:nvPr>
        </p:nvSpPr>
        <p:spPr>
          <a:xfrm>
            <a:off x="938500" y="3629175"/>
            <a:ext cx="2173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3" name="Google Shape;143;p19"/>
          <p:cNvSpPr txBox="1"/>
          <p:nvPr>
            <p:ph idx="2" type="subTitle"/>
          </p:nvPr>
        </p:nvSpPr>
        <p:spPr>
          <a:xfrm>
            <a:off x="938500" y="3140575"/>
            <a:ext cx="2173200" cy="4404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ignika Negative SemiBold"/>
                <a:ea typeface="Signika Negative SemiBold"/>
                <a:cs typeface="Signika Negative SemiBold"/>
                <a:sym typeface="Signika Negativ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" name="Google Shape;144;p19"/>
          <p:cNvSpPr txBox="1"/>
          <p:nvPr>
            <p:ph idx="3" type="title"/>
          </p:nvPr>
        </p:nvSpPr>
        <p:spPr>
          <a:xfrm>
            <a:off x="3873100" y="1659050"/>
            <a:ext cx="1397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6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4" type="subTitle"/>
          </p:nvPr>
        </p:nvSpPr>
        <p:spPr>
          <a:xfrm>
            <a:off x="3485400" y="3629175"/>
            <a:ext cx="2173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5" type="subTitle"/>
          </p:nvPr>
        </p:nvSpPr>
        <p:spPr>
          <a:xfrm>
            <a:off x="3485400" y="3140575"/>
            <a:ext cx="2173200" cy="4404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ignika Negative SemiBold"/>
                <a:ea typeface="Signika Negative SemiBold"/>
                <a:cs typeface="Signika Negative SemiBold"/>
                <a:sym typeface="Signika Negativ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" name="Google Shape;147;p19"/>
          <p:cNvSpPr txBox="1"/>
          <p:nvPr>
            <p:ph idx="6" type="title"/>
          </p:nvPr>
        </p:nvSpPr>
        <p:spPr>
          <a:xfrm>
            <a:off x="6417675" y="1659050"/>
            <a:ext cx="1397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6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19"/>
          <p:cNvSpPr txBox="1"/>
          <p:nvPr>
            <p:ph idx="7" type="subTitle"/>
          </p:nvPr>
        </p:nvSpPr>
        <p:spPr>
          <a:xfrm>
            <a:off x="6032300" y="3629175"/>
            <a:ext cx="2173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9" name="Google Shape;149;p19"/>
          <p:cNvSpPr txBox="1"/>
          <p:nvPr>
            <p:ph idx="8" type="subTitle"/>
          </p:nvPr>
        </p:nvSpPr>
        <p:spPr>
          <a:xfrm>
            <a:off x="6032300" y="3140575"/>
            <a:ext cx="2173200" cy="4404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ignika Negative SemiBold"/>
                <a:ea typeface="Signika Negative SemiBold"/>
                <a:cs typeface="Signika Negative SemiBold"/>
                <a:sym typeface="Signika Negativ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0" name="Google Shape;150;p19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/>
          <p:nvPr/>
        </p:nvSpPr>
        <p:spPr>
          <a:xfrm>
            <a:off x="0" y="1129600"/>
            <a:ext cx="9144000" cy="34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1149600"/>
            <a:ext cx="9144000" cy="352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720000" y="1241263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  <a:latin typeface="Signika Negative SemiBold"/>
                <a:ea typeface="Signika Negative SemiBold"/>
                <a:cs typeface="Signika Negative SemiBold"/>
                <a:sym typeface="Signika Negative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720190" y="2273573"/>
            <a:ext cx="2427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2" type="title"/>
          </p:nvPr>
        </p:nvSpPr>
        <p:spPr>
          <a:xfrm>
            <a:off x="3403800" y="1241263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  <a:latin typeface="Signika Negative SemiBold"/>
                <a:ea typeface="Signika Negative SemiBold"/>
                <a:cs typeface="Signika Negative SemiBold"/>
                <a:sym typeface="Signika Negative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" name="Google Shape;19;p3"/>
          <p:cNvSpPr txBox="1"/>
          <p:nvPr>
            <p:ph idx="3" type="subTitle"/>
          </p:nvPr>
        </p:nvSpPr>
        <p:spPr>
          <a:xfrm>
            <a:off x="3403800" y="2273573"/>
            <a:ext cx="2432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4" type="title"/>
          </p:nvPr>
        </p:nvSpPr>
        <p:spPr>
          <a:xfrm>
            <a:off x="6087600" y="1241263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  <a:latin typeface="Signika Negative SemiBold"/>
                <a:ea typeface="Signika Negative SemiBold"/>
                <a:cs typeface="Signika Negative SemiBold"/>
                <a:sym typeface="Signika Negative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" name="Google Shape;21;p3"/>
          <p:cNvSpPr txBox="1"/>
          <p:nvPr>
            <p:ph idx="5" type="subTitle"/>
          </p:nvPr>
        </p:nvSpPr>
        <p:spPr>
          <a:xfrm>
            <a:off x="6087600" y="2273573"/>
            <a:ext cx="2427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6" type="title"/>
          </p:nvPr>
        </p:nvSpPr>
        <p:spPr>
          <a:xfrm>
            <a:off x="720000" y="2933000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  <a:latin typeface="Signika Negative SemiBold"/>
                <a:ea typeface="Signika Negative SemiBold"/>
                <a:cs typeface="Signika Negative SemiBold"/>
                <a:sym typeface="Signika Negative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" name="Google Shape;23;p3"/>
          <p:cNvSpPr txBox="1"/>
          <p:nvPr>
            <p:ph idx="7" type="subTitle"/>
          </p:nvPr>
        </p:nvSpPr>
        <p:spPr>
          <a:xfrm>
            <a:off x="720190" y="3965316"/>
            <a:ext cx="2427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8" type="title"/>
          </p:nvPr>
        </p:nvSpPr>
        <p:spPr>
          <a:xfrm>
            <a:off x="3403800" y="2933000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  <a:latin typeface="Signika Negative SemiBold"/>
                <a:ea typeface="Signika Negative SemiBold"/>
                <a:cs typeface="Signika Negative SemiBold"/>
                <a:sym typeface="Signika Negative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3"/>
          <p:cNvSpPr txBox="1"/>
          <p:nvPr>
            <p:ph idx="9" type="subTitle"/>
          </p:nvPr>
        </p:nvSpPr>
        <p:spPr>
          <a:xfrm>
            <a:off x="3403800" y="3965316"/>
            <a:ext cx="2432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3" type="title"/>
          </p:nvPr>
        </p:nvSpPr>
        <p:spPr>
          <a:xfrm>
            <a:off x="6087600" y="2933000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  <a:latin typeface="Signika Negative SemiBold"/>
                <a:ea typeface="Signika Negative SemiBold"/>
                <a:cs typeface="Signika Negative SemiBold"/>
                <a:sym typeface="Signika Negative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3"/>
          <p:cNvSpPr txBox="1"/>
          <p:nvPr>
            <p:ph idx="14" type="subTitle"/>
          </p:nvPr>
        </p:nvSpPr>
        <p:spPr>
          <a:xfrm>
            <a:off x="6087600" y="3965316"/>
            <a:ext cx="2427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5" type="title"/>
          </p:nvPr>
        </p:nvSpPr>
        <p:spPr>
          <a:xfrm>
            <a:off x="346600" y="336600"/>
            <a:ext cx="537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6" type="subTitle"/>
          </p:nvPr>
        </p:nvSpPr>
        <p:spPr>
          <a:xfrm>
            <a:off x="715100" y="1834663"/>
            <a:ext cx="2427300" cy="438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accen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7" type="subTitle"/>
          </p:nvPr>
        </p:nvSpPr>
        <p:spPr>
          <a:xfrm>
            <a:off x="3403800" y="1834663"/>
            <a:ext cx="2432400" cy="438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accen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8" type="subTitle"/>
          </p:nvPr>
        </p:nvSpPr>
        <p:spPr>
          <a:xfrm>
            <a:off x="6092690" y="1834663"/>
            <a:ext cx="2427300" cy="438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accen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9" type="subTitle"/>
          </p:nvPr>
        </p:nvSpPr>
        <p:spPr>
          <a:xfrm>
            <a:off x="715100" y="3526413"/>
            <a:ext cx="2427300" cy="438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accen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20" type="subTitle"/>
          </p:nvPr>
        </p:nvSpPr>
        <p:spPr>
          <a:xfrm>
            <a:off x="3403800" y="3526413"/>
            <a:ext cx="2432400" cy="438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accen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21" type="subTitle"/>
          </p:nvPr>
        </p:nvSpPr>
        <p:spPr>
          <a:xfrm>
            <a:off x="6092690" y="3526413"/>
            <a:ext cx="2427300" cy="438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accen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0" y="1149600"/>
            <a:ext cx="9144000" cy="352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1"/>
          <p:cNvSpPr txBox="1"/>
          <p:nvPr>
            <p:ph idx="1" type="subTitle"/>
          </p:nvPr>
        </p:nvSpPr>
        <p:spPr>
          <a:xfrm>
            <a:off x="720000" y="2857125"/>
            <a:ext cx="2336400" cy="438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8" name="Google Shape;158;p21"/>
          <p:cNvSpPr txBox="1"/>
          <p:nvPr>
            <p:ph idx="2" type="subTitle"/>
          </p:nvPr>
        </p:nvSpPr>
        <p:spPr>
          <a:xfrm>
            <a:off x="720000" y="3296013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3" type="subTitle"/>
          </p:nvPr>
        </p:nvSpPr>
        <p:spPr>
          <a:xfrm>
            <a:off x="3403800" y="3296013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4" type="subTitle"/>
          </p:nvPr>
        </p:nvSpPr>
        <p:spPr>
          <a:xfrm>
            <a:off x="6087600" y="3296013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5" type="subTitle"/>
          </p:nvPr>
        </p:nvSpPr>
        <p:spPr>
          <a:xfrm>
            <a:off x="3403800" y="2857125"/>
            <a:ext cx="2336400" cy="438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4" name="Google Shape;164;p21"/>
          <p:cNvSpPr txBox="1"/>
          <p:nvPr>
            <p:ph idx="6" type="subTitle"/>
          </p:nvPr>
        </p:nvSpPr>
        <p:spPr>
          <a:xfrm>
            <a:off x="6087600" y="2857125"/>
            <a:ext cx="2336400" cy="438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/>
          <p:nvPr/>
        </p:nvSpPr>
        <p:spPr>
          <a:xfrm>
            <a:off x="0" y="807600"/>
            <a:ext cx="9144000" cy="352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 txBox="1"/>
          <p:nvPr>
            <p:ph type="ctrTitle"/>
          </p:nvPr>
        </p:nvSpPr>
        <p:spPr>
          <a:xfrm>
            <a:off x="3658325" y="903025"/>
            <a:ext cx="42840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600"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8" name="Google Shape;168;p22"/>
          <p:cNvSpPr txBox="1"/>
          <p:nvPr>
            <p:ph idx="1" type="subTitle"/>
          </p:nvPr>
        </p:nvSpPr>
        <p:spPr>
          <a:xfrm>
            <a:off x="3653375" y="2029625"/>
            <a:ext cx="4293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3913925" y="3401225"/>
            <a:ext cx="37728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i="0" lang="en" sz="8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b="0" i="0" lang="en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b="1" i="0" lang="en" sz="8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b="1" i="0" lang="en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infographics &amp; images by </a:t>
            </a:r>
            <a:r>
              <a:rPr b="1" i="0" lang="en" sz="8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>
            <a:off x="0" y="1149600"/>
            <a:ext cx="9144000" cy="352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ignika Negative"/>
              <a:buNone/>
              <a:defRPr b="1"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0" y="1129600"/>
            <a:ext cx="9144000" cy="34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_1">
    <p:bg>
      <p:bgPr>
        <a:solidFill>
          <a:schemeClr val="accent6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0" y="535000"/>
            <a:ext cx="91440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1">
  <p:cSld name="CUSTOM_3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7"/>
          <p:cNvGrpSpPr/>
          <p:nvPr/>
        </p:nvGrpSpPr>
        <p:grpSpPr>
          <a:xfrm flipH="1" rot="-2118701">
            <a:off x="7483511" y="4723404"/>
            <a:ext cx="677494" cy="678539"/>
            <a:chOff x="1176363" y="5022450"/>
            <a:chExt cx="551250" cy="552100"/>
          </a:xfrm>
        </p:grpSpPr>
        <p:sp>
          <p:nvSpPr>
            <p:cNvPr id="186" name="Google Shape;186;p27"/>
            <p:cNvSpPr/>
            <p:nvPr/>
          </p:nvSpPr>
          <p:spPr>
            <a:xfrm>
              <a:off x="1176363" y="5561175"/>
              <a:ext cx="54225" cy="5025"/>
            </a:xfrm>
            <a:custGeom>
              <a:rect b="b" l="l" r="r" t="t"/>
              <a:pathLst>
                <a:path extrusionOk="0" fill="none" h="201" w="2169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1272263" y="5043300"/>
              <a:ext cx="351100" cy="531250"/>
            </a:xfrm>
            <a:custGeom>
              <a:rect b="b" l="l" r="r" t="t"/>
              <a:pathLst>
                <a:path extrusionOk="0" fill="none" h="21250" w="14044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1668363" y="5022450"/>
              <a:ext cx="59250" cy="10875"/>
            </a:xfrm>
            <a:custGeom>
              <a:rect b="b" l="l" r="r" t="t"/>
              <a:pathLst>
                <a:path extrusionOk="0" fill="none" h="435" w="237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27"/>
          <p:cNvGrpSpPr/>
          <p:nvPr/>
        </p:nvGrpSpPr>
        <p:grpSpPr>
          <a:xfrm flipH="1" rot="-9036264">
            <a:off x="544712" y="4679530"/>
            <a:ext cx="488865" cy="473504"/>
            <a:chOff x="3103563" y="2976000"/>
            <a:chExt cx="397800" cy="385300"/>
          </a:xfrm>
        </p:grpSpPr>
        <p:sp>
          <p:nvSpPr>
            <p:cNvPr id="190" name="Google Shape;190;p27"/>
            <p:cNvSpPr/>
            <p:nvPr/>
          </p:nvSpPr>
          <p:spPr>
            <a:xfrm>
              <a:off x="3141088" y="3272875"/>
              <a:ext cx="9200" cy="70900"/>
            </a:xfrm>
            <a:custGeom>
              <a:rect b="b" l="l" r="r" t="t"/>
              <a:pathLst>
                <a:path extrusionOk="0" fill="none" h="2836" w="368">
                  <a:moveTo>
                    <a:pt x="1" y="0"/>
                  </a:moveTo>
                  <a:cubicBezTo>
                    <a:pt x="101" y="968"/>
                    <a:pt x="234" y="1902"/>
                    <a:pt x="367" y="2836"/>
                  </a:cubicBez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3103563" y="2976000"/>
              <a:ext cx="32550" cy="256025"/>
            </a:xfrm>
            <a:custGeom>
              <a:rect b="b" l="l" r="r" t="t"/>
              <a:pathLst>
                <a:path extrusionOk="0" fill="none" h="10241" w="1302">
                  <a:moveTo>
                    <a:pt x="0" y="0"/>
                  </a:moveTo>
                  <a:lnTo>
                    <a:pt x="1301" y="1024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3257013" y="3029350"/>
              <a:ext cx="72575" cy="329425"/>
            </a:xfrm>
            <a:custGeom>
              <a:rect b="b" l="l" r="r" t="t"/>
              <a:pathLst>
                <a:path extrusionOk="0" fill="none" h="13177" w="2903">
                  <a:moveTo>
                    <a:pt x="2902" y="1"/>
                  </a:moveTo>
                  <a:cubicBezTo>
                    <a:pt x="1935" y="4404"/>
                    <a:pt x="968" y="8774"/>
                    <a:pt x="0" y="13177"/>
                  </a:cubicBez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3365413" y="3255350"/>
              <a:ext cx="53400" cy="105950"/>
            </a:xfrm>
            <a:custGeom>
              <a:rect b="b" l="l" r="r" t="t"/>
              <a:pathLst>
                <a:path extrusionOk="0" fill="none" h="4238" w="2136">
                  <a:moveTo>
                    <a:pt x="2135" y="1"/>
                  </a:moveTo>
                  <a:lnTo>
                    <a:pt x="1" y="423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3440463" y="3091900"/>
              <a:ext cx="60900" cy="121775"/>
            </a:xfrm>
            <a:custGeom>
              <a:rect b="b" l="l" r="r" t="t"/>
              <a:pathLst>
                <a:path extrusionOk="0" fill="none" h="4871" w="2436">
                  <a:moveTo>
                    <a:pt x="2436" y="1"/>
                  </a:moveTo>
                  <a:lnTo>
                    <a:pt x="1" y="487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27"/>
          <p:cNvGrpSpPr/>
          <p:nvPr/>
        </p:nvGrpSpPr>
        <p:grpSpPr>
          <a:xfrm flipH="1">
            <a:off x="387880" y="2029737"/>
            <a:ext cx="802548" cy="757672"/>
            <a:chOff x="5091638" y="5657900"/>
            <a:chExt cx="402825" cy="380300"/>
          </a:xfrm>
        </p:grpSpPr>
        <p:sp>
          <p:nvSpPr>
            <p:cNvPr id="196" name="Google Shape;196;p27"/>
            <p:cNvSpPr/>
            <p:nvPr/>
          </p:nvSpPr>
          <p:spPr>
            <a:xfrm>
              <a:off x="5091638" y="5717950"/>
              <a:ext cx="402825" cy="320250"/>
            </a:xfrm>
            <a:custGeom>
              <a:rect b="b" l="l" r="r" t="t"/>
              <a:pathLst>
                <a:path extrusionOk="0" fill="none" h="12810" w="16113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5314313" y="5657900"/>
              <a:ext cx="47550" cy="28375"/>
            </a:xfrm>
            <a:custGeom>
              <a:rect b="b" l="l" r="r" t="t"/>
              <a:pathLst>
                <a:path extrusionOk="0" fill="none" h="1135" w="1902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27"/>
          <p:cNvGrpSpPr/>
          <p:nvPr/>
        </p:nvGrpSpPr>
        <p:grpSpPr>
          <a:xfrm flipH="1" rot="-6300047">
            <a:off x="7903731" y="339101"/>
            <a:ext cx="544223" cy="401785"/>
            <a:chOff x="3525538" y="7232375"/>
            <a:chExt cx="442825" cy="326925"/>
          </a:xfrm>
        </p:grpSpPr>
        <p:sp>
          <p:nvSpPr>
            <p:cNvPr id="199" name="Google Shape;199;p27"/>
            <p:cNvSpPr/>
            <p:nvPr/>
          </p:nvSpPr>
          <p:spPr>
            <a:xfrm>
              <a:off x="3940838" y="7344950"/>
              <a:ext cx="27525" cy="37550"/>
            </a:xfrm>
            <a:custGeom>
              <a:rect b="b" l="l" r="r" t="t"/>
              <a:pathLst>
                <a:path extrusionOk="0" fill="none" h="1502" w="1101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3859113" y="7232375"/>
              <a:ext cx="53375" cy="73400"/>
            </a:xfrm>
            <a:custGeom>
              <a:rect b="b" l="l" r="r" t="t"/>
              <a:pathLst>
                <a:path extrusionOk="0" fill="none" h="2936" w="2135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3744013" y="7307425"/>
              <a:ext cx="25" cy="251875"/>
            </a:xfrm>
            <a:custGeom>
              <a:rect b="b" l="l" r="r" t="t"/>
              <a:pathLst>
                <a:path extrusionOk="0" fill="none" h="10075" w="1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3525538" y="7470875"/>
              <a:ext cx="25875" cy="88425"/>
            </a:xfrm>
            <a:custGeom>
              <a:rect b="b" l="l" r="r" t="t"/>
              <a:pathLst>
                <a:path extrusionOk="0" fill="none" h="3537" w="1035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3563888" y="7382475"/>
              <a:ext cx="14200" cy="47550"/>
            </a:xfrm>
            <a:custGeom>
              <a:rect b="b" l="l" r="r" t="t"/>
              <a:pathLst>
                <a:path extrusionOk="0" fill="none" h="1902" w="568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7"/>
          <p:cNvSpPr/>
          <p:nvPr/>
        </p:nvSpPr>
        <p:spPr>
          <a:xfrm flipH="1" rot="1970022">
            <a:off x="170306" y="206816"/>
            <a:ext cx="490487" cy="380615"/>
          </a:xfrm>
          <a:custGeom>
            <a:rect b="b" l="l" r="r" t="t"/>
            <a:pathLst>
              <a:path extrusionOk="0" fill="none" h="6239" w="804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cap="rnd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 flipH="1">
            <a:off x="7349725" y="2069869"/>
            <a:ext cx="502058" cy="389594"/>
          </a:xfrm>
          <a:custGeom>
            <a:rect b="b" l="l" r="r" t="t"/>
            <a:pathLst>
              <a:path extrusionOk="0" fill="none" h="6239" w="804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cap="rnd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 flipH="1">
            <a:off x="8763221" y="3255750"/>
            <a:ext cx="487800" cy="4878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27"/>
          <p:cNvGrpSpPr/>
          <p:nvPr/>
        </p:nvGrpSpPr>
        <p:grpSpPr>
          <a:xfrm flipH="1" rot="-221141">
            <a:off x="3761241" y="24113"/>
            <a:ext cx="544206" cy="401772"/>
            <a:chOff x="3525538" y="7232375"/>
            <a:chExt cx="442825" cy="326925"/>
          </a:xfrm>
        </p:grpSpPr>
        <p:sp>
          <p:nvSpPr>
            <p:cNvPr id="208" name="Google Shape;208;p27"/>
            <p:cNvSpPr/>
            <p:nvPr/>
          </p:nvSpPr>
          <p:spPr>
            <a:xfrm>
              <a:off x="3940838" y="7344950"/>
              <a:ext cx="27525" cy="37550"/>
            </a:xfrm>
            <a:custGeom>
              <a:rect b="b" l="l" r="r" t="t"/>
              <a:pathLst>
                <a:path extrusionOk="0" fill="none" h="1502" w="1101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3859113" y="7232375"/>
              <a:ext cx="53375" cy="73400"/>
            </a:xfrm>
            <a:custGeom>
              <a:rect b="b" l="l" r="r" t="t"/>
              <a:pathLst>
                <a:path extrusionOk="0" fill="none" h="2936" w="2135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3744013" y="7307425"/>
              <a:ext cx="25" cy="251875"/>
            </a:xfrm>
            <a:custGeom>
              <a:rect b="b" l="l" r="r" t="t"/>
              <a:pathLst>
                <a:path extrusionOk="0" fill="none" h="10075" w="1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3525538" y="7470875"/>
              <a:ext cx="25875" cy="88425"/>
            </a:xfrm>
            <a:custGeom>
              <a:rect b="b" l="l" r="r" t="t"/>
              <a:pathLst>
                <a:path extrusionOk="0" fill="none" h="3537" w="1035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3563888" y="7382475"/>
              <a:ext cx="14200" cy="47550"/>
            </a:xfrm>
            <a:custGeom>
              <a:rect b="b" l="l" r="r" t="t"/>
              <a:pathLst>
                <a:path extrusionOk="0" fill="none" h="1902" w="568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27"/>
          <p:cNvSpPr txBox="1"/>
          <p:nvPr>
            <p:ph type="ctrTitle"/>
          </p:nvPr>
        </p:nvSpPr>
        <p:spPr>
          <a:xfrm flipH="1">
            <a:off x="2521983" y="540000"/>
            <a:ext cx="4102200" cy="14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4" name="Google Shape;214;p27"/>
          <p:cNvSpPr txBox="1"/>
          <p:nvPr>
            <p:ph idx="1" type="subTitle"/>
          </p:nvPr>
        </p:nvSpPr>
        <p:spPr>
          <a:xfrm>
            <a:off x="725883" y="1871725"/>
            <a:ext cx="76944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5" name="Google Shape;215;p27"/>
          <p:cNvSpPr txBox="1"/>
          <p:nvPr/>
        </p:nvSpPr>
        <p:spPr>
          <a:xfrm>
            <a:off x="2224050" y="3921191"/>
            <a:ext cx="46959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CREDITS: This presentation template was created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Sintony"/>
                <a:ea typeface="Sintony"/>
                <a:cs typeface="Sintony"/>
                <a:sym typeface="Sintony"/>
                <a:hlinkClick r:id="rId2"/>
              </a:rPr>
              <a:t>by Slidesgo</a:t>
            </a:r>
            <a:r>
              <a:rPr lang="en" sz="1200">
                <a:solidFill>
                  <a:schemeClr val="hlink"/>
                </a:solidFill>
                <a:uFill>
                  <a:noFill/>
                </a:uFill>
                <a:latin typeface="Sintony"/>
                <a:ea typeface="Sintony"/>
                <a:cs typeface="Sintony"/>
                <a:sym typeface="Sintony"/>
                <a:hlinkClick r:id="rId3"/>
              </a:rPr>
              <a:t>,</a:t>
            </a:r>
            <a:r>
              <a:rPr lang="en" sz="120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 including icons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Sintony"/>
                <a:ea typeface="Sintony"/>
                <a:cs typeface="Sintony"/>
                <a:sym typeface="Sintony"/>
                <a:hlinkClick r:id="rId4"/>
              </a:rPr>
              <a:t>by Flaticon,</a:t>
            </a:r>
            <a:r>
              <a:rPr lang="en" sz="120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 infographics &amp; images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Sintony"/>
                <a:ea typeface="Sintony"/>
                <a:cs typeface="Sintony"/>
                <a:sym typeface="Sintony"/>
                <a:hlinkClick r:id="rId5"/>
              </a:rPr>
              <a:t>by Freepik</a:t>
            </a:r>
            <a:r>
              <a:rPr lang="en" sz="120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 and illustrations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Sintony"/>
                <a:ea typeface="Sintony"/>
                <a:cs typeface="Sintony"/>
                <a:sym typeface="Sintony"/>
                <a:hlinkClick r:id="rId6"/>
              </a:rPr>
              <a:t>by Stories</a:t>
            </a:r>
            <a:endParaRPr b="1" sz="1200">
              <a:solidFill>
                <a:schemeClr val="dk1"/>
              </a:solidFill>
              <a:latin typeface="Sintony"/>
              <a:ea typeface="Sintony"/>
              <a:cs typeface="Sintony"/>
              <a:sym typeface="Sintony"/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Sintony"/>
              <a:ea typeface="Sintony"/>
              <a:cs typeface="Sintony"/>
              <a:sym typeface="Sintony"/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intony"/>
              <a:ea typeface="Sintony"/>
              <a:cs typeface="Sintony"/>
              <a:sym typeface="Sintony"/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intony"/>
              <a:ea typeface="Sintony"/>
              <a:cs typeface="Sintony"/>
              <a:sym typeface="Sintony"/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intony"/>
              <a:ea typeface="Sintony"/>
              <a:cs typeface="Sintony"/>
              <a:sym typeface="Sinton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0" y="1149600"/>
            <a:ext cx="9144000" cy="345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720000" y="1498800"/>
            <a:ext cx="3720000" cy="2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4"/>
          <p:cNvSpPr/>
          <p:nvPr>
            <p:ph idx="2" type="pic"/>
          </p:nvPr>
        </p:nvSpPr>
        <p:spPr>
          <a:xfrm>
            <a:off x="5283075" y="1399350"/>
            <a:ext cx="3028800" cy="30288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0" y="904300"/>
            <a:ext cx="9144000" cy="294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 txBox="1"/>
          <p:nvPr>
            <p:ph type="title"/>
          </p:nvPr>
        </p:nvSpPr>
        <p:spPr>
          <a:xfrm>
            <a:off x="1388100" y="1122658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0" y="535000"/>
            <a:ext cx="9144000" cy="282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715100" y="685625"/>
            <a:ext cx="4937700" cy="15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96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" name="Google Shape;50;p6"/>
          <p:cNvSpPr txBox="1"/>
          <p:nvPr>
            <p:ph idx="1" type="subTitle"/>
          </p:nvPr>
        </p:nvSpPr>
        <p:spPr>
          <a:xfrm>
            <a:off x="715100" y="2264863"/>
            <a:ext cx="49377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1129600"/>
            <a:ext cx="9144000" cy="328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0" y="535000"/>
            <a:ext cx="9144000" cy="282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2391150" y="1693250"/>
            <a:ext cx="4361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8"/>
          <p:cNvSpPr txBox="1"/>
          <p:nvPr>
            <p:ph idx="2" type="title"/>
          </p:nvPr>
        </p:nvSpPr>
        <p:spPr>
          <a:xfrm>
            <a:off x="2996550" y="740700"/>
            <a:ext cx="31509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96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9" name="Google Shape;59;p8"/>
          <p:cNvSpPr txBox="1"/>
          <p:nvPr>
            <p:ph idx="1" type="subTitle"/>
          </p:nvPr>
        </p:nvSpPr>
        <p:spPr>
          <a:xfrm>
            <a:off x="2391925" y="2645800"/>
            <a:ext cx="43602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1149600"/>
            <a:ext cx="9144000" cy="352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4912072" y="1441700"/>
            <a:ext cx="3188100" cy="28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2" type="subTitle"/>
          </p:nvPr>
        </p:nvSpPr>
        <p:spPr>
          <a:xfrm>
            <a:off x="776925" y="1441700"/>
            <a:ext cx="3188100" cy="28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1149600"/>
            <a:ext cx="9144000" cy="352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720000" y="2330475"/>
            <a:ext cx="2286000" cy="7134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2" type="subTitle"/>
          </p:nvPr>
        </p:nvSpPr>
        <p:spPr>
          <a:xfrm>
            <a:off x="720000" y="3131188"/>
            <a:ext cx="22860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3" type="subTitle"/>
          </p:nvPr>
        </p:nvSpPr>
        <p:spPr>
          <a:xfrm>
            <a:off x="3431450" y="3131188"/>
            <a:ext cx="22860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4" type="subTitle"/>
          </p:nvPr>
        </p:nvSpPr>
        <p:spPr>
          <a:xfrm>
            <a:off x="6142900" y="3131188"/>
            <a:ext cx="22860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5" type="subTitle"/>
          </p:nvPr>
        </p:nvSpPr>
        <p:spPr>
          <a:xfrm>
            <a:off x="3431450" y="2330475"/>
            <a:ext cx="2286000" cy="7134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6" type="subTitle"/>
          </p:nvPr>
        </p:nvSpPr>
        <p:spPr>
          <a:xfrm>
            <a:off x="6142900" y="2330475"/>
            <a:ext cx="2286000" cy="7134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Signika Negative"/>
              <a:buNone/>
              <a:defRPr b="1" i="0" sz="3500" u="none" cap="none" strike="noStrike">
                <a:solidFill>
                  <a:schemeClr val="accent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Signika Negative"/>
              <a:buNone/>
              <a:defRPr b="1" i="0" sz="3500" u="none" cap="none" strike="noStrike">
                <a:solidFill>
                  <a:schemeClr val="accent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Signika Negative"/>
              <a:buNone/>
              <a:defRPr b="1" i="0" sz="3500" u="none" cap="none" strike="noStrike">
                <a:solidFill>
                  <a:schemeClr val="accent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Signika Negative"/>
              <a:buNone/>
              <a:defRPr b="1" i="0" sz="3500" u="none" cap="none" strike="noStrike">
                <a:solidFill>
                  <a:schemeClr val="accent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Signika Negative"/>
              <a:buNone/>
              <a:defRPr b="1" i="0" sz="3500" u="none" cap="none" strike="noStrike">
                <a:solidFill>
                  <a:schemeClr val="accent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Signika Negative"/>
              <a:buNone/>
              <a:defRPr b="1" i="0" sz="3500" u="none" cap="none" strike="noStrike">
                <a:solidFill>
                  <a:schemeClr val="accent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Signika Negative"/>
              <a:buNone/>
              <a:defRPr b="1" i="0" sz="3500" u="none" cap="none" strike="noStrike">
                <a:solidFill>
                  <a:schemeClr val="accent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Signika Negative"/>
              <a:buNone/>
              <a:defRPr b="1" i="0" sz="3500" u="none" cap="none" strike="noStrike">
                <a:solidFill>
                  <a:schemeClr val="accent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Signika Negative"/>
              <a:buNone/>
              <a:defRPr b="1" i="0" sz="3500" u="none" cap="none" strike="noStrike">
                <a:solidFill>
                  <a:schemeClr val="accent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5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gK2kp0JlHIEDyMCh-5ieP3oLhHlMwEy9/view" TargetMode="External"/><Relationship Id="rId4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v6IrqxfBpkazyUl8WurSXOad3RCe_JUz/view" TargetMode="External"/><Relationship Id="rId4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ctrTitle"/>
          </p:nvPr>
        </p:nvSpPr>
        <p:spPr>
          <a:xfrm>
            <a:off x="450725" y="588625"/>
            <a:ext cx="6035100" cy="14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>
                <a:solidFill>
                  <a:schemeClr val="dk2"/>
                </a:solidFill>
              </a:rPr>
              <a:t>Big Data Case Study</a:t>
            </a:r>
            <a:endParaRPr b="0" sz="68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21" name="Google Shape;221;p2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400" y="2197825"/>
            <a:ext cx="4762373" cy="231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/>
          <p:nvPr/>
        </p:nvSpPr>
        <p:spPr>
          <a:xfrm>
            <a:off x="450725" y="3572000"/>
            <a:ext cx="3469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Abdelrahman Ashraf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Ahmed Atef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Hussein Khaled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Omar Ashraf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37"/>
          <p:cNvSpPr txBox="1"/>
          <p:nvPr>
            <p:ph idx="15" type="title"/>
          </p:nvPr>
        </p:nvSpPr>
        <p:spPr>
          <a:xfrm>
            <a:off x="352600" y="402850"/>
            <a:ext cx="537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>
                <a:solidFill>
                  <a:schemeClr val="dk2"/>
                </a:solidFill>
              </a:rPr>
              <a:t>Batch Insights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311" name="Google Shape;311;p37"/>
          <p:cNvPicPr preferRelativeResize="0"/>
          <p:nvPr/>
        </p:nvPicPr>
        <p:blipFill rotWithShape="1">
          <a:blip r:embed="rId3">
            <a:alphaModFix/>
          </a:blip>
          <a:srcRect b="26259" l="0" r="9453" t="0"/>
          <a:stretch/>
        </p:blipFill>
        <p:spPr>
          <a:xfrm>
            <a:off x="5240150" y="1322925"/>
            <a:ext cx="2440341" cy="31448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312" name="Google Shape;312;p37"/>
          <p:cNvSpPr txBox="1"/>
          <p:nvPr/>
        </p:nvSpPr>
        <p:spPr>
          <a:xfrm>
            <a:off x="3102975" y="482950"/>
            <a:ext cx="534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Most selling products</a:t>
            </a:r>
            <a:endParaRPr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3" name="Google Shape;3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600" y="1322925"/>
            <a:ext cx="3411074" cy="314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38"/>
          <p:cNvSpPr txBox="1"/>
          <p:nvPr>
            <p:ph idx="15" type="title"/>
          </p:nvPr>
        </p:nvSpPr>
        <p:spPr>
          <a:xfrm>
            <a:off x="352600" y="402850"/>
            <a:ext cx="537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>
                <a:solidFill>
                  <a:schemeClr val="dk2"/>
                </a:solidFill>
              </a:rPr>
              <a:t>Batch Insights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20" name="Google Shape;320;p38"/>
          <p:cNvSpPr txBox="1"/>
          <p:nvPr/>
        </p:nvSpPr>
        <p:spPr>
          <a:xfrm>
            <a:off x="3102975" y="482950"/>
            <a:ext cx="534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Most redeemed offers</a:t>
            </a:r>
            <a:endParaRPr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1" name="Google Shape;321;p38"/>
          <p:cNvPicPr preferRelativeResize="0"/>
          <p:nvPr/>
        </p:nvPicPr>
        <p:blipFill rotWithShape="1">
          <a:blip r:embed="rId3">
            <a:alphaModFix/>
          </a:blip>
          <a:srcRect b="1719" l="0" r="3110" t="0"/>
          <a:stretch/>
        </p:blipFill>
        <p:spPr>
          <a:xfrm>
            <a:off x="5565150" y="1871425"/>
            <a:ext cx="2800350" cy="20478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22" name="Google Shape;32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450" y="1499688"/>
            <a:ext cx="3564952" cy="27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39"/>
          <p:cNvSpPr txBox="1"/>
          <p:nvPr>
            <p:ph idx="15" type="title"/>
          </p:nvPr>
        </p:nvSpPr>
        <p:spPr>
          <a:xfrm>
            <a:off x="352600" y="402850"/>
            <a:ext cx="537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>
                <a:solidFill>
                  <a:schemeClr val="dk2"/>
                </a:solidFill>
              </a:rPr>
              <a:t>Batch Insights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29" name="Google Shape;329;p39"/>
          <p:cNvSpPr txBox="1"/>
          <p:nvPr/>
        </p:nvSpPr>
        <p:spPr>
          <a:xfrm>
            <a:off x="3102975" y="482950"/>
            <a:ext cx="534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Most redeemed offers per product</a:t>
            </a:r>
            <a:endParaRPr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0" name="Google Shape;3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25" y="1281138"/>
            <a:ext cx="4005674" cy="322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9"/>
          <p:cNvPicPr preferRelativeResize="0"/>
          <p:nvPr/>
        </p:nvPicPr>
        <p:blipFill rotWithShape="1">
          <a:blip r:embed="rId4">
            <a:alphaModFix/>
          </a:blip>
          <a:srcRect b="0" l="0" r="2562" t="0"/>
          <a:stretch/>
        </p:blipFill>
        <p:spPr>
          <a:xfrm>
            <a:off x="5485475" y="1178124"/>
            <a:ext cx="2789613" cy="34344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40"/>
          <p:cNvSpPr txBox="1"/>
          <p:nvPr>
            <p:ph idx="15" type="title"/>
          </p:nvPr>
        </p:nvSpPr>
        <p:spPr>
          <a:xfrm>
            <a:off x="352600" y="402850"/>
            <a:ext cx="537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>
                <a:solidFill>
                  <a:schemeClr val="dk2"/>
                </a:solidFill>
              </a:rPr>
              <a:t>Batch Insights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38" name="Google Shape;338;p40"/>
          <p:cNvSpPr txBox="1"/>
          <p:nvPr/>
        </p:nvSpPr>
        <p:spPr>
          <a:xfrm>
            <a:off x="3102975" y="482950"/>
            <a:ext cx="534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Lowest performing cities (online sales)</a:t>
            </a:r>
            <a:endParaRPr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9" name="Google Shape;3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50" y="1257900"/>
            <a:ext cx="4220125" cy="32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0"/>
          <p:cNvPicPr preferRelativeResize="0"/>
          <p:nvPr/>
        </p:nvPicPr>
        <p:blipFill rotWithShape="1">
          <a:blip r:embed="rId4">
            <a:alphaModFix/>
          </a:blip>
          <a:srcRect b="31530" l="0" r="6907" t="0"/>
          <a:stretch/>
        </p:blipFill>
        <p:spPr>
          <a:xfrm>
            <a:off x="5392600" y="1257900"/>
            <a:ext cx="2178880" cy="31788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41"/>
          <p:cNvSpPr txBox="1"/>
          <p:nvPr>
            <p:ph idx="15" type="title"/>
          </p:nvPr>
        </p:nvSpPr>
        <p:spPr>
          <a:xfrm>
            <a:off x="352600" y="402850"/>
            <a:ext cx="667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>
                <a:solidFill>
                  <a:schemeClr val="dk2"/>
                </a:solidFill>
              </a:rPr>
              <a:t>Business Insights (B2B)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47" name="Google Shape;347;p41"/>
          <p:cNvSpPr txBox="1"/>
          <p:nvPr/>
        </p:nvSpPr>
        <p:spPr>
          <a:xfrm>
            <a:off x="254200" y="2091000"/>
            <a:ext cx="52743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Daily Sales Dump: 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Detailed report of sales by agent and product, enabling performance tracking and targeted sales strategies.</a:t>
            </a:r>
            <a:endParaRPr sz="11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8" name="Google Shape;348;p41"/>
          <p:cNvPicPr preferRelativeResize="0"/>
          <p:nvPr/>
        </p:nvPicPr>
        <p:blipFill rotWithShape="1">
          <a:blip r:embed="rId3">
            <a:alphaModFix/>
          </a:blip>
          <a:srcRect b="23989" l="12087" r="0" t="0"/>
          <a:stretch/>
        </p:blipFill>
        <p:spPr>
          <a:xfrm>
            <a:off x="5528475" y="1306325"/>
            <a:ext cx="3048000" cy="32289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42"/>
          <p:cNvSpPr txBox="1"/>
          <p:nvPr>
            <p:ph idx="15" type="title"/>
          </p:nvPr>
        </p:nvSpPr>
        <p:spPr>
          <a:xfrm>
            <a:off x="352600" y="402850"/>
            <a:ext cx="537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>
                <a:solidFill>
                  <a:schemeClr val="dk2"/>
                </a:solidFill>
              </a:rPr>
              <a:t>Streaming Data Processing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55" name="Google Shape;355;p42"/>
          <p:cNvSpPr txBox="1"/>
          <p:nvPr/>
        </p:nvSpPr>
        <p:spPr>
          <a:xfrm>
            <a:off x="285300" y="1404775"/>
            <a:ext cx="7108500" cy="30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Kafka Producer </a:t>
            </a:r>
            <a:r>
              <a:rPr b="1" lang="en" sz="1200"/>
              <a:t>(</a:t>
            </a:r>
            <a:r>
              <a:rPr b="1"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producer.py</a:t>
            </a:r>
            <a:r>
              <a:rPr b="1" lang="en" sz="1200"/>
              <a:t>)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Sends app logs to a Kafka cluster.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Spark Streaming Job</a:t>
            </a:r>
            <a:r>
              <a:rPr b="1" lang="en" sz="1200"/>
              <a:t> (</a:t>
            </a:r>
            <a:r>
              <a:rPr b="1"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streaming.ipynb</a:t>
            </a:r>
            <a:r>
              <a:rPr b="1" lang="en" sz="1200"/>
              <a:t>)</a:t>
            </a:r>
            <a:endParaRPr b="1" sz="1200"/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Consumes app logs from Kafka.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Processes and transforms the log data.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Saves processed data to HDFS, partitioned by date and hour.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6" name="Google Shape;3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850" y="1308300"/>
            <a:ext cx="3536974" cy="23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43"/>
          <p:cNvSpPr txBox="1"/>
          <p:nvPr>
            <p:ph idx="15" type="title"/>
          </p:nvPr>
        </p:nvSpPr>
        <p:spPr>
          <a:xfrm>
            <a:off x="352600" y="402850"/>
            <a:ext cx="537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>
                <a:solidFill>
                  <a:schemeClr val="dk2"/>
                </a:solidFill>
              </a:rPr>
              <a:t>Streaming Data Processing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63" name="Google Shape;363;p43"/>
          <p:cNvSpPr txBox="1"/>
          <p:nvPr/>
        </p:nvSpPr>
        <p:spPr>
          <a:xfrm>
            <a:off x="285300" y="1404775"/>
            <a:ext cx="7108500" cy="30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Compaction</a:t>
            </a:r>
            <a:r>
              <a:rPr b="1" lang="en" sz="1200"/>
              <a:t> (</a:t>
            </a:r>
            <a:r>
              <a:rPr b="1"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compaction.py</a:t>
            </a:r>
            <a:r>
              <a:rPr b="1" lang="en" sz="1200"/>
              <a:t>)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Fix small file problem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Compact the data in just one file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Making Hive See New Partitions </a:t>
            </a:r>
            <a:r>
              <a:rPr b="1" lang="en" sz="1200"/>
              <a:t>(</a:t>
            </a:r>
            <a:r>
              <a:rPr b="1"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hiveRepairPartition.py</a:t>
            </a:r>
            <a:r>
              <a:rPr b="1" lang="en" sz="1200"/>
              <a:t>)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Fix hive new partitions to be added in metastore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Using command `MSCK REPAIR TABLE table`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</p:txBody>
      </p:sp>
      <p:pic>
        <p:nvPicPr>
          <p:cNvPr id="364" name="Google Shape;36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925" y="1370750"/>
            <a:ext cx="3787151" cy="25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44"/>
          <p:cNvSpPr txBox="1"/>
          <p:nvPr>
            <p:ph idx="15" type="title"/>
          </p:nvPr>
        </p:nvSpPr>
        <p:spPr>
          <a:xfrm>
            <a:off x="352600" y="402850"/>
            <a:ext cx="537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>
                <a:solidFill>
                  <a:schemeClr val="dk2"/>
                </a:solidFill>
              </a:rPr>
              <a:t>Hive Table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71" name="Google Shape;371;p44"/>
          <p:cNvSpPr txBox="1"/>
          <p:nvPr/>
        </p:nvSpPr>
        <p:spPr>
          <a:xfrm>
            <a:off x="285300" y="1404775"/>
            <a:ext cx="7108500" cy="30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CREATE EXTERNAL TABLE IF NOT EXISTS kafka (</a:t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    eventType STRING, customerId STRING, productId STRING,  timestamp STRING, </a:t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    </a:t>
            </a:r>
            <a:r>
              <a:rPr b="1" lang="en" sz="900">
                <a:solidFill>
                  <a:schemeClr val="dk2"/>
                </a:solidFill>
              </a:rPr>
              <a:t>category STRING, </a:t>
            </a:r>
            <a:r>
              <a:rPr b="1" lang="en" sz="900">
                <a:solidFill>
                  <a:schemeClr val="dk2"/>
                </a:solidFill>
              </a:rPr>
              <a:t>source STRING, quantity INT,</a:t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    totalAmount DOUBLE,</a:t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    paymentMethod STRING,</a:t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    recommendedProductId STRING,</a:t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    algorithm STRING</a:t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)</a:t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PARTITIONED BY (event_date STRING, event_hour INT)</a:t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STORED AS PARQUET</a:t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LOCATION '/user/itversity/casestudy/kafkastream';</a:t>
            </a:r>
            <a:endParaRPr b="1" sz="9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 sz="700">
              <a:solidFill>
                <a:schemeClr val="dk2"/>
              </a:solidFill>
            </a:endParaRPr>
          </a:p>
        </p:txBody>
      </p:sp>
      <p:pic>
        <p:nvPicPr>
          <p:cNvPr id="372" name="Google Shape;3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525" y="1517650"/>
            <a:ext cx="2683050" cy="24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45"/>
          <p:cNvSpPr txBox="1"/>
          <p:nvPr>
            <p:ph idx="15" type="title"/>
          </p:nvPr>
        </p:nvSpPr>
        <p:spPr>
          <a:xfrm>
            <a:off x="352600" y="402850"/>
            <a:ext cx="537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>
                <a:solidFill>
                  <a:schemeClr val="dk2"/>
                </a:solidFill>
              </a:rPr>
              <a:t>Streaming Demo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379" name="Google Shape;379;p45" title="Streaming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00" y="1105525"/>
            <a:ext cx="6867802" cy="356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46"/>
          <p:cNvSpPr txBox="1"/>
          <p:nvPr>
            <p:ph idx="15" type="title"/>
          </p:nvPr>
        </p:nvSpPr>
        <p:spPr>
          <a:xfrm>
            <a:off x="352600" y="402850"/>
            <a:ext cx="667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>
                <a:solidFill>
                  <a:schemeClr val="dk2"/>
                </a:solidFill>
              </a:rPr>
              <a:t>Streaming Insights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86" name="Google Shape;386;p46"/>
          <p:cNvSpPr txBox="1"/>
          <p:nvPr/>
        </p:nvSpPr>
        <p:spPr>
          <a:xfrm>
            <a:off x="219875" y="1395750"/>
            <a:ext cx="53727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Total Sales by Payment Method: </a:t>
            </a:r>
            <a:r>
              <a:rPr lang="en" sz="1200">
                <a:solidFill>
                  <a:schemeClr val="dk2"/>
                </a:solidFill>
              </a:rPr>
              <a:t>Understand customer payment preferences.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Most Popular Categories by Events: </a:t>
            </a:r>
            <a:r>
              <a:rPr lang="en" sz="1200">
                <a:solidFill>
                  <a:schemeClr val="dk2"/>
                </a:solidFill>
              </a:rPr>
              <a:t>Identify trending product categories based on app interactions.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Revenue by Customer: </a:t>
            </a:r>
            <a:r>
              <a:rPr lang="en" sz="1200">
                <a:solidFill>
                  <a:schemeClr val="dk2"/>
                </a:solidFill>
              </a:rPr>
              <a:t>Analyze customer spending patterns.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Hourly Sales Analysis: </a:t>
            </a:r>
            <a:r>
              <a:rPr lang="en" sz="1200">
                <a:solidFill>
                  <a:schemeClr val="dk2"/>
                </a:solidFill>
              </a:rPr>
              <a:t>Track sales performance throughout the day</a:t>
            </a:r>
            <a:r>
              <a:rPr lang="en" sz="1200">
                <a:solidFill>
                  <a:schemeClr val="dk2"/>
                </a:solidFill>
              </a:rPr>
              <a:t>.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9"/>
          <p:cNvSpPr txBox="1"/>
          <p:nvPr>
            <p:ph type="title"/>
          </p:nvPr>
        </p:nvSpPr>
        <p:spPr>
          <a:xfrm>
            <a:off x="351500" y="1424045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3200">
                <a:solidFill>
                  <a:schemeClr val="dk2"/>
                </a:solidFill>
                <a:latin typeface="Signika Negative"/>
                <a:ea typeface="Signika Negative"/>
                <a:cs typeface="Signika Negative"/>
                <a:sym typeface="Signika Negative"/>
              </a:rPr>
              <a:t>01</a:t>
            </a:r>
            <a:endParaRPr sz="3200">
              <a:solidFill>
                <a:schemeClr val="dk2"/>
              </a:solidFill>
              <a:latin typeface="Signika Negative"/>
              <a:ea typeface="Signika Negative"/>
              <a:cs typeface="Signika Negative"/>
              <a:sym typeface="Signika Negative"/>
            </a:endParaRPr>
          </a:p>
        </p:txBody>
      </p:sp>
      <p:sp>
        <p:nvSpPr>
          <p:cNvPr id="230" name="Google Shape;230;p29"/>
          <p:cNvSpPr txBox="1"/>
          <p:nvPr>
            <p:ph idx="2" type="title"/>
          </p:nvPr>
        </p:nvSpPr>
        <p:spPr>
          <a:xfrm>
            <a:off x="6011021" y="1424045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3200">
                <a:solidFill>
                  <a:schemeClr val="dk2"/>
                </a:solidFill>
                <a:latin typeface="Signika Negative"/>
                <a:ea typeface="Signika Negative"/>
                <a:cs typeface="Signika Negative"/>
                <a:sym typeface="Signika Negative"/>
              </a:rPr>
              <a:t>03</a:t>
            </a:r>
            <a:endParaRPr sz="3200">
              <a:solidFill>
                <a:schemeClr val="dk2"/>
              </a:solidFill>
              <a:latin typeface="Signika Negative"/>
              <a:ea typeface="Signika Negative"/>
              <a:cs typeface="Signika Negative"/>
              <a:sym typeface="Signika Negative"/>
            </a:endParaRPr>
          </a:p>
        </p:txBody>
      </p:sp>
      <p:sp>
        <p:nvSpPr>
          <p:cNvPr id="231" name="Google Shape;231;p29"/>
          <p:cNvSpPr txBox="1"/>
          <p:nvPr>
            <p:ph idx="4" type="title"/>
          </p:nvPr>
        </p:nvSpPr>
        <p:spPr>
          <a:xfrm>
            <a:off x="351500" y="2912313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3200">
                <a:solidFill>
                  <a:schemeClr val="dk2"/>
                </a:solidFill>
                <a:latin typeface="Signika Negative"/>
                <a:ea typeface="Signika Negative"/>
                <a:cs typeface="Signika Negative"/>
                <a:sym typeface="Signika Negative"/>
              </a:rPr>
              <a:t>04</a:t>
            </a:r>
            <a:endParaRPr sz="3200">
              <a:solidFill>
                <a:schemeClr val="dk2"/>
              </a:solidFill>
              <a:latin typeface="Signika Negative"/>
              <a:ea typeface="Signika Negative"/>
              <a:cs typeface="Signika Negative"/>
              <a:sym typeface="Signika Negative"/>
            </a:endParaRPr>
          </a:p>
        </p:txBody>
      </p:sp>
      <p:sp>
        <p:nvSpPr>
          <p:cNvPr id="232" name="Google Shape;232;p29"/>
          <p:cNvSpPr txBox="1"/>
          <p:nvPr>
            <p:ph idx="6" type="title"/>
          </p:nvPr>
        </p:nvSpPr>
        <p:spPr>
          <a:xfrm>
            <a:off x="6011021" y="2912325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>
                <a:solidFill>
                  <a:schemeClr val="dk2"/>
                </a:solidFill>
                <a:latin typeface="Signika Negative"/>
                <a:ea typeface="Signika Negative"/>
                <a:cs typeface="Signika Negative"/>
                <a:sym typeface="Signika Negative"/>
              </a:rPr>
              <a:t>06</a:t>
            </a:r>
            <a:endParaRPr sz="3200">
              <a:solidFill>
                <a:schemeClr val="dk2"/>
              </a:solidFill>
              <a:latin typeface="Signika Negative"/>
              <a:ea typeface="Signika Negative"/>
              <a:cs typeface="Signika Negative"/>
              <a:sym typeface="Signika Negative"/>
            </a:endParaRPr>
          </a:p>
        </p:txBody>
      </p:sp>
      <p:sp>
        <p:nvSpPr>
          <p:cNvPr id="233" name="Google Shape;233;p29"/>
          <p:cNvSpPr txBox="1"/>
          <p:nvPr>
            <p:ph idx="15" type="title"/>
          </p:nvPr>
        </p:nvSpPr>
        <p:spPr>
          <a:xfrm>
            <a:off x="346600" y="336600"/>
            <a:ext cx="537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3200">
                <a:solidFill>
                  <a:schemeClr val="dk2"/>
                </a:solidFill>
              </a:rPr>
              <a:t>Table of contents</a:t>
            </a:r>
            <a:endParaRPr/>
          </a:p>
        </p:txBody>
      </p:sp>
      <p:sp>
        <p:nvSpPr>
          <p:cNvPr id="234" name="Google Shape;234;p29"/>
          <p:cNvSpPr txBox="1"/>
          <p:nvPr>
            <p:ph idx="16" type="subTitle"/>
          </p:nvPr>
        </p:nvSpPr>
        <p:spPr>
          <a:xfrm>
            <a:off x="346600" y="1959845"/>
            <a:ext cx="2427300" cy="572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Introduction</a:t>
            </a:r>
            <a:endParaRPr sz="1600"/>
          </a:p>
        </p:txBody>
      </p:sp>
      <p:sp>
        <p:nvSpPr>
          <p:cNvPr id="235" name="Google Shape;235;p29"/>
          <p:cNvSpPr txBox="1"/>
          <p:nvPr>
            <p:ph idx="17" type="subTitle"/>
          </p:nvPr>
        </p:nvSpPr>
        <p:spPr>
          <a:xfrm>
            <a:off x="6011026" y="1959850"/>
            <a:ext cx="2880600" cy="572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Batch Processing Pipeline</a:t>
            </a:r>
            <a:endParaRPr sz="1600"/>
          </a:p>
        </p:txBody>
      </p:sp>
      <p:sp>
        <p:nvSpPr>
          <p:cNvPr id="236" name="Google Shape;236;p29"/>
          <p:cNvSpPr txBox="1"/>
          <p:nvPr>
            <p:ph idx="18" type="subTitle"/>
          </p:nvPr>
        </p:nvSpPr>
        <p:spPr>
          <a:xfrm>
            <a:off x="356600" y="3505729"/>
            <a:ext cx="2427300" cy="5934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Streaming Data Processing</a:t>
            </a:r>
            <a:endParaRPr sz="1600"/>
          </a:p>
        </p:txBody>
      </p:sp>
      <p:sp>
        <p:nvSpPr>
          <p:cNvPr id="237" name="Google Shape;237;p29"/>
          <p:cNvSpPr txBox="1"/>
          <p:nvPr>
            <p:ph idx="19" type="subTitle"/>
          </p:nvPr>
        </p:nvSpPr>
        <p:spPr>
          <a:xfrm>
            <a:off x="6013575" y="3526425"/>
            <a:ext cx="2880600" cy="572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Automation </a:t>
            </a:r>
            <a:endParaRPr sz="1600"/>
          </a:p>
        </p:txBody>
      </p:sp>
      <p:sp>
        <p:nvSpPr>
          <p:cNvPr id="238" name="Google Shape;238;p29"/>
          <p:cNvSpPr txBox="1"/>
          <p:nvPr>
            <p:ph idx="2" type="title"/>
          </p:nvPr>
        </p:nvSpPr>
        <p:spPr>
          <a:xfrm>
            <a:off x="2959608" y="1424045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3200">
                <a:solidFill>
                  <a:schemeClr val="dk2"/>
                </a:solidFill>
                <a:latin typeface="Signika Negative"/>
                <a:ea typeface="Signika Negative"/>
                <a:cs typeface="Signika Negative"/>
                <a:sym typeface="Signika Negative"/>
              </a:rPr>
              <a:t>02</a:t>
            </a:r>
            <a:endParaRPr sz="3200">
              <a:solidFill>
                <a:schemeClr val="dk2"/>
              </a:solidFill>
              <a:latin typeface="Signika Negative"/>
              <a:ea typeface="Signika Negative"/>
              <a:cs typeface="Signika Negative"/>
              <a:sym typeface="Signika Negative"/>
            </a:endParaRPr>
          </a:p>
        </p:txBody>
      </p:sp>
      <p:sp>
        <p:nvSpPr>
          <p:cNvPr id="239" name="Google Shape;239;p29"/>
          <p:cNvSpPr txBox="1"/>
          <p:nvPr>
            <p:ph idx="6" type="title"/>
          </p:nvPr>
        </p:nvSpPr>
        <p:spPr>
          <a:xfrm>
            <a:off x="2959608" y="2912325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>
                <a:solidFill>
                  <a:schemeClr val="dk2"/>
                </a:solidFill>
                <a:latin typeface="Signika Negative"/>
                <a:ea typeface="Signika Negative"/>
                <a:cs typeface="Signika Negative"/>
                <a:sym typeface="Signika Negative"/>
              </a:rPr>
              <a:t>05</a:t>
            </a:r>
            <a:endParaRPr sz="3200">
              <a:solidFill>
                <a:schemeClr val="dk2"/>
              </a:solidFill>
              <a:latin typeface="Signika Negative"/>
              <a:ea typeface="Signika Negative"/>
              <a:cs typeface="Signika Negative"/>
              <a:sym typeface="Signika Negative"/>
            </a:endParaRPr>
          </a:p>
        </p:txBody>
      </p:sp>
      <p:sp>
        <p:nvSpPr>
          <p:cNvPr id="240" name="Google Shape;240;p29"/>
          <p:cNvSpPr txBox="1"/>
          <p:nvPr>
            <p:ph idx="17" type="subTitle"/>
          </p:nvPr>
        </p:nvSpPr>
        <p:spPr>
          <a:xfrm>
            <a:off x="2959613" y="1959850"/>
            <a:ext cx="2880600" cy="572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Architecture Overview</a:t>
            </a:r>
            <a:endParaRPr sz="1600"/>
          </a:p>
        </p:txBody>
      </p:sp>
      <p:sp>
        <p:nvSpPr>
          <p:cNvPr id="241" name="Google Shape;241;p29"/>
          <p:cNvSpPr txBox="1"/>
          <p:nvPr>
            <p:ph idx="19" type="subTitle"/>
          </p:nvPr>
        </p:nvSpPr>
        <p:spPr>
          <a:xfrm>
            <a:off x="2962162" y="3526425"/>
            <a:ext cx="2880600" cy="572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Insights 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47"/>
          <p:cNvSpPr txBox="1"/>
          <p:nvPr>
            <p:ph idx="15" type="title"/>
          </p:nvPr>
        </p:nvSpPr>
        <p:spPr>
          <a:xfrm>
            <a:off x="352600" y="402850"/>
            <a:ext cx="667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>
                <a:solidFill>
                  <a:schemeClr val="dk2"/>
                </a:solidFill>
              </a:rPr>
              <a:t>Streaming Insights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93" name="Google Shape;393;p47"/>
          <p:cNvSpPr txBox="1"/>
          <p:nvPr/>
        </p:nvSpPr>
        <p:spPr>
          <a:xfrm>
            <a:off x="1520700" y="3690900"/>
            <a:ext cx="2501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Total Sales by Payment Method</a:t>
            </a:r>
            <a:endParaRPr sz="12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4" name="Google Shape;3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275" y="1938338"/>
            <a:ext cx="276225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7"/>
          <p:cNvSpPr txBox="1"/>
          <p:nvPr/>
        </p:nvSpPr>
        <p:spPr>
          <a:xfrm>
            <a:off x="5097100" y="3690900"/>
            <a:ext cx="288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Most Popular Categories by Events</a:t>
            </a:r>
            <a:endParaRPr sz="1200">
              <a:solidFill>
                <a:schemeClr val="dk2"/>
              </a:solidFill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6" name="Google Shape;39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375" y="1776425"/>
            <a:ext cx="21526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48"/>
          <p:cNvSpPr txBox="1"/>
          <p:nvPr>
            <p:ph idx="15" type="title"/>
          </p:nvPr>
        </p:nvSpPr>
        <p:spPr>
          <a:xfrm>
            <a:off x="352600" y="402850"/>
            <a:ext cx="667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>
                <a:solidFill>
                  <a:schemeClr val="dk2"/>
                </a:solidFill>
              </a:rPr>
              <a:t>Streaming Insights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03" name="Google Shape;403;p48"/>
          <p:cNvSpPr txBox="1"/>
          <p:nvPr/>
        </p:nvSpPr>
        <p:spPr>
          <a:xfrm>
            <a:off x="2163625" y="2374950"/>
            <a:ext cx="2501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Revenue by Customer</a:t>
            </a:r>
            <a:endParaRPr sz="12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48"/>
          <p:cNvSpPr txBox="1"/>
          <p:nvPr/>
        </p:nvSpPr>
        <p:spPr>
          <a:xfrm>
            <a:off x="4314000" y="2374950"/>
            <a:ext cx="288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Hourly Sales Analysis</a:t>
            </a:r>
            <a:endParaRPr sz="1200">
              <a:solidFill>
                <a:schemeClr val="dk2"/>
              </a:solidFill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5" name="Google Shape;40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825" y="1055250"/>
            <a:ext cx="1028850" cy="36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2095" y="1055250"/>
            <a:ext cx="1731455" cy="36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49"/>
          <p:cNvSpPr txBox="1"/>
          <p:nvPr>
            <p:ph idx="15" type="title"/>
          </p:nvPr>
        </p:nvSpPr>
        <p:spPr>
          <a:xfrm>
            <a:off x="352600" y="402850"/>
            <a:ext cx="763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>
                <a:solidFill>
                  <a:schemeClr val="dk2"/>
                </a:solidFill>
              </a:rPr>
              <a:t>Automation and Future Enhancements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227350" y="1178950"/>
            <a:ext cx="5973000" cy="29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Cron: </a:t>
            </a:r>
            <a:r>
              <a:rPr lang="en" sz="1200">
                <a:solidFill>
                  <a:schemeClr val="dk2"/>
                </a:solidFill>
              </a:rPr>
              <a:t>Automates batch processing tasks to ensure timely data updates and reporting.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Future Enhancements:</a:t>
            </a:r>
            <a:endParaRPr b="1" sz="1200">
              <a:solidFill>
                <a:schemeClr val="dk2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lphaLcPeriod"/>
            </a:pPr>
            <a:r>
              <a:rPr b="1" lang="en" sz="1200">
                <a:solidFill>
                  <a:schemeClr val="dk2"/>
                </a:solidFill>
              </a:rPr>
              <a:t>Schema Evolution: </a:t>
            </a:r>
            <a:r>
              <a:rPr lang="en" sz="1200">
                <a:solidFill>
                  <a:schemeClr val="dk2"/>
                </a:solidFill>
              </a:rPr>
              <a:t>Handle changes in raw data schemas gracefully.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lphaLcPeriod"/>
            </a:pPr>
            <a:r>
              <a:rPr b="1" lang="en" sz="1200">
                <a:solidFill>
                  <a:schemeClr val="dk2"/>
                </a:solidFill>
              </a:rPr>
              <a:t>Data Quality: I</a:t>
            </a:r>
            <a:r>
              <a:rPr lang="en" sz="1200">
                <a:solidFill>
                  <a:schemeClr val="dk2"/>
                </a:solidFill>
              </a:rPr>
              <a:t>mplement robust data quality checks.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lphaLcPeriod"/>
            </a:pPr>
            <a:r>
              <a:rPr lang="en" sz="1200">
                <a:solidFill>
                  <a:schemeClr val="dk2"/>
                </a:solidFill>
              </a:rPr>
              <a:t>Testing: Develop comprehensive unit and integration tests.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lphaLcPeriod"/>
            </a:pPr>
            <a:r>
              <a:rPr b="1" lang="en" sz="1200">
                <a:solidFill>
                  <a:schemeClr val="dk2"/>
                </a:solidFill>
              </a:rPr>
              <a:t>Logging and Monitoring: </a:t>
            </a:r>
            <a:r>
              <a:rPr lang="en" sz="1200">
                <a:solidFill>
                  <a:schemeClr val="dk2"/>
                </a:solidFill>
              </a:rPr>
              <a:t>Enhance logging and monitoring for proactive issue detection.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lphaLcPeriod"/>
            </a:pPr>
            <a:r>
              <a:rPr b="1" lang="en" sz="1200">
                <a:solidFill>
                  <a:schemeClr val="dk2"/>
                </a:solidFill>
              </a:rPr>
              <a:t>Parameterization: </a:t>
            </a:r>
            <a:r>
              <a:rPr lang="en" sz="1200">
                <a:solidFill>
                  <a:schemeClr val="dk2"/>
                </a:solidFill>
              </a:rPr>
              <a:t>Make scripts more configurable for flexibility.</a:t>
            </a:r>
            <a:endParaRPr sz="12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50"/>
          <p:cNvSpPr txBox="1"/>
          <p:nvPr>
            <p:ph idx="15" type="title"/>
          </p:nvPr>
        </p:nvSpPr>
        <p:spPr>
          <a:xfrm>
            <a:off x="352600" y="402850"/>
            <a:ext cx="763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>
                <a:solidFill>
                  <a:schemeClr val="dk2"/>
                </a:solidFill>
              </a:rPr>
              <a:t>Conclusion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20" name="Google Shape;420;p50"/>
          <p:cNvSpPr txBox="1"/>
          <p:nvPr/>
        </p:nvSpPr>
        <p:spPr>
          <a:xfrm>
            <a:off x="227350" y="1178950"/>
            <a:ext cx="7252200" cy="29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Project Success: </a:t>
            </a:r>
            <a:r>
              <a:rPr lang="en" sz="1200">
                <a:solidFill>
                  <a:schemeClr val="dk2"/>
                </a:solidFill>
              </a:rPr>
              <a:t>The data platform successfully integrates and transforms data from multiple sources, providing valuable insights to Q company's marketing and B2B teams.</a:t>
            </a:r>
            <a:endParaRPr sz="1200"/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Business Impact: </a:t>
            </a:r>
            <a:r>
              <a:rPr lang="en" sz="1200">
                <a:solidFill>
                  <a:schemeClr val="dk2"/>
                </a:solidFill>
              </a:rPr>
              <a:t>The platform empowers data-driven decision-making, leading to: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Improved marketing campaigns.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Optimized sales strategies.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Enhanced customer experiences.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Increased revenue and growth.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/>
          <p:nvPr>
            <p:ph type="ctrTitle"/>
          </p:nvPr>
        </p:nvSpPr>
        <p:spPr>
          <a:xfrm flipH="1">
            <a:off x="2520908" y="1829250"/>
            <a:ext cx="4102200" cy="14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4600">
                <a:solidFill>
                  <a:schemeClr val="dk1"/>
                </a:solidFill>
              </a:rPr>
              <a:t>Thanks!</a:t>
            </a:r>
            <a:endParaRPr sz="4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idx="2" type="title"/>
          </p:nvPr>
        </p:nvSpPr>
        <p:spPr>
          <a:xfrm>
            <a:off x="3403800" y="1241263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 txBox="1"/>
          <p:nvPr>
            <p:ph idx="3" type="subTitle"/>
          </p:nvPr>
        </p:nvSpPr>
        <p:spPr>
          <a:xfrm>
            <a:off x="3403800" y="2273573"/>
            <a:ext cx="2432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 txBox="1"/>
          <p:nvPr>
            <p:ph idx="4" type="title"/>
          </p:nvPr>
        </p:nvSpPr>
        <p:spPr>
          <a:xfrm>
            <a:off x="6087600" y="1241263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"/>
          <p:cNvSpPr txBox="1"/>
          <p:nvPr>
            <p:ph idx="5" type="subTitle"/>
          </p:nvPr>
        </p:nvSpPr>
        <p:spPr>
          <a:xfrm>
            <a:off x="6087600" y="2273573"/>
            <a:ext cx="2427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 txBox="1"/>
          <p:nvPr>
            <p:ph idx="8" type="title"/>
          </p:nvPr>
        </p:nvSpPr>
        <p:spPr>
          <a:xfrm>
            <a:off x="3403800" y="2933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 txBox="1"/>
          <p:nvPr>
            <p:ph idx="9" type="subTitle"/>
          </p:nvPr>
        </p:nvSpPr>
        <p:spPr>
          <a:xfrm>
            <a:off x="3403800" y="3965316"/>
            <a:ext cx="2432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 txBox="1"/>
          <p:nvPr>
            <p:ph idx="13" type="title"/>
          </p:nvPr>
        </p:nvSpPr>
        <p:spPr>
          <a:xfrm>
            <a:off x="6087600" y="2933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 txBox="1"/>
          <p:nvPr>
            <p:ph idx="14" type="subTitle"/>
          </p:nvPr>
        </p:nvSpPr>
        <p:spPr>
          <a:xfrm>
            <a:off x="6087600" y="3965316"/>
            <a:ext cx="2427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30"/>
          <p:cNvSpPr txBox="1"/>
          <p:nvPr>
            <p:ph idx="17" type="subTitle"/>
          </p:nvPr>
        </p:nvSpPr>
        <p:spPr>
          <a:xfrm>
            <a:off x="3403800" y="1834663"/>
            <a:ext cx="24324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 txBox="1"/>
          <p:nvPr>
            <p:ph idx="18" type="subTitle"/>
          </p:nvPr>
        </p:nvSpPr>
        <p:spPr>
          <a:xfrm>
            <a:off x="6092690" y="1834663"/>
            <a:ext cx="24273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 txBox="1"/>
          <p:nvPr>
            <p:ph idx="20" type="subTitle"/>
          </p:nvPr>
        </p:nvSpPr>
        <p:spPr>
          <a:xfrm>
            <a:off x="3403800" y="3526413"/>
            <a:ext cx="24324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 txBox="1"/>
          <p:nvPr>
            <p:ph idx="21" type="subTitle"/>
          </p:nvPr>
        </p:nvSpPr>
        <p:spPr>
          <a:xfrm>
            <a:off x="6092690" y="3526413"/>
            <a:ext cx="24273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650" y="0"/>
            <a:ext cx="6140925" cy="481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31"/>
          <p:cNvSpPr txBox="1"/>
          <p:nvPr>
            <p:ph idx="15" type="title"/>
          </p:nvPr>
        </p:nvSpPr>
        <p:spPr>
          <a:xfrm>
            <a:off x="352600" y="402850"/>
            <a:ext cx="537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>
                <a:solidFill>
                  <a:schemeClr val="dk2"/>
                </a:solidFill>
              </a:rPr>
              <a:t>Introduction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352600" y="1359125"/>
            <a:ext cx="8647500" cy="29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 Company </a:t>
            </a: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A leading retailer with physical branches and a thriving e-commerce platform.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Data Challenges: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Disparate data sources (CSV files, Kafka streams).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Hourly updates requiring efficient processing.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Need for timely insights to drive business decisions.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Project Goals: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Streamline data ingestion and transformation.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Create a structured data warehouse for analysis.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Empower marketing and B2B teams with actionable insights.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Process app logs from a Kafka cluster using a Spark streaming job and store the processed data on HDFS.</a:t>
            </a:r>
            <a:endParaRPr sz="1100"/>
          </a:p>
          <a:p>
            <a:pPr indent="0" lvl="0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32"/>
          <p:cNvSpPr txBox="1"/>
          <p:nvPr>
            <p:ph idx="15" type="title"/>
          </p:nvPr>
        </p:nvSpPr>
        <p:spPr>
          <a:xfrm>
            <a:off x="352600" y="402850"/>
            <a:ext cx="537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>
                <a:solidFill>
                  <a:schemeClr val="dk2"/>
                </a:solidFill>
              </a:rPr>
              <a:t>Architecture Overview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218425" y="1287550"/>
            <a:ext cx="4344900" cy="28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Local File System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Raw CSV files are delivered here.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HDFS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Scalable storage for raw and processed data.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Spark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Powerful engine for data transformation and loading.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Hive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Structured data warehouse for analysis and reporting.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Kafka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Streaming platform for handling real-time app logs.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Cron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Scheduler for automating batch processing tasks.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4" name="Google Shape;274;p32"/>
          <p:cNvPicPr preferRelativeResize="0"/>
          <p:nvPr/>
        </p:nvPicPr>
        <p:blipFill rotWithShape="1">
          <a:blip r:embed="rId3">
            <a:alphaModFix/>
          </a:blip>
          <a:srcRect b="1797" l="1585" r="1157" t="3118"/>
          <a:stretch/>
        </p:blipFill>
        <p:spPr>
          <a:xfrm>
            <a:off x="4697500" y="1664434"/>
            <a:ext cx="4255575" cy="207614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33"/>
          <p:cNvSpPr txBox="1"/>
          <p:nvPr>
            <p:ph idx="15" type="title"/>
          </p:nvPr>
        </p:nvSpPr>
        <p:spPr>
          <a:xfrm>
            <a:off x="352600" y="402850"/>
            <a:ext cx="537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>
                <a:solidFill>
                  <a:schemeClr val="dk2"/>
                </a:solidFill>
              </a:rPr>
              <a:t>Data Model (Star Schema)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81" name="Google Shape;281;p33"/>
          <p:cNvSpPr txBox="1"/>
          <p:nvPr/>
        </p:nvSpPr>
        <p:spPr>
          <a:xfrm>
            <a:off x="254200" y="1178950"/>
            <a:ext cx="4067700" cy="3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Fact Table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sales_transactions_fact</a:t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Captures individual sales transactions (e.g., transaction ID, date, units sold, price, discount).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Dimension Tables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customer_dim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Customer information (e.g., name, email, location).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product_dim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Product details (e.g., name, category).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sales_agent_dim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Sales agent information (e.g., name, ID).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branch_dim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Branch details (e.g., location, class).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2" name="Google Shape;2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225" y="1242825"/>
            <a:ext cx="4224951" cy="3311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4"/>
          <p:cNvSpPr txBox="1"/>
          <p:nvPr>
            <p:ph idx="15" type="title"/>
          </p:nvPr>
        </p:nvSpPr>
        <p:spPr>
          <a:xfrm>
            <a:off x="352600" y="402850"/>
            <a:ext cx="537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>
                <a:solidFill>
                  <a:schemeClr val="dk2"/>
                </a:solidFill>
              </a:rPr>
              <a:t>Batch Processing Pipeline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89" name="Google Shape;289;p34"/>
          <p:cNvSpPr txBox="1"/>
          <p:nvPr/>
        </p:nvSpPr>
        <p:spPr>
          <a:xfrm>
            <a:off x="263150" y="1178950"/>
            <a:ext cx="5372700" cy="3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Data Ingestion</a:t>
            </a:r>
            <a:r>
              <a:rPr b="1" lang="en" sz="1100"/>
              <a:t> (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ingestCode.py</a:t>
            </a:r>
            <a:r>
              <a:rPr b="1" lang="en" sz="1100"/>
              <a:t>)</a:t>
            </a:r>
            <a:endParaRPr b="1" sz="1100"/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Moves files from the local file system to HDFS.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Maintains state to avoid re-processing.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Creates a date-based directory structure in HDFS.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Data Transformation</a:t>
            </a:r>
            <a:r>
              <a:rPr b="1" lang="en" sz="1100"/>
              <a:t> (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processing.py</a:t>
            </a:r>
            <a:r>
              <a:rPr b="1" lang="en" sz="1100"/>
              <a:t>)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Reads raw CSV files from HDFS using Spark.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Cleans and transforms data (e.g., handles nulls, calculates metrics).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Loads data into Hive dimension and fact tables.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Implements incremental loading to avoid duplicates.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Daily Sales Report </a:t>
            </a:r>
            <a:r>
              <a:rPr b="1" lang="en" sz="1100"/>
              <a:t>(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daily_dump_hive.py</a:t>
            </a:r>
            <a:r>
              <a:rPr b="1" lang="en" sz="1100"/>
              <a:t>)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Generates a CSV report of sales by agent and product.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Executes a Hive query and writes results to the local file system.</a:t>
            </a:r>
            <a:endParaRPr sz="11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0" name="Google Shape;2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5850" y="1824250"/>
            <a:ext cx="3203350" cy="1805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35"/>
          <p:cNvSpPr txBox="1"/>
          <p:nvPr>
            <p:ph idx="15" type="title"/>
          </p:nvPr>
        </p:nvSpPr>
        <p:spPr>
          <a:xfrm>
            <a:off x="352600" y="402850"/>
            <a:ext cx="537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>
                <a:solidFill>
                  <a:schemeClr val="dk2"/>
                </a:solidFill>
              </a:rPr>
              <a:t>Batch Demo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297" name="Google Shape;297;p35" title="full video - Made with Clipcham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975" y="975550"/>
            <a:ext cx="6867821" cy="386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36"/>
          <p:cNvSpPr txBox="1"/>
          <p:nvPr>
            <p:ph idx="15" type="title"/>
          </p:nvPr>
        </p:nvSpPr>
        <p:spPr>
          <a:xfrm>
            <a:off x="352600" y="402850"/>
            <a:ext cx="667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>
                <a:solidFill>
                  <a:schemeClr val="dk2"/>
                </a:solidFill>
              </a:rPr>
              <a:t>Business Insights (Marketing)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352600" y="1760375"/>
            <a:ext cx="53727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Most Selling Products: </a:t>
            </a:r>
            <a:r>
              <a:rPr lang="en" sz="1100">
                <a:solidFill>
                  <a:schemeClr val="dk2"/>
                </a:solidFill>
              </a:rPr>
              <a:t>Identify top performers to inform inventory and marketing decisions.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Lowest Performing Cities (Online): </a:t>
            </a:r>
            <a:r>
              <a:rPr lang="en" sz="1100">
                <a:solidFill>
                  <a:schemeClr val="dk2"/>
                </a:solidFill>
              </a:rPr>
              <a:t>Target these areas with specific campaigns.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Most Redeemed Offers: </a:t>
            </a:r>
            <a:r>
              <a:rPr lang="en" sz="1100">
                <a:solidFill>
                  <a:schemeClr val="dk2"/>
                </a:solidFill>
              </a:rPr>
              <a:t>Analyze offer effectiveness and customer preferences.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Most Redeemed Offers per Product: </a:t>
            </a:r>
            <a:r>
              <a:rPr lang="en" sz="1100">
                <a:solidFill>
                  <a:schemeClr val="dk2"/>
                </a:solidFill>
              </a:rPr>
              <a:t>Tailor promotions based on product-specific offer uptake.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sychology Major for College: Anger Management by Slidesgo">
  <a:themeElements>
    <a:clrScheme name="Simple Light">
      <a:dk1>
        <a:srgbClr val="1C323E"/>
      </a:dk1>
      <a:lt1>
        <a:srgbClr val="ECF0F5"/>
      </a:lt1>
      <a:dk2>
        <a:srgbClr val="42717C"/>
      </a:dk2>
      <a:lt2>
        <a:srgbClr val="FFFFFF"/>
      </a:lt2>
      <a:accent1>
        <a:srgbClr val="C53B39"/>
      </a:accent1>
      <a:accent2>
        <a:srgbClr val="2E5C63"/>
      </a:accent2>
      <a:accent3>
        <a:srgbClr val="42717C"/>
      </a:accent3>
      <a:accent4>
        <a:srgbClr val="E86B56"/>
      </a:accent4>
      <a:accent5>
        <a:srgbClr val="85B5B4"/>
      </a:accent5>
      <a:accent6>
        <a:srgbClr val="CEDFDF"/>
      </a:accent6>
      <a:hlink>
        <a:srgbClr val="C53B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