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 id="2147483750" r:id="rId2"/>
  </p:sldMasterIdLst>
  <p:notesMasterIdLst>
    <p:notesMasterId r:id="rId22"/>
  </p:notesMasterIdLst>
  <p:sldIdLst>
    <p:sldId id="257" r:id="rId3"/>
    <p:sldId id="261" r:id="rId4"/>
    <p:sldId id="259" r:id="rId5"/>
    <p:sldId id="274" r:id="rId6"/>
    <p:sldId id="262" r:id="rId7"/>
    <p:sldId id="275" r:id="rId8"/>
    <p:sldId id="260" r:id="rId9"/>
    <p:sldId id="263" r:id="rId10"/>
    <p:sldId id="264" r:id="rId11"/>
    <p:sldId id="265" r:id="rId12"/>
    <p:sldId id="266" r:id="rId13"/>
    <p:sldId id="267" r:id="rId14"/>
    <p:sldId id="268" r:id="rId15"/>
    <p:sldId id="270" r:id="rId16"/>
    <p:sldId id="269" r:id="rId17"/>
    <p:sldId id="271" r:id="rId18"/>
    <p:sldId id="272" r:id="rId19"/>
    <p:sldId id="258"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82" d="100"/>
          <a:sy n="82" d="100"/>
        </p:scale>
        <p:origin x="74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69162-76BD-4430-818C-EA06A676E771}" type="datetimeFigureOut">
              <a:rPr lang="en-US" smtClean="0"/>
              <a:t>9/11/2022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59C98-7BE5-4E7F-9AB7-6F157139CCBF}" type="slidenum">
              <a:rPr lang="en-US" smtClean="0"/>
              <a:t>‹#›</a:t>
            </a:fld>
            <a:endParaRPr lang="en-US"/>
          </a:p>
        </p:txBody>
      </p:sp>
    </p:spTree>
    <p:extLst>
      <p:ext uri="{BB962C8B-B14F-4D97-AF65-F5344CB8AC3E}">
        <p14:creationId xmlns:p14="http://schemas.microsoft.com/office/powerpoint/2010/main" val="300690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c1d423937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c1d42393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35b5784ee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35b5784ee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006043d9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006043d9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609600" y="548633"/>
            <a:ext cx="10972800" cy="495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609600" y="1663933"/>
            <a:ext cx="10972800" cy="40388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Tree>
    <p:extLst>
      <p:ext uri="{BB962C8B-B14F-4D97-AF65-F5344CB8AC3E}">
        <p14:creationId xmlns:p14="http://schemas.microsoft.com/office/powerpoint/2010/main" val="1708606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Tree>
    <p:extLst>
      <p:ext uri="{BB962C8B-B14F-4D97-AF65-F5344CB8AC3E}">
        <p14:creationId xmlns:p14="http://schemas.microsoft.com/office/powerpoint/2010/main" val="339092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126500" y="1814317"/>
            <a:ext cx="5087600" cy="30588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6133"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6933"/>
            </a:lvl2pPr>
            <a:lvl3pPr lvl="2">
              <a:spcBef>
                <a:spcPts val="0"/>
              </a:spcBef>
              <a:spcAft>
                <a:spcPts val="0"/>
              </a:spcAft>
              <a:buSzPts val="5200"/>
              <a:buNone/>
              <a:defRPr sz="6933"/>
            </a:lvl3pPr>
            <a:lvl4pPr lvl="3">
              <a:spcBef>
                <a:spcPts val="0"/>
              </a:spcBef>
              <a:spcAft>
                <a:spcPts val="0"/>
              </a:spcAft>
              <a:buSzPts val="5200"/>
              <a:buNone/>
              <a:defRPr sz="6933"/>
            </a:lvl4pPr>
            <a:lvl5pPr lvl="4">
              <a:spcBef>
                <a:spcPts val="0"/>
              </a:spcBef>
              <a:spcAft>
                <a:spcPts val="0"/>
              </a:spcAft>
              <a:buSzPts val="5200"/>
              <a:buNone/>
              <a:defRPr sz="6933"/>
            </a:lvl5pPr>
            <a:lvl6pPr lvl="5">
              <a:spcBef>
                <a:spcPts val="0"/>
              </a:spcBef>
              <a:spcAft>
                <a:spcPts val="0"/>
              </a:spcAft>
              <a:buSzPts val="5200"/>
              <a:buNone/>
              <a:defRPr sz="6933"/>
            </a:lvl6pPr>
            <a:lvl7pPr lvl="6">
              <a:spcBef>
                <a:spcPts val="0"/>
              </a:spcBef>
              <a:spcAft>
                <a:spcPts val="0"/>
              </a:spcAft>
              <a:buSzPts val="5200"/>
              <a:buNone/>
              <a:defRPr sz="6933"/>
            </a:lvl7pPr>
            <a:lvl8pPr lvl="7">
              <a:spcBef>
                <a:spcPts val="0"/>
              </a:spcBef>
              <a:spcAft>
                <a:spcPts val="0"/>
              </a:spcAft>
              <a:buSzPts val="5200"/>
              <a:buNone/>
              <a:defRPr sz="6933"/>
            </a:lvl8pPr>
            <a:lvl9pPr lvl="8">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6126500" y="4872517"/>
            <a:ext cx="5087600" cy="468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2133"/>
            </a:lvl1pPr>
            <a:lvl2pPr lvl="1">
              <a:lnSpc>
                <a:spcPct val="100000"/>
              </a:lnSpc>
              <a:spcBef>
                <a:spcPts val="0"/>
              </a:spcBef>
              <a:spcAft>
                <a:spcPts val="0"/>
              </a:spcAft>
              <a:buSzPts val="2800"/>
              <a:buNone/>
              <a:defRPr sz="3733"/>
            </a:lvl2pPr>
            <a:lvl3pPr lvl="2">
              <a:lnSpc>
                <a:spcPct val="100000"/>
              </a:lnSpc>
              <a:spcBef>
                <a:spcPts val="0"/>
              </a:spcBef>
              <a:spcAft>
                <a:spcPts val="0"/>
              </a:spcAft>
              <a:buSzPts val="2800"/>
              <a:buNone/>
              <a:defRPr sz="3733"/>
            </a:lvl3pPr>
            <a:lvl4pPr lvl="3">
              <a:lnSpc>
                <a:spcPct val="100000"/>
              </a:lnSpc>
              <a:spcBef>
                <a:spcPts val="0"/>
              </a:spcBef>
              <a:spcAft>
                <a:spcPts val="0"/>
              </a:spcAft>
              <a:buSzPts val="2800"/>
              <a:buNone/>
              <a:defRPr sz="3733"/>
            </a:lvl4pPr>
            <a:lvl5pPr lvl="4">
              <a:lnSpc>
                <a:spcPct val="100000"/>
              </a:lnSpc>
              <a:spcBef>
                <a:spcPts val="0"/>
              </a:spcBef>
              <a:spcAft>
                <a:spcPts val="0"/>
              </a:spcAft>
              <a:buSzPts val="2800"/>
              <a:buNone/>
              <a:defRPr sz="3733"/>
            </a:lvl5pPr>
            <a:lvl6pPr lvl="5">
              <a:lnSpc>
                <a:spcPct val="100000"/>
              </a:lnSpc>
              <a:spcBef>
                <a:spcPts val="0"/>
              </a:spcBef>
              <a:spcAft>
                <a:spcPts val="0"/>
              </a:spcAft>
              <a:buSzPts val="2800"/>
              <a:buNone/>
              <a:defRPr sz="3733"/>
            </a:lvl6pPr>
            <a:lvl7pPr lvl="6">
              <a:lnSpc>
                <a:spcPct val="100000"/>
              </a:lnSpc>
              <a:spcBef>
                <a:spcPts val="0"/>
              </a:spcBef>
              <a:spcAft>
                <a:spcPts val="0"/>
              </a:spcAft>
              <a:buSzPts val="2800"/>
              <a:buNone/>
              <a:defRPr sz="3733"/>
            </a:lvl7pPr>
            <a:lvl8pPr lvl="7">
              <a:lnSpc>
                <a:spcPct val="100000"/>
              </a:lnSpc>
              <a:spcBef>
                <a:spcPts val="0"/>
              </a:spcBef>
              <a:spcAft>
                <a:spcPts val="0"/>
              </a:spcAft>
              <a:buSzPts val="2800"/>
              <a:buNone/>
              <a:defRPr sz="3733"/>
            </a:lvl8pPr>
            <a:lvl9pPr lvl="8">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82142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Tree>
    <p:extLst>
      <p:ext uri="{BB962C8B-B14F-4D97-AF65-F5344CB8AC3E}">
        <p14:creationId xmlns:p14="http://schemas.microsoft.com/office/powerpoint/2010/main" val="86065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609600" y="548633"/>
            <a:ext cx="10972800" cy="495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609600" y="1663933"/>
            <a:ext cx="10972800" cy="40388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Tree>
    <p:extLst>
      <p:ext uri="{BB962C8B-B14F-4D97-AF65-F5344CB8AC3E}">
        <p14:creationId xmlns:p14="http://schemas.microsoft.com/office/powerpoint/2010/main" val="1477514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609600" y="548633"/>
            <a:ext cx="10972800" cy="4952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19" name="Google Shape;19;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Tree>
    <p:extLst>
      <p:ext uri="{BB962C8B-B14F-4D97-AF65-F5344CB8AC3E}">
        <p14:creationId xmlns:p14="http://schemas.microsoft.com/office/powerpoint/2010/main" val="1474341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609600" y="548633"/>
            <a:ext cx="10972800" cy="495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2232755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4" name="Google Shape;24;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Tree>
    <p:extLst>
      <p:ext uri="{BB962C8B-B14F-4D97-AF65-F5344CB8AC3E}">
        <p14:creationId xmlns:p14="http://schemas.microsoft.com/office/powerpoint/2010/main" val="787207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529476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7"/>
        <p:cNvGrpSpPr/>
        <p:nvPr/>
      </p:nvGrpSpPr>
      <p:grpSpPr>
        <a:xfrm>
          <a:off x="0" y="0"/>
          <a:ext cx="0" cy="0"/>
          <a:chOff x="0" y="0"/>
          <a:chExt cx="0" cy="0"/>
        </a:xfrm>
      </p:grpSpPr>
      <p:sp>
        <p:nvSpPr>
          <p:cNvPr id="28" name="Google Shape;28;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0" name="Google Shape;30;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1" name="Google Shape;31;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23323">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Tree>
    <p:extLst>
      <p:ext uri="{BB962C8B-B14F-4D97-AF65-F5344CB8AC3E}">
        <p14:creationId xmlns:p14="http://schemas.microsoft.com/office/powerpoint/2010/main" val="2372453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400"/>
              <a:buNone/>
              <a:defRPr/>
            </a:lvl1pPr>
          </a:lstStyle>
          <a:p>
            <a:endParaRPr/>
          </a:p>
        </p:txBody>
      </p:sp>
    </p:spTree>
    <p:extLst>
      <p:ext uri="{BB962C8B-B14F-4D97-AF65-F5344CB8AC3E}">
        <p14:creationId xmlns:p14="http://schemas.microsoft.com/office/powerpoint/2010/main" val="33488505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6" name="Google Shape;3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23323" algn="ctr">
              <a:spcBef>
                <a:spcPts val="0"/>
              </a:spcBef>
              <a:spcAft>
                <a:spcPts val="0"/>
              </a:spcAft>
              <a:buSzPts val="14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Tree>
    <p:extLst>
      <p:ext uri="{BB962C8B-B14F-4D97-AF65-F5344CB8AC3E}">
        <p14:creationId xmlns:p14="http://schemas.microsoft.com/office/powerpoint/2010/main" val="3151690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extLst>
      <p:ext uri="{BB962C8B-B14F-4D97-AF65-F5344CB8AC3E}">
        <p14:creationId xmlns:p14="http://schemas.microsoft.com/office/powerpoint/2010/main" val="32892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 id="2147483762" r:id="rId12"/>
    <p:sldLayoutId id="2147483763"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609600" y="1536633"/>
            <a:ext cx="10972800" cy="47728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2611885287"/>
      </p:ext>
    </p:extLst>
  </p:cSld>
  <p:clrMap bg1="lt1" tx1="dk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364181" cy="3686015"/>
          </a:xfrm>
        </p:spPr>
        <p:txBody>
          <a:bodyPr>
            <a:normAutofit/>
          </a:bodyPr>
          <a:lstStyle/>
          <a:p>
            <a:r>
              <a:rPr lang="en-US" sz="8000" dirty="0"/>
              <a:t>Census Income Case Study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748345"/>
          </a:xfrm>
        </p:spPr>
        <p:txBody>
          <a:bodyPr>
            <a:normAutofit/>
          </a:bodyPr>
          <a:lstStyle/>
          <a:p>
            <a:r>
              <a:rPr lang="en-US" cap="none" dirty="0">
                <a:solidFill>
                  <a:schemeClr val="tx1">
                    <a:lumMod val="85000"/>
                    <a:lumOff val="15000"/>
                  </a:schemeClr>
                </a:solidFill>
              </a:rPr>
              <a:t>By Abdelrahman Ashraf Othman</a:t>
            </a:r>
            <a:endParaRPr lang="en-US" sz="2400" cap="none"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F4B8-0698-6D5B-DCA0-D2451238C869}"/>
              </a:ext>
            </a:extLst>
          </p:cNvPr>
          <p:cNvSpPr>
            <a:spLocks noGrp="1"/>
          </p:cNvSpPr>
          <p:nvPr>
            <p:ph type="title"/>
          </p:nvPr>
        </p:nvSpPr>
        <p:spPr/>
        <p:txBody>
          <a:bodyPr/>
          <a:lstStyle/>
          <a:p>
            <a:r>
              <a:rPr lang="en-US" dirty="0"/>
              <a:t>Insights and information</a:t>
            </a:r>
          </a:p>
        </p:txBody>
      </p:sp>
      <p:pic>
        <p:nvPicPr>
          <p:cNvPr id="6" name="Content Placeholder 5">
            <a:extLst>
              <a:ext uri="{FF2B5EF4-FFF2-40B4-BE49-F238E27FC236}">
                <a16:creationId xmlns:a16="http://schemas.microsoft.com/office/drawing/2014/main" id="{37290272-F6E6-E7C9-E1C8-51B826D52657}"/>
              </a:ext>
            </a:extLst>
          </p:cNvPr>
          <p:cNvPicPr>
            <a:picLocks noGrp="1" noChangeAspect="1"/>
          </p:cNvPicPr>
          <p:nvPr>
            <p:ph idx="1"/>
          </p:nvPr>
        </p:nvPicPr>
        <p:blipFill rotWithShape="1">
          <a:blip r:embed="rId2"/>
          <a:srcRect l="5919" r="13738"/>
          <a:stretch/>
        </p:blipFill>
        <p:spPr>
          <a:xfrm>
            <a:off x="5314950" y="786383"/>
            <a:ext cx="6334125" cy="5321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FF2D64CE-9178-2E2B-391E-F9806F961840}"/>
              </a:ext>
            </a:extLst>
          </p:cNvPr>
          <p:cNvSpPr>
            <a:spLocks noGrp="1"/>
          </p:cNvSpPr>
          <p:nvPr>
            <p:ph type="body" sz="half" idx="2"/>
          </p:nvPr>
        </p:nvSpPr>
        <p:spPr>
          <a:xfrm>
            <a:off x="424390" y="3043050"/>
            <a:ext cx="3517567" cy="3064505"/>
          </a:xfrm>
        </p:spPr>
        <p:txBody>
          <a:bodyPr/>
          <a:lstStyle/>
          <a:p>
            <a:pPr marL="285750" indent="-285750">
              <a:buFont typeface="Arial" panose="020B0604020202020204" pitchFamily="34" charset="0"/>
              <a:buChar char="•"/>
            </a:pPr>
            <a:r>
              <a:rPr lang="en-US" dirty="0"/>
              <a:t>It seems that married people (to civilians) are the most likely to earn over 50K</a:t>
            </a:r>
          </a:p>
          <a:p>
            <a:endParaRPr lang="en-US" dirty="0"/>
          </a:p>
        </p:txBody>
      </p:sp>
    </p:spTree>
    <p:extLst>
      <p:ext uri="{BB962C8B-B14F-4D97-AF65-F5344CB8AC3E}">
        <p14:creationId xmlns:p14="http://schemas.microsoft.com/office/powerpoint/2010/main" val="130446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0AFE-E89C-E3A9-07E2-B7F418D71ADB}"/>
              </a:ext>
            </a:extLst>
          </p:cNvPr>
          <p:cNvSpPr>
            <a:spLocks noGrp="1"/>
          </p:cNvSpPr>
          <p:nvPr>
            <p:ph type="title"/>
          </p:nvPr>
        </p:nvSpPr>
        <p:spPr/>
        <p:txBody>
          <a:bodyPr/>
          <a:lstStyle/>
          <a:p>
            <a:r>
              <a:rPr lang="en-US" dirty="0"/>
              <a:t>Insights and information</a:t>
            </a:r>
          </a:p>
        </p:txBody>
      </p:sp>
      <p:pic>
        <p:nvPicPr>
          <p:cNvPr id="6" name="Content Placeholder 5">
            <a:extLst>
              <a:ext uri="{FF2B5EF4-FFF2-40B4-BE49-F238E27FC236}">
                <a16:creationId xmlns:a16="http://schemas.microsoft.com/office/drawing/2014/main" id="{D5C5A63C-64C5-7768-8E09-95BE1112B925}"/>
              </a:ext>
            </a:extLst>
          </p:cNvPr>
          <p:cNvPicPr>
            <a:picLocks noGrp="1" noChangeAspect="1"/>
          </p:cNvPicPr>
          <p:nvPr>
            <p:ph idx="1"/>
          </p:nvPr>
        </p:nvPicPr>
        <p:blipFill rotWithShape="1">
          <a:blip r:embed="rId2"/>
          <a:srcRect l="6079" r="14231"/>
          <a:stretch/>
        </p:blipFill>
        <p:spPr>
          <a:xfrm>
            <a:off x="5169159" y="609600"/>
            <a:ext cx="6651366" cy="5324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183B8224-ABEB-F908-910A-223D3A0CB5C9}"/>
              </a:ext>
            </a:extLst>
          </p:cNvPr>
          <p:cNvSpPr>
            <a:spLocks noGrp="1"/>
          </p:cNvSpPr>
          <p:nvPr>
            <p:ph type="body" sz="half" idx="2"/>
          </p:nvPr>
        </p:nvSpPr>
        <p:spPr>
          <a:xfrm>
            <a:off x="195943" y="3043050"/>
            <a:ext cx="4077477" cy="3064505"/>
          </a:xfrm>
        </p:spPr>
        <p:txBody>
          <a:bodyPr/>
          <a:lstStyle/>
          <a:p>
            <a:pPr marL="457200" lvl="0" indent="-317500" algn="l" rtl="0">
              <a:spcBef>
                <a:spcPts val="0"/>
              </a:spcBef>
              <a:spcAft>
                <a:spcPts val="0"/>
              </a:spcAft>
              <a:buSzPts val="1400"/>
              <a:buChar char="●"/>
            </a:pPr>
            <a:r>
              <a:rPr lang="en-US" dirty="0"/>
              <a:t>Prof- Specialty are more likely to earn more than 50K, although this contradicts the insights obtained from education level vs. income</a:t>
            </a:r>
          </a:p>
          <a:p>
            <a:pPr marL="139700" lvl="0" algn="l" rtl="0">
              <a:spcBef>
                <a:spcPts val="0"/>
              </a:spcBef>
              <a:spcAft>
                <a:spcPts val="0"/>
              </a:spcAft>
              <a:buSzPts val="1400"/>
            </a:pPr>
            <a:endParaRPr lang="en-US" dirty="0"/>
          </a:p>
          <a:p>
            <a:pPr marL="457200" lvl="0" indent="-317500" algn="l" rtl="0">
              <a:spcBef>
                <a:spcPts val="0"/>
              </a:spcBef>
              <a:spcAft>
                <a:spcPts val="0"/>
              </a:spcAft>
              <a:buSzPts val="1400"/>
              <a:buChar char="●"/>
            </a:pPr>
            <a:r>
              <a:rPr lang="en-US" dirty="0"/>
              <a:t>A large segment of executives earn more than 50K</a:t>
            </a:r>
          </a:p>
          <a:p>
            <a:endParaRPr lang="en-US" dirty="0"/>
          </a:p>
        </p:txBody>
      </p:sp>
    </p:spTree>
    <p:extLst>
      <p:ext uri="{BB962C8B-B14F-4D97-AF65-F5344CB8AC3E}">
        <p14:creationId xmlns:p14="http://schemas.microsoft.com/office/powerpoint/2010/main" val="513850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Google Shape;160;p16">
            <a:extLst>
              <a:ext uri="{FF2B5EF4-FFF2-40B4-BE49-F238E27FC236}">
                <a16:creationId xmlns:a16="http://schemas.microsoft.com/office/drawing/2014/main" id="{194837F1-D693-3D2B-C5FF-8CC7E29856D7}"/>
              </a:ext>
            </a:extLst>
          </p:cNvPr>
          <p:cNvSpPr txBox="1">
            <a:spLocks/>
          </p:cNvSpPr>
          <p:nvPr/>
        </p:nvSpPr>
        <p:spPr>
          <a:xfrm>
            <a:off x="1981200" y="567200"/>
            <a:ext cx="8229600" cy="3714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spcBef>
                <a:spcPts val="0"/>
              </a:spcBef>
            </a:pPr>
            <a:r>
              <a:rPr lang="en-US" dirty="0"/>
              <a:t>Main Insights</a:t>
            </a:r>
          </a:p>
        </p:txBody>
      </p:sp>
      <p:grpSp>
        <p:nvGrpSpPr>
          <p:cNvPr id="122" name="Group 121">
            <a:extLst>
              <a:ext uri="{FF2B5EF4-FFF2-40B4-BE49-F238E27FC236}">
                <a16:creationId xmlns:a16="http://schemas.microsoft.com/office/drawing/2014/main" id="{896AF4BD-EA4A-1ED1-C605-3C838780152A}"/>
              </a:ext>
            </a:extLst>
          </p:cNvPr>
          <p:cNvGrpSpPr/>
          <p:nvPr/>
        </p:nvGrpSpPr>
        <p:grpSpPr>
          <a:xfrm>
            <a:off x="1800808" y="1588187"/>
            <a:ext cx="8229600" cy="3681625"/>
            <a:chOff x="457200" y="1050450"/>
            <a:chExt cx="8229600" cy="3681625"/>
          </a:xfrm>
        </p:grpSpPr>
        <p:sp>
          <p:nvSpPr>
            <p:cNvPr id="86" name="Google Shape;161;p16">
              <a:extLst>
                <a:ext uri="{FF2B5EF4-FFF2-40B4-BE49-F238E27FC236}">
                  <a16:creationId xmlns:a16="http://schemas.microsoft.com/office/drawing/2014/main" id="{A4269275-93D8-E50C-EDA1-B91D201BE393}"/>
                </a:ext>
              </a:extLst>
            </p:cNvPr>
            <p:cNvSpPr/>
            <p:nvPr/>
          </p:nvSpPr>
          <p:spPr>
            <a:xfrm>
              <a:off x="457200" y="2349625"/>
              <a:ext cx="2400300" cy="1083300"/>
            </a:xfrm>
            <a:prstGeom prst="roundRect">
              <a:avLst>
                <a:gd name="adj" fmla="val 10018"/>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1"/>
                  </a:solidFill>
                  <a:latin typeface="Fira Sans Extra Condensed"/>
                  <a:ea typeface="Fira Sans Extra Condensed"/>
                  <a:cs typeface="Fira Sans Extra Condensed"/>
                  <a:sym typeface="Fira Sans Extra Condensed"/>
                </a:rPr>
                <a:t>Earning more than 50K</a:t>
              </a:r>
              <a:endParaRPr sz="2400" b="1" dirty="0">
                <a:latin typeface="Fira Sans Extra Condensed"/>
                <a:ea typeface="Fira Sans Extra Condensed"/>
                <a:cs typeface="Fira Sans Extra Condensed"/>
                <a:sym typeface="Fira Sans Extra Condensed"/>
              </a:endParaRPr>
            </a:p>
          </p:txBody>
        </p:sp>
        <p:sp>
          <p:nvSpPr>
            <p:cNvPr id="87" name="Google Shape;162;p16">
              <a:extLst>
                <a:ext uri="{FF2B5EF4-FFF2-40B4-BE49-F238E27FC236}">
                  <a16:creationId xmlns:a16="http://schemas.microsoft.com/office/drawing/2014/main" id="{549FADB2-8EAE-8C89-8622-20237136C58A}"/>
                </a:ext>
              </a:extLst>
            </p:cNvPr>
            <p:cNvSpPr/>
            <p:nvPr/>
          </p:nvSpPr>
          <p:spPr>
            <a:xfrm>
              <a:off x="4572000" y="1050450"/>
              <a:ext cx="4114800" cy="1083300"/>
            </a:xfrm>
            <a:prstGeom prst="roundRect">
              <a:avLst>
                <a:gd name="adj" fmla="val 10018"/>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sz="3000" b="1">
                <a:latin typeface="Fira Sans Extra Condensed"/>
                <a:ea typeface="Fira Sans Extra Condensed"/>
                <a:cs typeface="Fira Sans Extra Condensed"/>
                <a:sym typeface="Fira Sans Extra Condensed"/>
              </a:endParaRPr>
            </a:p>
          </p:txBody>
        </p:sp>
        <p:sp>
          <p:nvSpPr>
            <p:cNvPr id="88" name="Google Shape;163;p16">
              <a:extLst>
                <a:ext uri="{FF2B5EF4-FFF2-40B4-BE49-F238E27FC236}">
                  <a16:creationId xmlns:a16="http://schemas.microsoft.com/office/drawing/2014/main" id="{091DAB26-05F9-D5AD-1343-1EE96FDB8843}"/>
                </a:ext>
              </a:extLst>
            </p:cNvPr>
            <p:cNvSpPr/>
            <p:nvPr/>
          </p:nvSpPr>
          <p:spPr>
            <a:xfrm>
              <a:off x="4572000" y="2349613"/>
              <a:ext cx="4114800" cy="1083300"/>
            </a:xfrm>
            <a:prstGeom prst="roundRect">
              <a:avLst>
                <a:gd name="adj" fmla="val 10018"/>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sz="3000" b="1">
                <a:latin typeface="Fira Sans Extra Condensed"/>
                <a:ea typeface="Fira Sans Extra Condensed"/>
                <a:cs typeface="Fira Sans Extra Condensed"/>
                <a:sym typeface="Fira Sans Extra Condensed"/>
              </a:endParaRPr>
            </a:p>
          </p:txBody>
        </p:sp>
        <p:sp>
          <p:nvSpPr>
            <p:cNvPr id="89" name="Google Shape;164;p16">
              <a:extLst>
                <a:ext uri="{FF2B5EF4-FFF2-40B4-BE49-F238E27FC236}">
                  <a16:creationId xmlns:a16="http://schemas.microsoft.com/office/drawing/2014/main" id="{FC2217D0-D42E-9370-9673-839C73DEF006}"/>
                </a:ext>
              </a:extLst>
            </p:cNvPr>
            <p:cNvSpPr/>
            <p:nvPr/>
          </p:nvSpPr>
          <p:spPr>
            <a:xfrm>
              <a:off x="4572000" y="3648775"/>
              <a:ext cx="4114800" cy="1083300"/>
            </a:xfrm>
            <a:prstGeom prst="roundRect">
              <a:avLst>
                <a:gd name="adj" fmla="val 10018"/>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sz="3000" b="1">
                <a:latin typeface="Fira Sans Extra Condensed"/>
                <a:ea typeface="Fira Sans Extra Condensed"/>
                <a:cs typeface="Fira Sans Extra Condensed"/>
                <a:sym typeface="Fira Sans Extra Condensed"/>
              </a:endParaRPr>
            </a:p>
          </p:txBody>
        </p:sp>
        <p:grpSp>
          <p:nvGrpSpPr>
            <p:cNvPr id="90" name="Google Shape;165;p16">
              <a:extLst>
                <a:ext uri="{FF2B5EF4-FFF2-40B4-BE49-F238E27FC236}">
                  <a16:creationId xmlns:a16="http://schemas.microsoft.com/office/drawing/2014/main" id="{C5C1D8A6-794F-5728-DD56-4571737B13E2}"/>
                </a:ext>
              </a:extLst>
            </p:cNvPr>
            <p:cNvGrpSpPr/>
            <p:nvPr/>
          </p:nvGrpSpPr>
          <p:grpSpPr>
            <a:xfrm>
              <a:off x="4904125" y="1147636"/>
              <a:ext cx="2462519" cy="795900"/>
              <a:chOff x="5686425" y="1121786"/>
              <a:chExt cx="2462519" cy="795900"/>
            </a:xfrm>
          </p:grpSpPr>
          <p:sp>
            <p:nvSpPr>
              <p:cNvPr id="91" name="Google Shape;166;p16">
                <a:extLst>
                  <a:ext uri="{FF2B5EF4-FFF2-40B4-BE49-F238E27FC236}">
                    <a16:creationId xmlns:a16="http://schemas.microsoft.com/office/drawing/2014/main" id="{1F0AA232-6ED1-7800-8E5E-1FFD9A724F13}"/>
                  </a:ext>
                </a:extLst>
              </p:cNvPr>
              <p:cNvSpPr txBox="1"/>
              <p:nvPr/>
            </p:nvSpPr>
            <p:spPr>
              <a:xfrm>
                <a:off x="5686425" y="1168300"/>
                <a:ext cx="2457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92" name="Google Shape;167;p16">
                <a:extLst>
                  <a:ext uri="{FF2B5EF4-FFF2-40B4-BE49-F238E27FC236}">
                    <a16:creationId xmlns:a16="http://schemas.microsoft.com/office/drawing/2014/main" id="{531DA85F-44F2-2E67-9088-4DACBCBB6DE7}"/>
                  </a:ext>
                </a:extLst>
              </p:cNvPr>
              <p:cNvSpPr txBox="1"/>
              <p:nvPr/>
            </p:nvSpPr>
            <p:spPr>
              <a:xfrm>
                <a:off x="5691344" y="1121786"/>
                <a:ext cx="2457600" cy="79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Roboto"/>
                    <a:ea typeface="Roboto"/>
                    <a:cs typeface="Roboto"/>
                    <a:sym typeface="Roboto"/>
                  </a:rPr>
                  <a:t>M</a:t>
                </a:r>
                <a:r>
                  <a:rPr lang="en" dirty="0">
                    <a:solidFill>
                      <a:schemeClr val="bg1"/>
                    </a:solidFill>
                    <a:latin typeface="Roboto"/>
                    <a:ea typeface="Roboto"/>
                    <a:cs typeface="Roboto"/>
                    <a:sym typeface="Roboto"/>
                  </a:rPr>
                  <a:t>ale are more lik</a:t>
                </a:r>
                <a:r>
                  <a:rPr lang="en-US" dirty="0">
                    <a:solidFill>
                      <a:schemeClr val="bg1"/>
                    </a:solidFill>
                    <a:latin typeface="Roboto"/>
                    <a:ea typeface="Roboto"/>
                    <a:cs typeface="Roboto"/>
                    <a:sym typeface="Roboto"/>
                  </a:rPr>
                  <a:t>e</a:t>
                </a:r>
                <a:r>
                  <a:rPr lang="en" dirty="0">
                    <a:solidFill>
                      <a:schemeClr val="bg1"/>
                    </a:solidFill>
                    <a:latin typeface="Roboto"/>
                    <a:ea typeface="Roboto"/>
                    <a:cs typeface="Roboto"/>
                    <a:sym typeface="Roboto"/>
                  </a:rPr>
                  <a:t>ly to earn &gt;50</a:t>
                </a:r>
                <a:endParaRPr dirty="0">
                  <a:solidFill>
                    <a:schemeClr val="bg1"/>
                  </a:solidFill>
                  <a:latin typeface="Roboto"/>
                  <a:ea typeface="Roboto"/>
                  <a:cs typeface="Roboto"/>
                  <a:sym typeface="Roboto"/>
                </a:endParaRPr>
              </a:p>
            </p:txBody>
          </p:sp>
        </p:grpSp>
        <p:sp>
          <p:nvSpPr>
            <p:cNvPr id="93" name="Google Shape;168;p16">
              <a:extLst>
                <a:ext uri="{FF2B5EF4-FFF2-40B4-BE49-F238E27FC236}">
                  <a16:creationId xmlns:a16="http://schemas.microsoft.com/office/drawing/2014/main" id="{0147F056-3F17-8D85-9760-D9632A653377}"/>
                </a:ext>
              </a:extLst>
            </p:cNvPr>
            <p:cNvSpPr/>
            <p:nvPr/>
          </p:nvSpPr>
          <p:spPr>
            <a:xfrm>
              <a:off x="7558472" y="1194150"/>
              <a:ext cx="796200" cy="795900"/>
            </a:xfrm>
            <a:prstGeom prst="ellipse">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4" name="Google Shape;169;p16">
              <a:extLst>
                <a:ext uri="{FF2B5EF4-FFF2-40B4-BE49-F238E27FC236}">
                  <a16:creationId xmlns:a16="http://schemas.microsoft.com/office/drawing/2014/main" id="{A528E3E3-E6D8-9EBA-76E1-11F2601A5E82}"/>
                </a:ext>
              </a:extLst>
            </p:cNvPr>
            <p:cNvGrpSpPr/>
            <p:nvPr/>
          </p:nvGrpSpPr>
          <p:grpSpPr>
            <a:xfrm>
              <a:off x="7785276" y="1422473"/>
              <a:ext cx="342580" cy="339271"/>
              <a:chOff x="5049725" y="1435050"/>
              <a:chExt cx="486550" cy="481850"/>
            </a:xfrm>
          </p:grpSpPr>
          <p:sp>
            <p:nvSpPr>
              <p:cNvPr id="95" name="Google Shape;170;p16">
                <a:extLst>
                  <a:ext uri="{FF2B5EF4-FFF2-40B4-BE49-F238E27FC236}">
                    <a16:creationId xmlns:a16="http://schemas.microsoft.com/office/drawing/2014/main" id="{1338D130-0792-56EA-17DD-517CBDE2278B}"/>
                  </a:ext>
                </a:extLst>
              </p:cNvPr>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5D74"/>
                  </a:solidFill>
                </a:endParaRPr>
              </a:p>
            </p:txBody>
          </p:sp>
          <p:sp>
            <p:nvSpPr>
              <p:cNvPr id="96" name="Google Shape;171;p16">
                <a:extLst>
                  <a:ext uri="{FF2B5EF4-FFF2-40B4-BE49-F238E27FC236}">
                    <a16:creationId xmlns:a16="http://schemas.microsoft.com/office/drawing/2014/main" id="{6C100E10-A31F-0A2D-6485-28053906E60E}"/>
                  </a:ext>
                </a:extLst>
              </p:cNvPr>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5D74"/>
                  </a:solidFill>
                </a:endParaRPr>
              </a:p>
            </p:txBody>
          </p:sp>
          <p:sp>
            <p:nvSpPr>
              <p:cNvPr id="97" name="Google Shape;172;p16">
                <a:extLst>
                  <a:ext uri="{FF2B5EF4-FFF2-40B4-BE49-F238E27FC236}">
                    <a16:creationId xmlns:a16="http://schemas.microsoft.com/office/drawing/2014/main" id="{97877E0B-DAC1-842F-701C-7C999510CF99}"/>
                  </a:ext>
                </a:extLst>
              </p:cNvPr>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5D74"/>
                  </a:solidFill>
                </a:endParaRPr>
              </a:p>
            </p:txBody>
          </p:sp>
          <p:sp>
            <p:nvSpPr>
              <p:cNvPr id="98" name="Google Shape;173;p16">
                <a:extLst>
                  <a:ext uri="{FF2B5EF4-FFF2-40B4-BE49-F238E27FC236}">
                    <a16:creationId xmlns:a16="http://schemas.microsoft.com/office/drawing/2014/main" id="{7A256995-4E97-23CE-43B2-B14F95730643}"/>
                  </a:ext>
                </a:extLst>
              </p:cNvPr>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5D74"/>
                  </a:solidFill>
                </a:endParaRPr>
              </a:p>
            </p:txBody>
          </p:sp>
        </p:grpSp>
        <p:grpSp>
          <p:nvGrpSpPr>
            <p:cNvPr id="99" name="Google Shape;174;p16">
              <a:extLst>
                <a:ext uri="{FF2B5EF4-FFF2-40B4-BE49-F238E27FC236}">
                  <a16:creationId xmlns:a16="http://schemas.microsoft.com/office/drawing/2014/main" id="{7E9E1C7B-7CF6-9AF2-A56D-12A2A36CD601}"/>
                </a:ext>
              </a:extLst>
            </p:cNvPr>
            <p:cNvGrpSpPr/>
            <p:nvPr/>
          </p:nvGrpSpPr>
          <p:grpSpPr>
            <a:xfrm>
              <a:off x="4815453" y="2493319"/>
              <a:ext cx="2684482" cy="737938"/>
              <a:chOff x="5597753" y="1168300"/>
              <a:chExt cx="2684482" cy="737938"/>
            </a:xfrm>
          </p:grpSpPr>
          <p:sp>
            <p:nvSpPr>
              <p:cNvPr id="100" name="Google Shape;175;p16">
                <a:extLst>
                  <a:ext uri="{FF2B5EF4-FFF2-40B4-BE49-F238E27FC236}">
                    <a16:creationId xmlns:a16="http://schemas.microsoft.com/office/drawing/2014/main" id="{555F67C8-7B02-882C-A927-170813503729}"/>
                  </a:ext>
                </a:extLst>
              </p:cNvPr>
              <p:cNvSpPr txBox="1"/>
              <p:nvPr/>
            </p:nvSpPr>
            <p:spPr>
              <a:xfrm>
                <a:off x="5686425" y="1168300"/>
                <a:ext cx="2457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101" name="Google Shape;176;p16">
                <a:extLst>
                  <a:ext uri="{FF2B5EF4-FFF2-40B4-BE49-F238E27FC236}">
                    <a16:creationId xmlns:a16="http://schemas.microsoft.com/office/drawing/2014/main" id="{713C4517-9B78-9FCF-E46D-FF09E705F191}"/>
                  </a:ext>
                </a:extLst>
              </p:cNvPr>
              <p:cNvSpPr txBox="1"/>
              <p:nvPr/>
            </p:nvSpPr>
            <p:spPr>
              <a:xfrm>
                <a:off x="5597753" y="1214915"/>
                <a:ext cx="2684482" cy="6913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bg1"/>
                    </a:solidFill>
                    <a:latin typeface="Roboto"/>
                    <a:ea typeface="Roboto"/>
                    <a:cs typeface="Roboto"/>
                    <a:sym typeface="Roboto"/>
                  </a:rPr>
                  <a:t>Positive correlation between income and education level until master degree</a:t>
                </a:r>
                <a:endParaRPr sz="1600" dirty="0">
                  <a:solidFill>
                    <a:schemeClr val="bg1"/>
                  </a:solidFill>
                  <a:latin typeface="Roboto"/>
                  <a:ea typeface="Roboto"/>
                  <a:cs typeface="Roboto"/>
                  <a:sym typeface="Roboto"/>
                </a:endParaRPr>
              </a:p>
            </p:txBody>
          </p:sp>
        </p:grpSp>
        <p:sp>
          <p:nvSpPr>
            <p:cNvPr id="102" name="Google Shape;177;p16">
              <a:extLst>
                <a:ext uri="{FF2B5EF4-FFF2-40B4-BE49-F238E27FC236}">
                  <a16:creationId xmlns:a16="http://schemas.microsoft.com/office/drawing/2014/main" id="{9647C144-A58C-2D4D-572E-A45AE8F45517}"/>
                </a:ext>
              </a:extLst>
            </p:cNvPr>
            <p:cNvSpPr/>
            <p:nvPr/>
          </p:nvSpPr>
          <p:spPr>
            <a:xfrm>
              <a:off x="7558472" y="2493313"/>
              <a:ext cx="796200" cy="795900"/>
            </a:xfrm>
            <a:prstGeom prst="ellipse">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03" name="Google Shape;178;p16">
              <a:extLst>
                <a:ext uri="{FF2B5EF4-FFF2-40B4-BE49-F238E27FC236}">
                  <a16:creationId xmlns:a16="http://schemas.microsoft.com/office/drawing/2014/main" id="{BD59DFD4-4EF4-B3DD-C098-E4E9183E7894}"/>
                </a:ext>
              </a:extLst>
            </p:cNvPr>
            <p:cNvGrpSpPr/>
            <p:nvPr/>
          </p:nvGrpSpPr>
          <p:grpSpPr>
            <a:xfrm>
              <a:off x="4904125" y="3792488"/>
              <a:ext cx="2457600" cy="795922"/>
              <a:chOff x="5686425" y="1168300"/>
              <a:chExt cx="2457600" cy="795922"/>
            </a:xfrm>
          </p:grpSpPr>
          <p:sp>
            <p:nvSpPr>
              <p:cNvPr id="104" name="Google Shape;179;p16">
                <a:extLst>
                  <a:ext uri="{FF2B5EF4-FFF2-40B4-BE49-F238E27FC236}">
                    <a16:creationId xmlns:a16="http://schemas.microsoft.com/office/drawing/2014/main" id="{7BC371CD-0F53-9305-BB5E-ACB94FFCA180}"/>
                  </a:ext>
                </a:extLst>
              </p:cNvPr>
              <p:cNvSpPr txBox="1"/>
              <p:nvPr/>
            </p:nvSpPr>
            <p:spPr>
              <a:xfrm>
                <a:off x="5686425" y="1168300"/>
                <a:ext cx="2457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105" name="Google Shape;180;p16">
                <a:extLst>
                  <a:ext uri="{FF2B5EF4-FFF2-40B4-BE49-F238E27FC236}">
                    <a16:creationId xmlns:a16="http://schemas.microsoft.com/office/drawing/2014/main" id="{26F719ED-5136-E586-8791-2CDBE8747BF9}"/>
                  </a:ext>
                </a:extLst>
              </p:cNvPr>
              <p:cNvSpPr txBox="1"/>
              <p:nvPr/>
            </p:nvSpPr>
            <p:spPr>
              <a:xfrm>
                <a:off x="5686425" y="1168322"/>
                <a:ext cx="2457600" cy="79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latin typeface="Roboto"/>
                    <a:ea typeface="Roboto"/>
                    <a:cs typeface="Roboto"/>
                    <a:sym typeface="Roboto"/>
                  </a:rPr>
                  <a:t>Married individuals are more likely to earn more</a:t>
                </a:r>
                <a:endParaRPr dirty="0">
                  <a:solidFill>
                    <a:schemeClr val="bg1"/>
                  </a:solidFill>
                  <a:latin typeface="Roboto"/>
                  <a:ea typeface="Roboto"/>
                  <a:cs typeface="Roboto"/>
                  <a:sym typeface="Roboto"/>
                </a:endParaRPr>
              </a:p>
            </p:txBody>
          </p:sp>
        </p:grpSp>
        <p:sp>
          <p:nvSpPr>
            <p:cNvPr id="106" name="Google Shape;181;p16">
              <a:extLst>
                <a:ext uri="{FF2B5EF4-FFF2-40B4-BE49-F238E27FC236}">
                  <a16:creationId xmlns:a16="http://schemas.microsoft.com/office/drawing/2014/main" id="{723D6892-949B-FBDA-9FF0-A0D174145E5C}"/>
                </a:ext>
              </a:extLst>
            </p:cNvPr>
            <p:cNvSpPr/>
            <p:nvPr/>
          </p:nvSpPr>
          <p:spPr>
            <a:xfrm>
              <a:off x="7558472" y="3792488"/>
              <a:ext cx="796200" cy="795900"/>
            </a:xfrm>
            <a:prstGeom prst="ellipse">
              <a:avLst/>
            </a:prstGeo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07" name="Google Shape;182;p16">
              <a:extLst>
                <a:ext uri="{FF2B5EF4-FFF2-40B4-BE49-F238E27FC236}">
                  <a16:creationId xmlns:a16="http://schemas.microsoft.com/office/drawing/2014/main" id="{B037C97C-8831-67E2-A220-8C641CD569F2}"/>
                </a:ext>
              </a:extLst>
            </p:cNvPr>
            <p:cNvGrpSpPr/>
            <p:nvPr/>
          </p:nvGrpSpPr>
          <p:grpSpPr>
            <a:xfrm>
              <a:off x="7786116" y="2801810"/>
              <a:ext cx="340890" cy="178912"/>
              <a:chOff x="2084325" y="363300"/>
              <a:chExt cx="484150" cy="254100"/>
            </a:xfrm>
          </p:grpSpPr>
          <p:sp>
            <p:nvSpPr>
              <p:cNvPr id="108" name="Google Shape;183;p16">
                <a:extLst>
                  <a:ext uri="{FF2B5EF4-FFF2-40B4-BE49-F238E27FC236}">
                    <a16:creationId xmlns:a16="http://schemas.microsoft.com/office/drawing/2014/main" id="{C7E4081E-F350-826F-2E6A-38387CE3D703}"/>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5D74"/>
                  </a:solidFill>
                </a:endParaRPr>
              </a:p>
            </p:txBody>
          </p:sp>
          <p:sp>
            <p:nvSpPr>
              <p:cNvPr id="109" name="Google Shape;184;p16">
                <a:extLst>
                  <a:ext uri="{FF2B5EF4-FFF2-40B4-BE49-F238E27FC236}">
                    <a16:creationId xmlns:a16="http://schemas.microsoft.com/office/drawing/2014/main" id="{E4ECDC4A-0321-1C24-B4FB-84AEA0BCA770}"/>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5D74"/>
                  </a:solidFill>
                </a:endParaRPr>
              </a:p>
            </p:txBody>
          </p:sp>
        </p:grpSp>
        <p:grpSp>
          <p:nvGrpSpPr>
            <p:cNvPr id="110" name="Google Shape;185;p16">
              <a:extLst>
                <a:ext uri="{FF2B5EF4-FFF2-40B4-BE49-F238E27FC236}">
                  <a16:creationId xmlns:a16="http://schemas.microsoft.com/office/drawing/2014/main" id="{A25BC71F-04C1-68EF-537E-559A0DD3B671}"/>
                </a:ext>
              </a:extLst>
            </p:cNvPr>
            <p:cNvGrpSpPr/>
            <p:nvPr/>
          </p:nvGrpSpPr>
          <p:grpSpPr>
            <a:xfrm>
              <a:off x="7786905" y="4020791"/>
              <a:ext cx="339306" cy="339253"/>
              <a:chOff x="2685825" y="840375"/>
              <a:chExt cx="481900" cy="481825"/>
            </a:xfrm>
          </p:grpSpPr>
          <p:sp>
            <p:nvSpPr>
              <p:cNvPr id="111" name="Google Shape;186;p16">
                <a:extLst>
                  <a:ext uri="{FF2B5EF4-FFF2-40B4-BE49-F238E27FC236}">
                    <a16:creationId xmlns:a16="http://schemas.microsoft.com/office/drawing/2014/main" id="{ECA5C2DD-2531-5E8C-0A2D-D90BF4C59173}"/>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5D74"/>
                  </a:solidFill>
                </a:endParaRPr>
              </a:p>
            </p:txBody>
          </p:sp>
          <p:sp>
            <p:nvSpPr>
              <p:cNvPr id="112" name="Google Shape;187;p16">
                <a:extLst>
                  <a:ext uri="{FF2B5EF4-FFF2-40B4-BE49-F238E27FC236}">
                    <a16:creationId xmlns:a16="http://schemas.microsoft.com/office/drawing/2014/main" id="{1E45B44D-1396-20F6-9DBD-FEBFC3CEF1EA}"/>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5D74"/>
                  </a:solidFill>
                </a:endParaRPr>
              </a:p>
            </p:txBody>
          </p:sp>
        </p:grpSp>
        <p:sp>
          <p:nvSpPr>
            <p:cNvPr id="113" name="Google Shape;188;p16">
              <a:extLst>
                <a:ext uri="{FF2B5EF4-FFF2-40B4-BE49-F238E27FC236}">
                  <a16:creationId xmlns:a16="http://schemas.microsoft.com/office/drawing/2014/main" id="{67EB6DF3-3976-673E-B124-7E932866D407}"/>
                </a:ext>
              </a:extLst>
            </p:cNvPr>
            <p:cNvSpPr/>
            <p:nvPr/>
          </p:nvSpPr>
          <p:spPr>
            <a:xfrm>
              <a:off x="3316647" y="1194150"/>
              <a:ext cx="796200" cy="7959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14" name="Google Shape;189;p16">
              <a:extLst>
                <a:ext uri="{FF2B5EF4-FFF2-40B4-BE49-F238E27FC236}">
                  <a16:creationId xmlns:a16="http://schemas.microsoft.com/office/drawing/2014/main" id="{D839B13F-DB73-2C09-4399-DD467EB31D63}"/>
                </a:ext>
              </a:extLst>
            </p:cNvPr>
            <p:cNvSpPr/>
            <p:nvPr/>
          </p:nvSpPr>
          <p:spPr>
            <a:xfrm>
              <a:off x="3316647" y="2493313"/>
              <a:ext cx="796200" cy="7959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115" name="Google Shape;190;p16">
              <a:extLst>
                <a:ext uri="{FF2B5EF4-FFF2-40B4-BE49-F238E27FC236}">
                  <a16:creationId xmlns:a16="http://schemas.microsoft.com/office/drawing/2014/main" id="{D76041BC-7F7B-20B2-EACD-137F6C448531}"/>
                </a:ext>
              </a:extLst>
            </p:cNvPr>
            <p:cNvSpPr/>
            <p:nvPr/>
          </p:nvSpPr>
          <p:spPr>
            <a:xfrm>
              <a:off x="3316647" y="3792488"/>
              <a:ext cx="796200" cy="7959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cxnSp>
          <p:nvCxnSpPr>
            <p:cNvPr id="116" name="Google Shape;191;p16">
              <a:extLst>
                <a:ext uri="{FF2B5EF4-FFF2-40B4-BE49-F238E27FC236}">
                  <a16:creationId xmlns:a16="http://schemas.microsoft.com/office/drawing/2014/main" id="{9016D0FE-3907-48FA-11DC-116671BF49FE}"/>
                </a:ext>
              </a:extLst>
            </p:cNvPr>
            <p:cNvCxnSpPr>
              <a:stCxn id="86" idx="3"/>
              <a:endCxn id="114" idx="2"/>
            </p:cNvCxnSpPr>
            <p:nvPr/>
          </p:nvCxnSpPr>
          <p:spPr>
            <a:xfrm>
              <a:off x="2857500" y="2891275"/>
              <a:ext cx="459000" cy="0"/>
            </a:xfrm>
            <a:prstGeom prst="straightConnector1">
              <a:avLst/>
            </a:prstGeom>
            <a:noFill/>
            <a:ln w="9525" cap="flat" cmpd="sng">
              <a:solidFill>
                <a:schemeClr val="dk2"/>
              </a:solidFill>
              <a:prstDash val="solid"/>
              <a:round/>
              <a:headEnd type="none" w="med" len="med"/>
              <a:tailEnd type="none" w="med" len="med"/>
            </a:ln>
          </p:spPr>
        </p:cxnSp>
        <p:cxnSp>
          <p:nvCxnSpPr>
            <p:cNvPr id="117" name="Google Shape;192;p16">
              <a:extLst>
                <a:ext uri="{FF2B5EF4-FFF2-40B4-BE49-F238E27FC236}">
                  <a16:creationId xmlns:a16="http://schemas.microsoft.com/office/drawing/2014/main" id="{82E4F911-1CDD-85EA-96DF-6C2119FA9564}"/>
                </a:ext>
              </a:extLst>
            </p:cNvPr>
            <p:cNvCxnSpPr>
              <a:stCxn id="114" idx="6"/>
              <a:endCxn id="88" idx="1"/>
            </p:cNvCxnSpPr>
            <p:nvPr/>
          </p:nvCxnSpPr>
          <p:spPr>
            <a:xfrm>
              <a:off x="4112847" y="2891263"/>
              <a:ext cx="459300" cy="0"/>
            </a:xfrm>
            <a:prstGeom prst="straightConnector1">
              <a:avLst/>
            </a:prstGeom>
            <a:noFill/>
            <a:ln w="9525" cap="flat" cmpd="sng">
              <a:solidFill>
                <a:schemeClr val="dk2"/>
              </a:solidFill>
              <a:prstDash val="solid"/>
              <a:round/>
              <a:headEnd type="none" w="med" len="med"/>
              <a:tailEnd type="none" w="med" len="med"/>
            </a:ln>
          </p:spPr>
        </p:cxnSp>
        <p:cxnSp>
          <p:nvCxnSpPr>
            <p:cNvPr id="118" name="Google Shape;193;p16">
              <a:extLst>
                <a:ext uri="{FF2B5EF4-FFF2-40B4-BE49-F238E27FC236}">
                  <a16:creationId xmlns:a16="http://schemas.microsoft.com/office/drawing/2014/main" id="{6FCC09FF-9B4A-347C-C3D1-DE2BF851E758}"/>
                </a:ext>
              </a:extLst>
            </p:cNvPr>
            <p:cNvCxnSpPr>
              <a:stCxn id="86" idx="0"/>
              <a:endCxn id="113" idx="2"/>
            </p:cNvCxnSpPr>
            <p:nvPr/>
          </p:nvCxnSpPr>
          <p:spPr>
            <a:xfrm rot="-5400000">
              <a:off x="2108250" y="1141225"/>
              <a:ext cx="757500" cy="1659300"/>
            </a:xfrm>
            <a:prstGeom prst="bentConnector2">
              <a:avLst/>
            </a:prstGeom>
            <a:noFill/>
            <a:ln w="9525" cap="flat" cmpd="sng">
              <a:solidFill>
                <a:schemeClr val="dk2"/>
              </a:solidFill>
              <a:prstDash val="solid"/>
              <a:round/>
              <a:headEnd type="none" w="med" len="med"/>
              <a:tailEnd type="none" w="med" len="med"/>
            </a:ln>
          </p:spPr>
        </p:cxnSp>
        <p:cxnSp>
          <p:nvCxnSpPr>
            <p:cNvPr id="119" name="Google Shape;194;p16">
              <a:extLst>
                <a:ext uri="{FF2B5EF4-FFF2-40B4-BE49-F238E27FC236}">
                  <a16:creationId xmlns:a16="http://schemas.microsoft.com/office/drawing/2014/main" id="{C66202EF-F297-D875-65CE-3B1D933CA3BD}"/>
                </a:ext>
              </a:extLst>
            </p:cNvPr>
            <p:cNvCxnSpPr>
              <a:stCxn id="86" idx="2"/>
              <a:endCxn id="115" idx="2"/>
            </p:cNvCxnSpPr>
            <p:nvPr/>
          </p:nvCxnSpPr>
          <p:spPr>
            <a:xfrm rot="-5400000" flipH="1">
              <a:off x="2108250" y="2982025"/>
              <a:ext cx="757500" cy="1659300"/>
            </a:xfrm>
            <a:prstGeom prst="bentConnector2">
              <a:avLst/>
            </a:prstGeom>
            <a:noFill/>
            <a:ln w="9525" cap="flat" cmpd="sng">
              <a:solidFill>
                <a:schemeClr val="dk2"/>
              </a:solidFill>
              <a:prstDash val="solid"/>
              <a:round/>
              <a:headEnd type="none" w="med" len="med"/>
              <a:tailEnd type="none" w="med" len="med"/>
            </a:ln>
          </p:spPr>
        </p:cxnSp>
        <p:cxnSp>
          <p:nvCxnSpPr>
            <p:cNvPr id="120" name="Google Shape;195;p16">
              <a:extLst>
                <a:ext uri="{FF2B5EF4-FFF2-40B4-BE49-F238E27FC236}">
                  <a16:creationId xmlns:a16="http://schemas.microsoft.com/office/drawing/2014/main" id="{6B1DC3B8-1E0C-6E13-3FA4-1C91C3AEFDDA}"/>
                </a:ext>
              </a:extLst>
            </p:cNvPr>
            <p:cNvCxnSpPr>
              <a:stCxn id="113" idx="6"/>
              <a:endCxn id="87" idx="1"/>
            </p:cNvCxnSpPr>
            <p:nvPr/>
          </p:nvCxnSpPr>
          <p:spPr>
            <a:xfrm>
              <a:off x="4112847" y="1592100"/>
              <a:ext cx="459300" cy="0"/>
            </a:xfrm>
            <a:prstGeom prst="straightConnector1">
              <a:avLst/>
            </a:prstGeom>
            <a:noFill/>
            <a:ln w="9525" cap="flat" cmpd="sng">
              <a:solidFill>
                <a:schemeClr val="dk2"/>
              </a:solidFill>
              <a:prstDash val="solid"/>
              <a:round/>
              <a:headEnd type="none" w="med" len="med"/>
              <a:tailEnd type="none" w="med" len="med"/>
            </a:ln>
          </p:spPr>
        </p:cxnSp>
        <p:cxnSp>
          <p:nvCxnSpPr>
            <p:cNvPr id="121" name="Google Shape;196;p16">
              <a:extLst>
                <a:ext uri="{FF2B5EF4-FFF2-40B4-BE49-F238E27FC236}">
                  <a16:creationId xmlns:a16="http://schemas.microsoft.com/office/drawing/2014/main" id="{0AE9F25E-8A4C-DD6F-158C-DF0C5C472ED7}"/>
                </a:ext>
              </a:extLst>
            </p:cNvPr>
            <p:cNvCxnSpPr>
              <a:stCxn id="115" idx="6"/>
              <a:endCxn id="89" idx="1"/>
            </p:cNvCxnSpPr>
            <p:nvPr/>
          </p:nvCxnSpPr>
          <p:spPr>
            <a:xfrm>
              <a:off x="4112847" y="4190438"/>
              <a:ext cx="459300" cy="0"/>
            </a:xfrm>
            <a:prstGeom prst="straightConnector1">
              <a:avLst/>
            </a:prstGeom>
            <a:noFill/>
            <a:ln w="9525"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3477675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p:nvPr>
        </p:nvSpPr>
        <p:spPr>
          <a:prstGeom prst="rect">
            <a:avLst/>
          </a:prstGeom>
        </p:spPr>
        <p:txBody>
          <a:bodyPr spcFirstLastPara="1" vert="horz" wrap="square" lIns="121900" tIns="121900" rIns="121900" bIns="121900" rtlCol="0" anchor="ctr" anchorCtr="0">
            <a:normAutofit fontScale="90000"/>
          </a:bodyPr>
          <a:lstStyle/>
          <a:p>
            <a:r>
              <a:rPr lang="en"/>
              <a:t>Recommendations </a:t>
            </a:r>
            <a:endParaRPr/>
          </a:p>
        </p:txBody>
      </p:sp>
      <p:sp>
        <p:nvSpPr>
          <p:cNvPr id="237" name="Google Shape;237;p22"/>
          <p:cNvSpPr txBox="1">
            <a:spLocks noGrp="1"/>
          </p:cNvSpPr>
          <p:nvPr>
            <p:ph type="body" idx="1"/>
          </p:nvPr>
        </p:nvSpPr>
        <p:spPr>
          <a:xfrm>
            <a:off x="609600" y="2158456"/>
            <a:ext cx="10972800" cy="4038800"/>
          </a:xfrm>
          <a:prstGeom prst="rect">
            <a:avLst/>
          </a:prstGeom>
        </p:spPr>
        <p:txBody>
          <a:bodyPr spcFirstLastPara="1" vert="horz" wrap="square" lIns="121900" tIns="121900" rIns="121900" bIns="121900" rtlCol="0" anchor="t" anchorCtr="0">
            <a:normAutofit/>
          </a:bodyPr>
          <a:lstStyle/>
          <a:p>
            <a:r>
              <a:rPr lang="en" dirty="0"/>
              <a:t>Providing individuals’ area zip codes would facilitate segmentation of low-income areas and ensure that assistance can be provided.</a:t>
            </a:r>
          </a:p>
          <a:p>
            <a:pPr marL="186262" indent="0">
              <a:buNone/>
            </a:pPr>
            <a:endParaRPr dirty="0"/>
          </a:p>
          <a:p>
            <a:r>
              <a:rPr lang="en" dirty="0"/>
              <a:t>Income range ought to have more than two categories since it is rather challenging to base decisions on limited data.</a:t>
            </a:r>
          </a:p>
          <a:p>
            <a:pPr marL="186262" indent="0">
              <a:buNone/>
            </a:pPr>
            <a:endParaRPr dirty="0"/>
          </a:p>
          <a:p>
            <a:r>
              <a:rPr lang="en" dirty="0"/>
              <a:t>Income values are mostly missing which is not conductive to building an accurate predictive model nor will it aid when attempting to allocate funding accordingly.</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4" name="Picture 243" descr="Orange ball in sea of white bouncing balls">
            <a:extLst>
              <a:ext uri="{FF2B5EF4-FFF2-40B4-BE49-F238E27FC236}">
                <a16:creationId xmlns:a16="http://schemas.microsoft.com/office/drawing/2014/main" id="{B3ADD939-0C8B-AD3C-8EFD-4C7DD213A4FD}"/>
              </a:ext>
            </a:extLst>
          </p:cNvPr>
          <p:cNvPicPr>
            <a:picLocks noChangeAspect="1"/>
          </p:cNvPicPr>
          <p:nvPr/>
        </p:nvPicPr>
        <p:blipFill rotWithShape="1">
          <a:blip r:embed="rId3"/>
          <a:srcRect t="23035" b="20708"/>
          <a:stretch/>
        </p:blipFill>
        <p:spPr>
          <a:xfrm>
            <a:off x="15" y="9"/>
            <a:ext cx="12191985" cy="5324465"/>
          </a:xfrm>
          <a:prstGeom prst="rect">
            <a:avLst/>
          </a:prstGeom>
          <a:noFill/>
        </p:spPr>
      </p:pic>
      <p:sp>
        <p:nvSpPr>
          <p:cNvPr id="242" name="Google Shape;242;p23"/>
          <p:cNvSpPr txBox="1">
            <a:spLocks noGrp="1"/>
          </p:cNvSpPr>
          <p:nvPr>
            <p:ph type="title"/>
          </p:nvPr>
        </p:nvSpPr>
        <p:spPr>
          <a:xfrm>
            <a:off x="697229" y="5647087"/>
            <a:ext cx="10113645" cy="743682"/>
          </a:xfrm>
        </p:spPr>
        <p:txBody>
          <a:bodyPr spcFirstLastPara="1" vert="horz" lIns="121900" tIns="121900" rIns="121900" bIns="121900" rtlCol="0" anchor="b" anchorCtr="0">
            <a:normAutofit/>
          </a:bodyPr>
          <a:lstStyle/>
          <a:p>
            <a:r>
              <a:rPr lang="en" dirty="0"/>
              <a:t>Predictive Model</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9EA5-8E5C-0071-338F-18DCF162A793}"/>
              </a:ext>
            </a:extLst>
          </p:cNvPr>
          <p:cNvSpPr>
            <a:spLocks noGrp="1"/>
          </p:cNvSpPr>
          <p:nvPr>
            <p:ph type="title"/>
          </p:nvPr>
        </p:nvSpPr>
        <p:spPr>
          <a:xfrm>
            <a:off x="655635" y="1133475"/>
            <a:ext cx="3517567" cy="1356358"/>
          </a:xfrm>
        </p:spPr>
        <p:txBody>
          <a:bodyPr anchor="b">
            <a:normAutofit/>
          </a:bodyPr>
          <a:lstStyle/>
          <a:p>
            <a:r>
              <a:rPr lang="en-US" dirty="0"/>
              <a:t>Feature Selection </a:t>
            </a:r>
          </a:p>
        </p:txBody>
      </p:sp>
      <p:pic>
        <p:nvPicPr>
          <p:cNvPr id="5" name="Picture 4">
            <a:extLst>
              <a:ext uri="{FF2B5EF4-FFF2-40B4-BE49-F238E27FC236}">
                <a16:creationId xmlns:a16="http://schemas.microsoft.com/office/drawing/2014/main" id="{FB3F1B89-0229-CD6A-DA21-26E87CC38732}"/>
              </a:ext>
            </a:extLst>
          </p:cNvPr>
          <p:cNvPicPr>
            <a:picLocks noChangeAspect="1"/>
          </p:cNvPicPr>
          <p:nvPr/>
        </p:nvPicPr>
        <p:blipFill>
          <a:blip r:embed="rId2"/>
          <a:stretch>
            <a:fillRect/>
          </a:stretch>
        </p:blipFill>
        <p:spPr>
          <a:xfrm>
            <a:off x="5019675" y="786383"/>
            <a:ext cx="6953249" cy="521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 Placeholder 3">
            <a:extLst>
              <a:ext uri="{FF2B5EF4-FFF2-40B4-BE49-F238E27FC236}">
                <a16:creationId xmlns:a16="http://schemas.microsoft.com/office/drawing/2014/main" id="{E583C1EC-8D21-8278-B364-CF6E7D2ED9C1}"/>
              </a:ext>
            </a:extLst>
          </p:cNvPr>
          <p:cNvSpPr>
            <a:spLocks noGrp="1"/>
          </p:cNvSpPr>
          <p:nvPr>
            <p:ph type="body" sz="half" idx="2"/>
          </p:nvPr>
        </p:nvSpPr>
        <p:spPr>
          <a:xfrm>
            <a:off x="400869" y="2688488"/>
            <a:ext cx="3517567" cy="2872558"/>
          </a:xfrm>
        </p:spPr>
        <p:txBody>
          <a:bodyPr/>
          <a:lstStyle/>
          <a:p>
            <a:pPr marL="457200" lvl="0" indent="-317500" algn="l" rtl="0">
              <a:spcBef>
                <a:spcPts val="0"/>
              </a:spcBef>
              <a:spcAft>
                <a:spcPts val="0"/>
              </a:spcAft>
              <a:buSzPts val="1400"/>
              <a:buChar char="●"/>
            </a:pPr>
            <a:r>
              <a:rPr lang="en-US" dirty="0"/>
              <a:t>This supports the relationship between income category and age</a:t>
            </a:r>
          </a:p>
          <a:p>
            <a:pPr marL="139700" lvl="0" indent="0" algn="l" rtl="0">
              <a:spcBef>
                <a:spcPts val="0"/>
              </a:spcBef>
              <a:spcAft>
                <a:spcPts val="0"/>
              </a:spcAft>
              <a:buSzPts val="1400"/>
              <a:buNone/>
            </a:pPr>
            <a:endParaRPr lang="en-US" dirty="0"/>
          </a:p>
          <a:p>
            <a:pPr marL="457200" lvl="0" indent="-317500" algn="l" rtl="0">
              <a:spcBef>
                <a:spcPts val="0"/>
              </a:spcBef>
              <a:spcAft>
                <a:spcPts val="0"/>
              </a:spcAft>
              <a:buSzPts val="1400"/>
              <a:buChar char="●"/>
            </a:pPr>
            <a:r>
              <a:rPr lang="en-US" dirty="0"/>
              <a:t>Hours per week and education years present an important aspect when it comes to predicting income category</a:t>
            </a:r>
          </a:p>
          <a:p>
            <a:endParaRPr lang="en-US" dirty="0"/>
          </a:p>
        </p:txBody>
      </p:sp>
    </p:spTree>
    <p:extLst>
      <p:ext uri="{BB962C8B-B14F-4D97-AF65-F5344CB8AC3E}">
        <p14:creationId xmlns:p14="http://schemas.microsoft.com/office/powerpoint/2010/main" val="4271997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09D3CEB-0C88-6DDF-F875-C78CF3F57D0D}"/>
              </a:ext>
            </a:extLst>
          </p:cNvPr>
          <p:cNvSpPr>
            <a:spLocks noGrp="1"/>
          </p:cNvSpPr>
          <p:nvPr>
            <p:ph type="title"/>
          </p:nvPr>
        </p:nvSpPr>
        <p:spPr>
          <a:xfrm>
            <a:off x="643466" y="786383"/>
            <a:ext cx="3517567" cy="2093975"/>
          </a:xfrm>
        </p:spPr>
        <p:txBody>
          <a:bodyPr anchor="b">
            <a:normAutofit/>
          </a:bodyPr>
          <a:lstStyle/>
          <a:p>
            <a:r>
              <a:rPr lang="en-US" dirty="0"/>
              <a:t>Solving the unbalancing Dataset </a:t>
            </a:r>
          </a:p>
        </p:txBody>
      </p:sp>
      <p:pic>
        <p:nvPicPr>
          <p:cNvPr id="6" name="Picture 5">
            <a:extLst>
              <a:ext uri="{FF2B5EF4-FFF2-40B4-BE49-F238E27FC236}">
                <a16:creationId xmlns:a16="http://schemas.microsoft.com/office/drawing/2014/main" id="{C5491E13-795D-5053-7853-8EA914398E9A}"/>
              </a:ext>
            </a:extLst>
          </p:cNvPr>
          <p:cNvPicPr>
            <a:picLocks noChangeAspect="1"/>
          </p:cNvPicPr>
          <p:nvPr/>
        </p:nvPicPr>
        <p:blipFill>
          <a:blip r:embed="rId2"/>
          <a:stretch>
            <a:fillRect/>
          </a:stretch>
        </p:blipFill>
        <p:spPr>
          <a:xfrm>
            <a:off x="5267326" y="904876"/>
            <a:ext cx="6000750" cy="52026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 Placeholder 3">
            <a:extLst>
              <a:ext uri="{FF2B5EF4-FFF2-40B4-BE49-F238E27FC236}">
                <a16:creationId xmlns:a16="http://schemas.microsoft.com/office/drawing/2014/main" id="{1E0C034A-F810-184B-FDB3-98A33A467897}"/>
              </a:ext>
            </a:extLst>
          </p:cNvPr>
          <p:cNvSpPr>
            <a:spLocks noGrp="1"/>
          </p:cNvSpPr>
          <p:nvPr>
            <p:ph type="body" sz="half" idx="2"/>
          </p:nvPr>
        </p:nvSpPr>
        <p:spPr>
          <a:xfrm>
            <a:off x="643465" y="3043051"/>
            <a:ext cx="3751253" cy="3064505"/>
          </a:xfrm>
        </p:spPr>
        <p:txBody>
          <a:bodyPr/>
          <a:lstStyle/>
          <a:p>
            <a:pPr marL="285750" indent="-285750">
              <a:buFont typeface="Arial" panose="020B0604020202020204" pitchFamily="34" charset="0"/>
              <a:buChar char="•"/>
            </a:pPr>
            <a:r>
              <a:rPr lang="en-US" dirty="0"/>
              <a:t>As we see this data set is unbalanced by ratio of 70% for (&lt;=50) and 30% for (&gt;50).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I used SMOTEENN function to solve it.</a:t>
            </a:r>
          </a:p>
        </p:txBody>
      </p:sp>
    </p:spTree>
    <p:extLst>
      <p:ext uri="{BB962C8B-B14F-4D97-AF65-F5344CB8AC3E}">
        <p14:creationId xmlns:p14="http://schemas.microsoft.com/office/powerpoint/2010/main" val="3106013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D9B55B1-5C86-0D2D-4AA4-72DFC96002C7}"/>
              </a:ext>
            </a:extLst>
          </p:cNvPr>
          <p:cNvSpPr>
            <a:spLocks noGrp="1"/>
          </p:cNvSpPr>
          <p:nvPr>
            <p:ph type="title"/>
          </p:nvPr>
        </p:nvSpPr>
        <p:spPr>
          <a:xfrm>
            <a:off x="609600" y="1155268"/>
            <a:ext cx="10972800" cy="495200"/>
          </a:xfrm>
        </p:spPr>
        <p:txBody>
          <a:bodyPr>
            <a:normAutofit fontScale="90000"/>
          </a:bodyPr>
          <a:lstStyle/>
          <a:p>
            <a:r>
              <a:rPr lang="en-US" dirty="0"/>
              <a:t>The Model </a:t>
            </a:r>
          </a:p>
        </p:txBody>
      </p:sp>
      <p:sp>
        <p:nvSpPr>
          <p:cNvPr id="11" name="Text Placeholder 2">
            <a:extLst>
              <a:ext uri="{FF2B5EF4-FFF2-40B4-BE49-F238E27FC236}">
                <a16:creationId xmlns:a16="http://schemas.microsoft.com/office/drawing/2014/main" id="{82FDD0EC-6EBB-04FE-942B-3363B10AF362}"/>
              </a:ext>
            </a:extLst>
          </p:cNvPr>
          <p:cNvSpPr>
            <a:spLocks noGrp="1"/>
          </p:cNvSpPr>
          <p:nvPr>
            <p:ph type="body" idx="1"/>
          </p:nvPr>
        </p:nvSpPr>
        <p:spPr>
          <a:xfrm>
            <a:off x="609600" y="2152649"/>
            <a:ext cx="10972800" cy="3550083"/>
          </a:xfrm>
        </p:spPr>
        <p:txBody>
          <a:bodyPr/>
          <a:lstStyle/>
          <a:p>
            <a:r>
              <a:rPr lang="en-US" dirty="0"/>
              <a:t>I used  XG-Boost Model because we have an outlier at some columns, and this model is worked with it without any problem at the output.</a:t>
            </a:r>
          </a:p>
          <a:p>
            <a:endParaRPr lang="en-US" dirty="0"/>
          </a:p>
          <a:p>
            <a:r>
              <a:rPr lang="en-US" dirty="0"/>
              <a:t>The accuracy and confusion matrix of the model:   </a:t>
            </a:r>
          </a:p>
        </p:txBody>
      </p:sp>
      <p:pic>
        <p:nvPicPr>
          <p:cNvPr id="6" name="Picture 5">
            <a:extLst>
              <a:ext uri="{FF2B5EF4-FFF2-40B4-BE49-F238E27FC236}">
                <a16:creationId xmlns:a16="http://schemas.microsoft.com/office/drawing/2014/main" id="{48D971AE-C3BD-308F-48C1-9B3CD0C9FA0F}"/>
              </a:ext>
            </a:extLst>
          </p:cNvPr>
          <p:cNvPicPr>
            <a:picLocks noChangeAspect="1"/>
          </p:cNvPicPr>
          <p:nvPr/>
        </p:nvPicPr>
        <p:blipFill rotWithShape="1">
          <a:blip r:embed="rId2"/>
          <a:srcRect l="9749" t="7241" r="10052"/>
          <a:stretch/>
        </p:blipFill>
        <p:spPr>
          <a:xfrm>
            <a:off x="3195637" y="3797732"/>
            <a:ext cx="5800725"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01503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48004" y="1698170"/>
            <a:ext cx="10810447" cy="2584579"/>
          </a:xfrm>
        </p:spPr>
        <p:txBody>
          <a:bodyPr anchor="ctr">
            <a:noAutofit/>
          </a:bodyPr>
          <a:lstStyle/>
          <a:p>
            <a:pPr lvl="0"/>
            <a:r>
              <a:rPr lang="ar-EG" sz="1100" b="0" i="0" dirty="0">
                <a:solidFill>
                  <a:srgbClr val="333333"/>
                </a:solidFill>
                <a:effectLst/>
                <a:latin typeface="NotoNaskhArabic"/>
              </a:rPr>
              <a:t>‏</a:t>
            </a:r>
            <a:r>
              <a:rPr lang="en-US" sz="5400" b="0" i="0" dirty="0">
                <a:solidFill>
                  <a:srgbClr val="333333"/>
                </a:solidFill>
                <a:effectLst/>
                <a:latin typeface="NotoNaskhArabic"/>
              </a:rPr>
              <a:t>"THE IDLE MIND IS THE DEVIL'S WORKSHOP WHEN YOU LOSE FOCUS, YOUR MIND TENDS TO FIX ON WHAT COULD BE WRONG WITH YOUR LIFE INSTEAD OF WHAT'S RIGHT"</a:t>
            </a:r>
            <a:br>
              <a:rPr lang="ar-EG" sz="1100" dirty="0"/>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12223" y="5579803"/>
            <a:ext cx="10058400" cy="1143000"/>
          </a:xfrm>
        </p:spPr>
        <p:txBody>
          <a:bodyPr>
            <a:normAutofit/>
          </a:bodyPr>
          <a:lstStyle/>
          <a:p>
            <a:r>
              <a:rPr lang="en-US" dirty="0">
                <a:solidFill>
                  <a:srgbClr val="FFFFFF"/>
                </a:solidFill>
              </a:rPr>
              <a:t>- </a:t>
            </a:r>
            <a:r>
              <a:rPr lang="en-US" b="1" i="0" dirty="0">
                <a:solidFill>
                  <a:schemeClr val="bg1"/>
                </a:solidFill>
                <a:effectLst/>
                <a:latin typeface="Lato" panose="020B0604020202020204" pitchFamily="34" charset="0"/>
              </a:rPr>
              <a:t>Cal Newport</a:t>
            </a:r>
            <a:endParaRPr lang="en-US" dirty="0">
              <a:solidFill>
                <a:schemeClr val="bg1"/>
              </a:solidFill>
            </a:endParaRPr>
          </a:p>
        </p:txBody>
      </p:sp>
    </p:spTree>
    <p:extLst>
      <p:ext uri="{BB962C8B-B14F-4D97-AF65-F5344CB8AC3E}">
        <p14:creationId xmlns:p14="http://schemas.microsoft.com/office/powerpoint/2010/main" val="191714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C3C78-9F52-0825-752A-BA2C228724DA}"/>
              </a:ext>
            </a:extLst>
          </p:cNvPr>
          <p:cNvSpPr>
            <a:spLocks noGrp="1"/>
          </p:cNvSpPr>
          <p:nvPr>
            <p:ph type="title"/>
          </p:nvPr>
        </p:nvSpPr>
        <p:spPr>
          <a:xfrm>
            <a:off x="1097280" y="286603"/>
            <a:ext cx="10058400" cy="1450757"/>
          </a:xfrm>
        </p:spPr>
        <p:txBody>
          <a:bodyPr anchor="b">
            <a:normAutofit/>
          </a:bodyPr>
          <a:lstStyle/>
          <a:p>
            <a:r>
              <a:rPr lang="en-US" dirty="0"/>
              <a:t>THANK YOU</a:t>
            </a:r>
          </a:p>
        </p:txBody>
      </p:sp>
    </p:spTree>
    <p:extLst>
      <p:ext uri="{BB962C8B-B14F-4D97-AF65-F5344CB8AC3E}">
        <p14:creationId xmlns:p14="http://schemas.microsoft.com/office/powerpoint/2010/main" val="2141647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p:nvPr/>
        </p:nvSpPr>
        <p:spPr>
          <a:xfrm>
            <a:off x="3391717" y="2471867"/>
            <a:ext cx="2627600" cy="3837200"/>
          </a:xfrm>
          <a:prstGeom prst="roundRect">
            <a:avLst>
              <a:gd name="adj" fmla="val 6016"/>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sym typeface="Arial"/>
            </a:endParaRPr>
          </a:p>
        </p:txBody>
      </p:sp>
      <p:sp>
        <p:nvSpPr>
          <p:cNvPr id="109" name="Google Shape;109;p14"/>
          <p:cNvSpPr/>
          <p:nvPr/>
        </p:nvSpPr>
        <p:spPr>
          <a:xfrm>
            <a:off x="6173633" y="2471867"/>
            <a:ext cx="2627600" cy="3837200"/>
          </a:xfrm>
          <a:prstGeom prst="roundRect">
            <a:avLst>
              <a:gd name="adj" fmla="val 6240"/>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sym typeface="Arial"/>
            </a:endParaRPr>
          </a:p>
        </p:txBody>
      </p:sp>
      <p:sp>
        <p:nvSpPr>
          <p:cNvPr id="110" name="Google Shape;110;p14"/>
          <p:cNvSpPr/>
          <p:nvPr/>
        </p:nvSpPr>
        <p:spPr>
          <a:xfrm>
            <a:off x="8955533" y="2471867"/>
            <a:ext cx="2627600" cy="3837200"/>
          </a:xfrm>
          <a:prstGeom prst="roundRect">
            <a:avLst>
              <a:gd name="adj" fmla="val 5758"/>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sym typeface="Arial"/>
            </a:endParaRPr>
          </a:p>
        </p:txBody>
      </p:sp>
      <p:sp>
        <p:nvSpPr>
          <p:cNvPr id="111" name="Google Shape;111;p14"/>
          <p:cNvSpPr/>
          <p:nvPr/>
        </p:nvSpPr>
        <p:spPr>
          <a:xfrm>
            <a:off x="609767" y="2471867"/>
            <a:ext cx="2627600" cy="3837200"/>
          </a:xfrm>
          <a:prstGeom prst="roundRect">
            <a:avLst>
              <a:gd name="adj" fmla="val 5794"/>
            </a:avLst>
          </a:prstGeo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sym typeface="Arial"/>
            </a:endParaRPr>
          </a:p>
        </p:txBody>
      </p:sp>
      <p:sp>
        <p:nvSpPr>
          <p:cNvPr id="112" name="Google Shape;112;p14"/>
          <p:cNvSpPr txBox="1">
            <a:spLocks noGrp="1"/>
          </p:cNvSpPr>
          <p:nvPr>
            <p:ph type="title"/>
          </p:nvPr>
        </p:nvSpPr>
        <p:spPr>
          <a:xfrm>
            <a:off x="609600" y="475861"/>
            <a:ext cx="10972800" cy="567972"/>
          </a:xfrm>
          <a:prstGeom prst="rect">
            <a:avLst/>
          </a:prstGeom>
        </p:spPr>
        <p:txBody>
          <a:bodyPr spcFirstLastPara="1" wrap="square" lIns="121900" tIns="121900" rIns="121900" bIns="121900" anchor="ctr" anchorCtr="0">
            <a:noAutofit/>
          </a:bodyPr>
          <a:lstStyle/>
          <a:p>
            <a:r>
              <a:rPr lang="en-US" sz="3200" b="0" dirty="0">
                <a:solidFill>
                  <a:schemeClr val="tx2">
                    <a:lumMod val="50000"/>
                  </a:schemeClr>
                </a:solidFill>
                <a:latin typeface="Bookman Old Style (Headings)"/>
              </a:rPr>
              <a:t>Presentation</a:t>
            </a:r>
            <a:r>
              <a:rPr lang="en-US" sz="3200" dirty="0">
                <a:solidFill>
                  <a:schemeClr val="tx2">
                    <a:lumMod val="50000"/>
                  </a:schemeClr>
                </a:solidFill>
                <a:latin typeface="Bookman Old Style (Headings)"/>
              </a:rPr>
              <a:t> </a:t>
            </a:r>
            <a:r>
              <a:rPr lang="en-US" sz="3200" b="0" dirty="0">
                <a:solidFill>
                  <a:schemeClr val="tx2">
                    <a:lumMod val="50000"/>
                  </a:schemeClr>
                </a:solidFill>
                <a:latin typeface="Bookman Old Style (Headings)"/>
              </a:rPr>
              <a:t>Overview</a:t>
            </a:r>
          </a:p>
        </p:txBody>
      </p:sp>
      <p:grpSp>
        <p:nvGrpSpPr>
          <p:cNvPr id="113" name="Google Shape;113;p14"/>
          <p:cNvGrpSpPr/>
          <p:nvPr/>
        </p:nvGrpSpPr>
        <p:grpSpPr>
          <a:xfrm>
            <a:off x="780604" y="4838267"/>
            <a:ext cx="2286049" cy="1099300"/>
            <a:chOff x="361025" y="3907475"/>
            <a:chExt cx="2016627" cy="824475"/>
          </a:xfrm>
        </p:grpSpPr>
        <p:sp>
          <p:nvSpPr>
            <p:cNvPr id="114" name="Google Shape;114;p14"/>
            <p:cNvSpPr txBox="1"/>
            <p:nvPr/>
          </p:nvSpPr>
          <p:spPr>
            <a:xfrm>
              <a:off x="361025" y="3907475"/>
              <a:ext cx="2016600" cy="331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endParaRPr sz="2400" b="1" kern="0">
                <a:solidFill>
                  <a:srgbClr val="000000"/>
                </a:solidFill>
                <a:latin typeface="Fira Sans Extra Condensed"/>
                <a:ea typeface="Fira Sans Extra Condensed"/>
                <a:cs typeface="Fira Sans Extra Condensed"/>
                <a:sym typeface="Fira Sans Extra Condensed"/>
              </a:endParaRPr>
            </a:p>
          </p:txBody>
        </p:sp>
        <p:sp>
          <p:nvSpPr>
            <p:cNvPr id="115" name="Google Shape;115;p14"/>
            <p:cNvSpPr txBox="1"/>
            <p:nvPr/>
          </p:nvSpPr>
          <p:spPr>
            <a:xfrm>
              <a:off x="361052" y="4030250"/>
              <a:ext cx="2016600" cy="7017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Roboto"/>
                  <a:ea typeface="Roboto"/>
                  <a:cs typeface="Roboto"/>
                  <a:sym typeface="Roboto"/>
                </a:rPr>
                <a:t>About the Census Bureau</a:t>
              </a:r>
              <a:endParaRPr sz="1867" kern="0" dirty="0">
                <a:solidFill>
                  <a:srgbClr val="000000"/>
                </a:solidFill>
                <a:latin typeface="Roboto"/>
                <a:ea typeface="Roboto"/>
                <a:cs typeface="Roboto"/>
                <a:sym typeface="Roboto"/>
              </a:endParaRPr>
            </a:p>
          </p:txBody>
        </p:sp>
      </p:grpSp>
      <p:grpSp>
        <p:nvGrpSpPr>
          <p:cNvPr id="116" name="Google Shape;116;p14"/>
          <p:cNvGrpSpPr/>
          <p:nvPr/>
        </p:nvGrpSpPr>
        <p:grpSpPr>
          <a:xfrm>
            <a:off x="3562491" y="4682763"/>
            <a:ext cx="2286094" cy="1252800"/>
            <a:chOff x="2503593" y="3790847"/>
            <a:chExt cx="2016668" cy="939600"/>
          </a:xfrm>
        </p:grpSpPr>
        <p:sp>
          <p:nvSpPr>
            <p:cNvPr id="117" name="Google Shape;117;p14"/>
            <p:cNvSpPr txBox="1"/>
            <p:nvPr/>
          </p:nvSpPr>
          <p:spPr>
            <a:xfrm>
              <a:off x="2503661" y="3907475"/>
              <a:ext cx="2016600" cy="1812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endParaRPr sz="2400" b="1" kern="0">
                <a:solidFill>
                  <a:srgbClr val="000000"/>
                </a:solidFill>
                <a:latin typeface="Fira Sans Extra Condensed"/>
                <a:ea typeface="Fira Sans Extra Condensed"/>
                <a:cs typeface="Fira Sans Extra Condensed"/>
                <a:sym typeface="Fira Sans Extra Condensed"/>
              </a:endParaRPr>
            </a:p>
          </p:txBody>
        </p:sp>
        <p:sp>
          <p:nvSpPr>
            <p:cNvPr id="118" name="Google Shape;118;p14"/>
            <p:cNvSpPr txBox="1"/>
            <p:nvPr/>
          </p:nvSpPr>
          <p:spPr>
            <a:xfrm>
              <a:off x="2503593" y="3790847"/>
              <a:ext cx="2016600" cy="93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Roboto"/>
                  <a:ea typeface="Roboto"/>
                  <a:cs typeface="Roboto"/>
                  <a:sym typeface="Roboto"/>
                </a:rPr>
                <a:t>Infographics</a:t>
              </a:r>
              <a:endParaRPr sz="1867" kern="0" dirty="0">
                <a:solidFill>
                  <a:srgbClr val="000000"/>
                </a:solidFill>
                <a:latin typeface="Roboto"/>
                <a:ea typeface="Roboto"/>
                <a:cs typeface="Roboto"/>
                <a:sym typeface="Roboto"/>
              </a:endParaRPr>
            </a:p>
          </p:txBody>
        </p:sp>
      </p:grpSp>
      <p:grpSp>
        <p:nvGrpSpPr>
          <p:cNvPr id="119" name="Google Shape;119;p14"/>
          <p:cNvGrpSpPr/>
          <p:nvPr/>
        </p:nvGrpSpPr>
        <p:grpSpPr>
          <a:xfrm>
            <a:off x="9126501" y="4619067"/>
            <a:ext cx="2286017" cy="1318667"/>
            <a:chOff x="6766361" y="3743075"/>
            <a:chExt cx="2016600" cy="989000"/>
          </a:xfrm>
        </p:grpSpPr>
        <p:sp>
          <p:nvSpPr>
            <p:cNvPr id="120" name="Google Shape;120;p14"/>
            <p:cNvSpPr txBox="1"/>
            <p:nvPr/>
          </p:nvSpPr>
          <p:spPr>
            <a:xfrm rot="10800000" flipH="1">
              <a:off x="6766361" y="3743075"/>
              <a:ext cx="2016600" cy="1644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endParaRPr sz="2400" b="1" kern="0">
                <a:solidFill>
                  <a:srgbClr val="000000"/>
                </a:solidFill>
                <a:latin typeface="Fira Sans Extra Condensed"/>
                <a:ea typeface="Fira Sans Extra Condensed"/>
                <a:cs typeface="Fira Sans Extra Condensed"/>
                <a:sym typeface="Fira Sans Extra Condensed"/>
              </a:endParaRPr>
            </a:p>
          </p:txBody>
        </p:sp>
        <p:sp>
          <p:nvSpPr>
            <p:cNvPr id="121" name="Google Shape;121;p14"/>
            <p:cNvSpPr txBox="1"/>
            <p:nvPr/>
          </p:nvSpPr>
          <p:spPr>
            <a:xfrm>
              <a:off x="6766361" y="3792475"/>
              <a:ext cx="2016600" cy="93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Roboto"/>
                  <a:ea typeface="Roboto"/>
                  <a:cs typeface="Roboto"/>
                  <a:sym typeface="Roboto"/>
                </a:rPr>
                <a:t>Predictive Model</a:t>
              </a:r>
              <a:endParaRPr sz="1867" kern="0">
                <a:solidFill>
                  <a:srgbClr val="000000"/>
                </a:solidFill>
                <a:latin typeface="Roboto"/>
                <a:ea typeface="Roboto"/>
                <a:cs typeface="Roboto"/>
                <a:sym typeface="Roboto"/>
              </a:endParaRPr>
            </a:p>
          </p:txBody>
        </p:sp>
      </p:grpSp>
      <p:grpSp>
        <p:nvGrpSpPr>
          <p:cNvPr id="122" name="Google Shape;122;p14"/>
          <p:cNvGrpSpPr/>
          <p:nvPr/>
        </p:nvGrpSpPr>
        <p:grpSpPr>
          <a:xfrm>
            <a:off x="6344533" y="4685067"/>
            <a:ext cx="2286019" cy="1252800"/>
            <a:chOff x="4635011" y="3792575"/>
            <a:chExt cx="2016601" cy="939600"/>
          </a:xfrm>
        </p:grpSpPr>
        <p:sp>
          <p:nvSpPr>
            <p:cNvPr id="123" name="Google Shape;123;p14"/>
            <p:cNvSpPr txBox="1"/>
            <p:nvPr/>
          </p:nvSpPr>
          <p:spPr>
            <a:xfrm>
              <a:off x="4635012" y="3907475"/>
              <a:ext cx="2016600" cy="331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endParaRPr sz="2400" b="1" kern="0">
                <a:solidFill>
                  <a:srgbClr val="000000"/>
                </a:solidFill>
                <a:latin typeface="Fira Sans Extra Condensed"/>
                <a:ea typeface="Fira Sans Extra Condensed"/>
                <a:cs typeface="Fira Sans Extra Condensed"/>
                <a:sym typeface="Fira Sans Extra Condensed"/>
              </a:endParaRPr>
            </a:p>
          </p:txBody>
        </p:sp>
        <p:sp>
          <p:nvSpPr>
            <p:cNvPr id="124" name="Google Shape;124;p14"/>
            <p:cNvSpPr txBox="1"/>
            <p:nvPr/>
          </p:nvSpPr>
          <p:spPr>
            <a:xfrm>
              <a:off x="4635011" y="3792575"/>
              <a:ext cx="2016600" cy="939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000000"/>
                  </a:solidFill>
                  <a:latin typeface="Roboto"/>
                  <a:ea typeface="Roboto"/>
                  <a:cs typeface="Roboto"/>
                  <a:sym typeface="Roboto"/>
                </a:rPr>
                <a:t>Recommendations</a:t>
              </a:r>
              <a:endParaRPr sz="1867" kern="0" dirty="0">
                <a:solidFill>
                  <a:srgbClr val="000000"/>
                </a:solidFill>
                <a:latin typeface="Roboto"/>
                <a:ea typeface="Roboto"/>
                <a:cs typeface="Roboto"/>
                <a:sym typeface="Roboto"/>
              </a:endParaRPr>
            </a:p>
          </p:txBody>
        </p:sp>
      </p:grpSp>
      <p:sp>
        <p:nvSpPr>
          <p:cNvPr id="125" name="Google Shape;125;p14"/>
          <p:cNvSpPr/>
          <p:nvPr/>
        </p:nvSpPr>
        <p:spPr>
          <a:xfrm>
            <a:off x="609600" y="1400500"/>
            <a:ext cx="10972800" cy="726800"/>
          </a:xfrm>
          <a:prstGeom prst="roundRect">
            <a:avLst>
              <a:gd name="adj" fmla="val 19322"/>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sym typeface="Arial"/>
            </a:endParaRPr>
          </a:p>
        </p:txBody>
      </p:sp>
      <p:sp>
        <p:nvSpPr>
          <p:cNvPr id="126" name="Google Shape;126;p14"/>
          <p:cNvSpPr/>
          <p:nvPr/>
        </p:nvSpPr>
        <p:spPr>
          <a:xfrm>
            <a:off x="1152167" y="2936500"/>
            <a:ext cx="1542800" cy="15424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sym typeface="Arial"/>
            </a:endParaRPr>
          </a:p>
        </p:txBody>
      </p:sp>
      <p:sp>
        <p:nvSpPr>
          <p:cNvPr id="127" name="Google Shape;127;p14"/>
          <p:cNvSpPr/>
          <p:nvPr/>
        </p:nvSpPr>
        <p:spPr>
          <a:xfrm>
            <a:off x="3934100" y="2936500"/>
            <a:ext cx="1542800" cy="15424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sym typeface="Arial"/>
            </a:endParaRPr>
          </a:p>
        </p:txBody>
      </p:sp>
      <p:sp>
        <p:nvSpPr>
          <p:cNvPr id="128" name="Google Shape;128;p14"/>
          <p:cNvSpPr/>
          <p:nvPr/>
        </p:nvSpPr>
        <p:spPr>
          <a:xfrm>
            <a:off x="6716033" y="2936500"/>
            <a:ext cx="1542800" cy="15424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sym typeface="Arial"/>
            </a:endParaRPr>
          </a:p>
        </p:txBody>
      </p:sp>
      <p:sp>
        <p:nvSpPr>
          <p:cNvPr id="129" name="Google Shape;129;p14"/>
          <p:cNvSpPr/>
          <p:nvPr/>
        </p:nvSpPr>
        <p:spPr>
          <a:xfrm>
            <a:off x="9497933" y="2968723"/>
            <a:ext cx="1542800" cy="1542400"/>
          </a:xfrm>
          <a:prstGeom prst="ellipse">
            <a:avLst/>
          </a:prstGeom>
          <a:ln/>
        </p:spPr>
        <p:style>
          <a:lnRef idx="3">
            <a:schemeClr val="lt1"/>
          </a:lnRef>
          <a:fillRef idx="1">
            <a:schemeClr val="dk1"/>
          </a:fillRef>
          <a:effectRef idx="1">
            <a:schemeClr val="dk1"/>
          </a:effectRef>
          <a:fontRef idx="minor">
            <a:schemeClr val="lt1"/>
          </a:fontRef>
        </p:style>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sym typeface="Arial"/>
            </a:endParaRPr>
          </a:p>
        </p:txBody>
      </p:sp>
      <p:sp>
        <p:nvSpPr>
          <p:cNvPr id="130" name="Google Shape;130;p14"/>
          <p:cNvSpPr/>
          <p:nvPr/>
        </p:nvSpPr>
        <p:spPr>
          <a:xfrm>
            <a:off x="1656234" y="3899131"/>
            <a:ext cx="181460" cy="114813"/>
          </a:xfrm>
          <a:custGeom>
            <a:avLst/>
            <a:gdLst/>
            <a:ahLst/>
            <a:cxnLst/>
            <a:rect l="l" t="t" r="r" b="b"/>
            <a:pathLst>
              <a:path w="3001" h="2026" extrusionOk="0">
                <a:moveTo>
                  <a:pt x="1501" y="1"/>
                </a:moveTo>
                <a:cubicBezTo>
                  <a:pt x="667" y="1"/>
                  <a:pt x="24" y="668"/>
                  <a:pt x="24" y="1477"/>
                </a:cubicBezTo>
                <a:lnTo>
                  <a:pt x="24" y="1716"/>
                </a:lnTo>
                <a:cubicBezTo>
                  <a:pt x="0" y="1882"/>
                  <a:pt x="143" y="2025"/>
                  <a:pt x="334" y="2025"/>
                </a:cubicBezTo>
                <a:lnTo>
                  <a:pt x="2668" y="2025"/>
                </a:lnTo>
                <a:cubicBezTo>
                  <a:pt x="2858" y="2025"/>
                  <a:pt x="3001" y="1882"/>
                  <a:pt x="3001" y="1692"/>
                </a:cubicBezTo>
                <a:lnTo>
                  <a:pt x="3001" y="1477"/>
                </a:lnTo>
                <a:cubicBezTo>
                  <a:pt x="3001" y="668"/>
                  <a:pt x="2334" y="1"/>
                  <a:pt x="1501"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1" name="Google Shape;131;p14"/>
          <p:cNvSpPr/>
          <p:nvPr/>
        </p:nvSpPr>
        <p:spPr>
          <a:xfrm>
            <a:off x="1746964" y="3796787"/>
            <a:ext cx="122827" cy="105307"/>
          </a:xfrm>
          <a:custGeom>
            <a:avLst/>
            <a:gdLst/>
            <a:ahLst/>
            <a:cxnLst/>
            <a:rect l="l" t="t" r="r" b="b"/>
            <a:pathLst>
              <a:path w="2692" h="2308" extrusionOk="0">
                <a:moveTo>
                  <a:pt x="1144" y="1"/>
                </a:moveTo>
                <a:cubicBezTo>
                  <a:pt x="501" y="1"/>
                  <a:pt x="1" y="501"/>
                  <a:pt x="1" y="1144"/>
                </a:cubicBezTo>
                <a:cubicBezTo>
                  <a:pt x="1" y="1842"/>
                  <a:pt x="575" y="2307"/>
                  <a:pt x="1168" y="2307"/>
                </a:cubicBezTo>
                <a:cubicBezTo>
                  <a:pt x="1445" y="2307"/>
                  <a:pt x="1726" y="2205"/>
                  <a:pt x="1953" y="1978"/>
                </a:cubicBezTo>
                <a:cubicBezTo>
                  <a:pt x="2692" y="1239"/>
                  <a:pt x="2168" y="1"/>
                  <a:pt x="1144" y="1"/>
                </a:cubicBezTo>
                <a:close/>
              </a:path>
            </a:pathLst>
          </a:custGeom>
          <a:solidFill>
            <a:srgbClr val="EDEDE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 name="Google Shape;132;p14"/>
          <p:cNvSpPr/>
          <p:nvPr/>
        </p:nvSpPr>
        <p:spPr>
          <a:xfrm>
            <a:off x="1690981" y="3404002"/>
            <a:ext cx="527088" cy="321263"/>
          </a:xfrm>
          <a:custGeom>
            <a:avLst/>
            <a:gdLst/>
            <a:ahLst/>
            <a:cxnLst/>
            <a:rect l="l" t="t" r="r" b="b"/>
            <a:pathLst>
              <a:path w="8717" h="5669" extrusionOk="0">
                <a:moveTo>
                  <a:pt x="3711" y="1332"/>
                </a:moveTo>
                <a:cubicBezTo>
                  <a:pt x="4130" y="1332"/>
                  <a:pt x="4130" y="1979"/>
                  <a:pt x="3711" y="1979"/>
                </a:cubicBezTo>
                <a:cubicBezTo>
                  <a:pt x="3697" y="1979"/>
                  <a:pt x="3683" y="1979"/>
                  <a:pt x="3668" y="1977"/>
                </a:cubicBezTo>
                <a:lnTo>
                  <a:pt x="1644" y="1977"/>
                </a:lnTo>
                <a:cubicBezTo>
                  <a:pt x="1263" y="1930"/>
                  <a:pt x="1263" y="1382"/>
                  <a:pt x="1644" y="1334"/>
                </a:cubicBezTo>
                <a:lnTo>
                  <a:pt x="3668" y="1334"/>
                </a:lnTo>
                <a:cubicBezTo>
                  <a:pt x="3683" y="1333"/>
                  <a:pt x="3697" y="1332"/>
                  <a:pt x="3711" y="1332"/>
                </a:cubicBezTo>
                <a:close/>
                <a:moveTo>
                  <a:pt x="7029" y="1340"/>
                </a:moveTo>
                <a:cubicBezTo>
                  <a:pt x="7109" y="1340"/>
                  <a:pt x="7192" y="1370"/>
                  <a:pt x="7264" y="1430"/>
                </a:cubicBezTo>
                <a:cubicBezTo>
                  <a:pt x="7383" y="1549"/>
                  <a:pt x="7383" y="1763"/>
                  <a:pt x="7264" y="1882"/>
                </a:cubicBezTo>
                <a:lnTo>
                  <a:pt x="5906" y="3216"/>
                </a:lnTo>
                <a:cubicBezTo>
                  <a:pt x="5859" y="3287"/>
                  <a:pt x="5764" y="3311"/>
                  <a:pt x="5692" y="3311"/>
                </a:cubicBezTo>
                <a:lnTo>
                  <a:pt x="2787" y="3311"/>
                </a:lnTo>
                <a:lnTo>
                  <a:pt x="1882" y="4216"/>
                </a:lnTo>
                <a:cubicBezTo>
                  <a:pt x="1810" y="4287"/>
                  <a:pt x="1739" y="4311"/>
                  <a:pt x="1644" y="4311"/>
                </a:cubicBezTo>
                <a:cubicBezTo>
                  <a:pt x="1572" y="4311"/>
                  <a:pt x="1477" y="4287"/>
                  <a:pt x="1429" y="4216"/>
                </a:cubicBezTo>
                <a:cubicBezTo>
                  <a:pt x="1286" y="4097"/>
                  <a:pt x="1286" y="3906"/>
                  <a:pt x="1429" y="3787"/>
                </a:cubicBezTo>
                <a:lnTo>
                  <a:pt x="2429" y="2763"/>
                </a:lnTo>
                <a:cubicBezTo>
                  <a:pt x="2488" y="2724"/>
                  <a:pt x="2546" y="2685"/>
                  <a:pt x="2617" y="2685"/>
                </a:cubicBezTo>
                <a:cubicBezTo>
                  <a:pt x="2633" y="2685"/>
                  <a:pt x="2650" y="2687"/>
                  <a:pt x="2668" y="2692"/>
                </a:cubicBezTo>
                <a:lnTo>
                  <a:pt x="5549" y="2692"/>
                </a:lnTo>
                <a:lnTo>
                  <a:pt x="6811" y="1430"/>
                </a:lnTo>
                <a:cubicBezTo>
                  <a:pt x="6871" y="1370"/>
                  <a:pt x="6948" y="1340"/>
                  <a:pt x="7029" y="1340"/>
                </a:cubicBezTo>
                <a:close/>
                <a:moveTo>
                  <a:pt x="977" y="1"/>
                </a:moveTo>
                <a:cubicBezTo>
                  <a:pt x="429" y="1"/>
                  <a:pt x="0" y="429"/>
                  <a:pt x="0" y="977"/>
                </a:cubicBezTo>
                <a:lnTo>
                  <a:pt x="0" y="4668"/>
                </a:lnTo>
                <a:cubicBezTo>
                  <a:pt x="0" y="4930"/>
                  <a:pt x="96" y="5192"/>
                  <a:pt x="286" y="5383"/>
                </a:cubicBezTo>
                <a:cubicBezTo>
                  <a:pt x="477" y="5549"/>
                  <a:pt x="715" y="5668"/>
                  <a:pt x="977" y="5668"/>
                </a:cubicBezTo>
                <a:lnTo>
                  <a:pt x="7716" y="5668"/>
                </a:lnTo>
                <a:cubicBezTo>
                  <a:pt x="7978" y="5668"/>
                  <a:pt x="8240" y="5549"/>
                  <a:pt x="8407" y="5383"/>
                </a:cubicBezTo>
                <a:cubicBezTo>
                  <a:pt x="8597" y="5192"/>
                  <a:pt x="8717" y="4930"/>
                  <a:pt x="8717" y="4668"/>
                </a:cubicBezTo>
                <a:lnTo>
                  <a:pt x="8717" y="977"/>
                </a:lnTo>
                <a:cubicBezTo>
                  <a:pt x="8717" y="715"/>
                  <a:pt x="8597" y="453"/>
                  <a:pt x="8407" y="286"/>
                </a:cubicBezTo>
                <a:cubicBezTo>
                  <a:pt x="8216" y="96"/>
                  <a:pt x="7978" y="1"/>
                  <a:pt x="7716" y="1"/>
                </a:cubicBezTo>
                <a:close/>
              </a:path>
            </a:pathLst>
          </a:custGeom>
          <a:solidFill>
            <a:srgbClr val="EDEDE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33" name="Google Shape;133;p14"/>
          <p:cNvGrpSpPr/>
          <p:nvPr/>
        </p:nvGrpSpPr>
        <p:grpSpPr>
          <a:xfrm>
            <a:off x="4373298" y="3371730"/>
            <a:ext cx="664399" cy="671956"/>
            <a:chOff x="3226063" y="3457399"/>
            <a:chExt cx="351807" cy="367296"/>
          </a:xfrm>
        </p:grpSpPr>
        <p:sp>
          <p:nvSpPr>
            <p:cNvPr id="134" name="Google Shape;134;p14"/>
            <p:cNvSpPr/>
            <p:nvPr/>
          </p:nvSpPr>
          <p:spPr>
            <a:xfrm>
              <a:off x="3426397" y="3457399"/>
              <a:ext cx="151473" cy="367296"/>
            </a:xfrm>
            <a:custGeom>
              <a:avLst/>
              <a:gdLst/>
              <a:ahLst/>
              <a:cxnLst/>
              <a:rect l="l" t="t" r="r" b="b"/>
              <a:pathLst>
                <a:path w="4430" h="10742" extrusionOk="0">
                  <a:moveTo>
                    <a:pt x="2215" y="1"/>
                  </a:moveTo>
                  <a:cubicBezTo>
                    <a:pt x="2120" y="1"/>
                    <a:pt x="2024" y="48"/>
                    <a:pt x="1953" y="144"/>
                  </a:cubicBezTo>
                  <a:lnTo>
                    <a:pt x="72" y="2692"/>
                  </a:lnTo>
                  <a:cubicBezTo>
                    <a:pt x="0" y="2811"/>
                    <a:pt x="0" y="2954"/>
                    <a:pt x="72" y="3073"/>
                  </a:cubicBezTo>
                  <a:cubicBezTo>
                    <a:pt x="143" y="3144"/>
                    <a:pt x="238" y="3192"/>
                    <a:pt x="334" y="3192"/>
                  </a:cubicBezTo>
                  <a:lnTo>
                    <a:pt x="1167" y="3192"/>
                  </a:lnTo>
                  <a:lnTo>
                    <a:pt x="1167" y="10741"/>
                  </a:lnTo>
                  <a:lnTo>
                    <a:pt x="2953" y="10741"/>
                  </a:lnTo>
                  <a:cubicBezTo>
                    <a:pt x="3120" y="10741"/>
                    <a:pt x="3263" y="10598"/>
                    <a:pt x="3263" y="10408"/>
                  </a:cubicBezTo>
                  <a:lnTo>
                    <a:pt x="3263" y="3192"/>
                  </a:lnTo>
                  <a:lnTo>
                    <a:pt x="4072" y="3192"/>
                  </a:lnTo>
                  <a:cubicBezTo>
                    <a:pt x="4191" y="3192"/>
                    <a:pt x="4287" y="3144"/>
                    <a:pt x="4334" y="3073"/>
                  </a:cubicBezTo>
                  <a:cubicBezTo>
                    <a:pt x="4430" y="2954"/>
                    <a:pt x="4430" y="2811"/>
                    <a:pt x="4334" y="2692"/>
                  </a:cubicBezTo>
                  <a:lnTo>
                    <a:pt x="2453" y="144"/>
                  </a:lnTo>
                  <a:cubicBezTo>
                    <a:pt x="2405" y="48"/>
                    <a:pt x="2310" y="1"/>
                    <a:pt x="221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5" name="Google Shape;135;p14"/>
            <p:cNvSpPr/>
            <p:nvPr/>
          </p:nvSpPr>
          <p:spPr>
            <a:xfrm>
              <a:off x="3406018" y="3602341"/>
              <a:ext cx="39116" cy="222354"/>
            </a:xfrm>
            <a:custGeom>
              <a:avLst/>
              <a:gdLst/>
              <a:ahLst/>
              <a:cxnLst/>
              <a:rect l="l" t="t" r="r" b="b"/>
              <a:pathLst>
                <a:path w="1144" h="6503" extrusionOk="0">
                  <a:moveTo>
                    <a:pt x="334" y="1"/>
                  </a:moveTo>
                  <a:cubicBezTo>
                    <a:pt x="144" y="1"/>
                    <a:pt x="1" y="144"/>
                    <a:pt x="1" y="310"/>
                  </a:cubicBezTo>
                  <a:lnTo>
                    <a:pt x="1" y="6502"/>
                  </a:lnTo>
                  <a:lnTo>
                    <a:pt x="1144" y="6502"/>
                  </a:lnTo>
                  <a:lnTo>
                    <a:pt x="1144"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6" name="Google Shape;136;p14"/>
            <p:cNvSpPr/>
            <p:nvPr/>
          </p:nvSpPr>
          <p:spPr>
            <a:xfrm>
              <a:off x="3346592" y="3645492"/>
              <a:ext cx="38296" cy="179203"/>
            </a:xfrm>
            <a:custGeom>
              <a:avLst/>
              <a:gdLst/>
              <a:ahLst/>
              <a:cxnLst/>
              <a:rect l="l" t="t" r="r" b="b"/>
              <a:pathLst>
                <a:path w="1120" h="5241" extrusionOk="0">
                  <a:moveTo>
                    <a:pt x="310" y="1"/>
                  </a:moveTo>
                  <a:cubicBezTo>
                    <a:pt x="119" y="1"/>
                    <a:pt x="0" y="144"/>
                    <a:pt x="0" y="311"/>
                  </a:cubicBezTo>
                  <a:lnTo>
                    <a:pt x="0" y="5240"/>
                  </a:lnTo>
                  <a:lnTo>
                    <a:pt x="1120" y="5240"/>
                  </a:lnTo>
                  <a:lnTo>
                    <a:pt x="1120" y="1"/>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7" name="Google Shape;137;p14"/>
            <p:cNvSpPr/>
            <p:nvPr/>
          </p:nvSpPr>
          <p:spPr>
            <a:xfrm>
              <a:off x="3286345" y="3688575"/>
              <a:ext cx="38296" cy="136120"/>
            </a:xfrm>
            <a:custGeom>
              <a:avLst/>
              <a:gdLst/>
              <a:ahLst/>
              <a:cxnLst/>
              <a:rect l="l" t="t" r="r" b="b"/>
              <a:pathLst>
                <a:path w="1120" h="3981" extrusionOk="0">
                  <a:moveTo>
                    <a:pt x="273" y="1"/>
                  </a:moveTo>
                  <a:cubicBezTo>
                    <a:pt x="123" y="1"/>
                    <a:pt x="0" y="136"/>
                    <a:pt x="0" y="313"/>
                  </a:cubicBezTo>
                  <a:lnTo>
                    <a:pt x="0" y="3980"/>
                  </a:lnTo>
                  <a:lnTo>
                    <a:pt x="1119" y="3980"/>
                  </a:lnTo>
                  <a:lnTo>
                    <a:pt x="1119" y="3"/>
                  </a:lnTo>
                  <a:lnTo>
                    <a:pt x="310" y="3"/>
                  </a:lnTo>
                  <a:cubicBezTo>
                    <a:pt x="297" y="1"/>
                    <a:pt x="285" y="1"/>
                    <a:pt x="27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8" name="Google Shape;138;p14"/>
            <p:cNvSpPr/>
            <p:nvPr/>
          </p:nvSpPr>
          <p:spPr>
            <a:xfrm>
              <a:off x="3226063" y="3731008"/>
              <a:ext cx="39116" cy="93687"/>
            </a:xfrm>
            <a:custGeom>
              <a:avLst/>
              <a:gdLst/>
              <a:ahLst/>
              <a:cxnLst/>
              <a:rect l="l" t="t" r="r" b="b"/>
              <a:pathLst>
                <a:path w="1144" h="2740" extrusionOk="0">
                  <a:moveTo>
                    <a:pt x="334" y="0"/>
                  </a:moveTo>
                  <a:cubicBezTo>
                    <a:pt x="144" y="0"/>
                    <a:pt x="1" y="143"/>
                    <a:pt x="1" y="310"/>
                  </a:cubicBezTo>
                  <a:lnTo>
                    <a:pt x="1" y="2406"/>
                  </a:lnTo>
                  <a:cubicBezTo>
                    <a:pt x="1" y="2572"/>
                    <a:pt x="144" y="2739"/>
                    <a:pt x="334" y="2739"/>
                  </a:cubicBezTo>
                  <a:lnTo>
                    <a:pt x="1144" y="2739"/>
                  </a:lnTo>
                  <a:lnTo>
                    <a:pt x="1144"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9" name="Google Shape;139;p14"/>
            <p:cNvSpPr/>
            <p:nvPr/>
          </p:nvSpPr>
          <p:spPr>
            <a:xfrm>
              <a:off x="3306689" y="3554301"/>
              <a:ext cx="8172" cy="22841"/>
            </a:xfrm>
            <a:custGeom>
              <a:avLst/>
              <a:gdLst/>
              <a:ahLst/>
              <a:cxnLst/>
              <a:rect l="l" t="t" r="r" b="b"/>
              <a:pathLst>
                <a:path w="239" h="668" extrusionOk="0">
                  <a:moveTo>
                    <a:pt x="0" y="1"/>
                  </a:moveTo>
                  <a:lnTo>
                    <a:pt x="0" y="668"/>
                  </a:lnTo>
                  <a:cubicBezTo>
                    <a:pt x="119" y="596"/>
                    <a:pt x="191" y="501"/>
                    <a:pt x="215" y="358"/>
                  </a:cubicBezTo>
                  <a:cubicBezTo>
                    <a:pt x="239" y="215"/>
                    <a:pt x="143" y="48"/>
                    <a:pt x="0"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0" name="Google Shape;140;p14"/>
            <p:cNvSpPr/>
            <p:nvPr/>
          </p:nvSpPr>
          <p:spPr>
            <a:xfrm>
              <a:off x="3287952" y="3516860"/>
              <a:ext cx="4924" cy="15489"/>
            </a:xfrm>
            <a:custGeom>
              <a:avLst/>
              <a:gdLst/>
              <a:ahLst/>
              <a:cxnLst/>
              <a:rect l="l" t="t" r="r" b="b"/>
              <a:pathLst>
                <a:path w="144" h="453" extrusionOk="0">
                  <a:moveTo>
                    <a:pt x="144" y="0"/>
                  </a:moveTo>
                  <a:cubicBezTo>
                    <a:pt x="72" y="48"/>
                    <a:pt x="24" y="119"/>
                    <a:pt x="24" y="191"/>
                  </a:cubicBezTo>
                  <a:cubicBezTo>
                    <a:pt x="1" y="262"/>
                    <a:pt x="24" y="358"/>
                    <a:pt x="72" y="405"/>
                  </a:cubicBezTo>
                  <a:lnTo>
                    <a:pt x="144" y="453"/>
                  </a:lnTo>
                  <a:lnTo>
                    <a:pt x="144" y="0"/>
                  </a:ln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41" name="Google Shape;141;p14"/>
          <p:cNvGrpSpPr/>
          <p:nvPr/>
        </p:nvGrpSpPr>
        <p:grpSpPr>
          <a:xfrm>
            <a:off x="7155239" y="3404000"/>
            <a:ext cx="664379" cy="671963"/>
            <a:chOff x="850813" y="2867647"/>
            <a:chExt cx="326573" cy="365860"/>
          </a:xfrm>
        </p:grpSpPr>
        <p:sp>
          <p:nvSpPr>
            <p:cNvPr id="142" name="Google Shape;142;p14"/>
            <p:cNvSpPr/>
            <p:nvPr/>
          </p:nvSpPr>
          <p:spPr>
            <a:xfrm>
              <a:off x="977051" y="2867647"/>
              <a:ext cx="152293" cy="249434"/>
            </a:xfrm>
            <a:custGeom>
              <a:avLst/>
              <a:gdLst/>
              <a:ahLst/>
              <a:cxnLst/>
              <a:rect l="l" t="t" r="r" b="b"/>
              <a:pathLst>
                <a:path w="4454" h="7295" extrusionOk="0">
                  <a:moveTo>
                    <a:pt x="379" y="1"/>
                  </a:moveTo>
                  <a:cubicBezTo>
                    <a:pt x="307" y="1"/>
                    <a:pt x="249" y="40"/>
                    <a:pt x="191" y="79"/>
                  </a:cubicBezTo>
                  <a:cubicBezTo>
                    <a:pt x="119" y="150"/>
                    <a:pt x="95" y="245"/>
                    <a:pt x="95" y="317"/>
                  </a:cubicBezTo>
                  <a:cubicBezTo>
                    <a:pt x="95" y="793"/>
                    <a:pt x="286" y="1246"/>
                    <a:pt x="596" y="1603"/>
                  </a:cubicBezTo>
                  <a:cubicBezTo>
                    <a:pt x="905" y="1889"/>
                    <a:pt x="1334" y="2055"/>
                    <a:pt x="1786" y="2079"/>
                  </a:cubicBezTo>
                  <a:lnTo>
                    <a:pt x="1786" y="3079"/>
                  </a:lnTo>
                  <a:lnTo>
                    <a:pt x="1715" y="3008"/>
                  </a:lnTo>
                  <a:cubicBezTo>
                    <a:pt x="1358" y="2698"/>
                    <a:pt x="905" y="2508"/>
                    <a:pt x="429" y="2508"/>
                  </a:cubicBezTo>
                  <a:cubicBezTo>
                    <a:pt x="357" y="2508"/>
                    <a:pt x="262" y="2532"/>
                    <a:pt x="191" y="2603"/>
                  </a:cubicBezTo>
                  <a:cubicBezTo>
                    <a:pt x="143" y="2651"/>
                    <a:pt x="95" y="2746"/>
                    <a:pt x="95" y="2841"/>
                  </a:cubicBezTo>
                  <a:cubicBezTo>
                    <a:pt x="119" y="3317"/>
                    <a:pt x="286" y="3746"/>
                    <a:pt x="596" y="4103"/>
                  </a:cubicBezTo>
                  <a:cubicBezTo>
                    <a:pt x="929" y="4389"/>
                    <a:pt x="1334" y="4580"/>
                    <a:pt x="1786" y="4580"/>
                  </a:cubicBezTo>
                  <a:lnTo>
                    <a:pt x="1786" y="5389"/>
                  </a:lnTo>
                  <a:cubicBezTo>
                    <a:pt x="1119" y="5461"/>
                    <a:pt x="500" y="5699"/>
                    <a:pt x="0" y="6128"/>
                  </a:cubicBezTo>
                  <a:lnTo>
                    <a:pt x="1500" y="6128"/>
                  </a:lnTo>
                  <a:cubicBezTo>
                    <a:pt x="2167" y="6128"/>
                    <a:pt x="2763" y="6628"/>
                    <a:pt x="2882" y="7294"/>
                  </a:cubicBezTo>
                  <a:lnTo>
                    <a:pt x="4215" y="6532"/>
                  </a:lnTo>
                  <a:cubicBezTo>
                    <a:pt x="4287" y="6485"/>
                    <a:pt x="4382" y="6437"/>
                    <a:pt x="4453" y="6413"/>
                  </a:cubicBezTo>
                  <a:cubicBezTo>
                    <a:pt x="3906" y="5842"/>
                    <a:pt x="3167" y="5461"/>
                    <a:pt x="2382" y="5389"/>
                  </a:cubicBezTo>
                  <a:lnTo>
                    <a:pt x="2382" y="4580"/>
                  </a:lnTo>
                  <a:cubicBezTo>
                    <a:pt x="2810" y="4580"/>
                    <a:pt x="3239" y="4389"/>
                    <a:pt x="3572" y="4103"/>
                  </a:cubicBezTo>
                  <a:cubicBezTo>
                    <a:pt x="3882" y="3746"/>
                    <a:pt x="4049" y="3317"/>
                    <a:pt x="4049" y="2841"/>
                  </a:cubicBezTo>
                  <a:cubicBezTo>
                    <a:pt x="4072" y="2746"/>
                    <a:pt x="4025" y="2651"/>
                    <a:pt x="3977" y="2603"/>
                  </a:cubicBezTo>
                  <a:cubicBezTo>
                    <a:pt x="3906" y="2532"/>
                    <a:pt x="3810" y="2508"/>
                    <a:pt x="3739" y="2508"/>
                  </a:cubicBezTo>
                  <a:cubicBezTo>
                    <a:pt x="3263" y="2508"/>
                    <a:pt x="2810" y="2698"/>
                    <a:pt x="2453" y="3008"/>
                  </a:cubicBezTo>
                  <a:lnTo>
                    <a:pt x="2382" y="3079"/>
                  </a:lnTo>
                  <a:lnTo>
                    <a:pt x="2382" y="2079"/>
                  </a:lnTo>
                  <a:cubicBezTo>
                    <a:pt x="2834" y="2055"/>
                    <a:pt x="3239" y="1889"/>
                    <a:pt x="3572" y="1603"/>
                  </a:cubicBezTo>
                  <a:cubicBezTo>
                    <a:pt x="3882" y="1246"/>
                    <a:pt x="4049" y="793"/>
                    <a:pt x="4072" y="341"/>
                  </a:cubicBezTo>
                  <a:cubicBezTo>
                    <a:pt x="4072" y="245"/>
                    <a:pt x="4049" y="150"/>
                    <a:pt x="3977" y="103"/>
                  </a:cubicBezTo>
                  <a:cubicBezTo>
                    <a:pt x="3918" y="44"/>
                    <a:pt x="3860" y="1"/>
                    <a:pt x="3788" y="1"/>
                  </a:cubicBezTo>
                  <a:cubicBezTo>
                    <a:pt x="3772" y="1"/>
                    <a:pt x="3756" y="3"/>
                    <a:pt x="3739" y="7"/>
                  </a:cubicBezTo>
                  <a:cubicBezTo>
                    <a:pt x="3263" y="7"/>
                    <a:pt x="2810" y="174"/>
                    <a:pt x="2477" y="484"/>
                  </a:cubicBezTo>
                  <a:cubicBezTo>
                    <a:pt x="2286" y="674"/>
                    <a:pt x="2143" y="912"/>
                    <a:pt x="2072" y="1150"/>
                  </a:cubicBezTo>
                  <a:cubicBezTo>
                    <a:pt x="2001" y="912"/>
                    <a:pt x="1881" y="674"/>
                    <a:pt x="1691" y="484"/>
                  </a:cubicBezTo>
                  <a:cubicBezTo>
                    <a:pt x="1358" y="174"/>
                    <a:pt x="905" y="7"/>
                    <a:pt x="429" y="7"/>
                  </a:cubicBezTo>
                  <a:cubicBezTo>
                    <a:pt x="411" y="3"/>
                    <a:pt x="395" y="1"/>
                    <a:pt x="379"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3" name="Google Shape;143;p14"/>
            <p:cNvSpPr/>
            <p:nvPr/>
          </p:nvSpPr>
          <p:spPr>
            <a:xfrm>
              <a:off x="850813" y="3099062"/>
              <a:ext cx="326573" cy="134445"/>
            </a:xfrm>
            <a:custGeom>
              <a:avLst/>
              <a:gdLst/>
              <a:ahLst/>
              <a:cxnLst/>
              <a:rect l="l" t="t" r="r" b="b"/>
              <a:pathLst>
                <a:path w="9551" h="3932" extrusionOk="0">
                  <a:moveTo>
                    <a:pt x="5261" y="0"/>
                  </a:moveTo>
                  <a:cubicBezTo>
                    <a:pt x="5238" y="0"/>
                    <a:pt x="5216" y="1"/>
                    <a:pt x="5192" y="3"/>
                  </a:cubicBezTo>
                  <a:lnTo>
                    <a:pt x="3097" y="3"/>
                  </a:lnTo>
                  <a:cubicBezTo>
                    <a:pt x="2573" y="3"/>
                    <a:pt x="2073" y="217"/>
                    <a:pt x="1692" y="598"/>
                  </a:cubicBezTo>
                  <a:lnTo>
                    <a:pt x="96" y="2170"/>
                  </a:lnTo>
                  <a:cubicBezTo>
                    <a:pt x="25" y="2217"/>
                    <a:pt x="1" y="2336"/>
                    <a:pt x="1" y="2432"/>
                  </a:cubicBezTo>
                  <a:cubicBezTo>
                    <a:pt x="25" y="2527"/>
                    <a:pt x="72" y="2622"/>
                    <a:pt x="168" y="2646"/>
                  </a:cubicBezTo>
                  <a:lnTo>
                    <a:pt x="2478" y="3884"/>
                  </a:lnTo>
                  <a:cubicBezTo>
                    <a:pt x="2525" y="3908"/>
                    <a:pt x="2573" y="3932"/>
                    <a:pt x="2644" y="3932"/>
                  </a:cubicBezTo>
                  <a:cubicBezTo>
                    <a:pt x="2716" y="3932"/>
                    <a:pt x="2787" y="3908"/>
                    <a:pt x="2859" y="3837"/>
                  </a:cubicBezTo>
                  <a:lnTo>
                    <a:pt x="3430" y="3265"/>
                  </a:lnTo>
                  <a:cubicBezTo>
                    <a:pt x="3525" y="3170"/>
                    <a:pt x="3668" y="3122"/>
                    <a:pt x="3787" y="3122"/>
                  </a:cubicBezTo>
                  <a:lnTo>
                    <a:pt x="6121" y="3122"/>
                  </a:lnTo>
                  <a:cubicBezTo>
                    <a:pt x="6407" y="3122"/>
                    <a:pt x="6669" y="3051"/>
                    <a:pt x="6907" y="2908"/>
                  </a:cubicBezTo>
                  <a:lnTo>
                    <a:pt x="9027" y="1693"/>
                  </a:lnTo>
                  <a:cubicBezTo>
                    <a:pt x="9431" y="1431"/>
                    <a:pt x="9551" y="884"/>
                    <a:pt x="9241" y="503"/>
                  </a:cubicBezTo>
                  <a:cubicBezTo>
                    <a:pt x="9090" y="307"/>
                    <a:pt x="8853" y="197"/>
                    <a:pt x="8615" y="197"/>
                  </a:cubicBezTo>
                  <a:cubicBezTo>
                    <a:pt x="8478" y="197"/>
                    <a:pt x="8339" y="233"/>
                    <a:pt x="8217" y="312"/>
                  </a:cubicBezTo>
                  <a:lnTo>
                    <a:pt x="6502" y="1289"/>
                  </a:lnTo>
                  <a:cubicBezTo>
                    <a:pt x="6288" y="1836"/>
                    <a:pt x="5764" y="2193"/>
                    <a:pt x="5192" y="2193"/>
                  </a:cubicBezTo>
                  <a:lnTo>
                    <a:pt x="3978" y="2193"/>
                  </a:lnTo>
                  <a:cubicBezTo>
                    <a:pt x="3963" y="2195"/>
                    <a:pt x="3949" y="2196"/>
                    <a:pt x="3935" y="2196"/>
                  </a:cubicBezTo>
                  <a:cubicBezTo>
                    <a:pt x="3516" y="2196"/>
                    <a:pt x="3516" y="1548"/>
                    <a:pt x="3935" y="1548"/>
                  </a:cubicBezTo>
                  <a:cubicBezTo>
                    <a:pt x="3949" y="1548"/>
                    <a:pt x="3963" y="1549"/>
                    <a:pt x="3978" y="1550"/>
                  </a:cubicBezTo>
                  <a:lnTo>
                    <a:pt x="5192" y="1550"/>
                  </a:lnTo>
                  <a:cubicBezTo>
                    <a:pt x="5216" y="1552"/>
                    <a:pt x="5238" y="1553"/>
                    <a:pt x="5261" y="1553"/>
                  </a:cubicBezTo>
                  <a:cubicBezTo>
                    <a:pt x="6289" y="1553"/>
                    <a:pt x="6289" y="0"/>
                    <a:pt x="526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44" name="Google Shape;144;p14"/>
          <p:cNvGrpSpPr/>
          <p:nvPr/>
        </p:nvGrpSpPr>
        <p:grpSpPr>
          <a:xfrm>
            <a:off x="9889575" y="3404000"/>
            <a:ext cx="759492" cy="671977"/>
            <a:chOff x="7943978" y="4047938"/>
            <a:chExt cx="385999" cy="361278"/>
          </a:xfrm>
        </p:grpSpPr>
        <p:sp>
          <p:nvSpPr>
            <p:cNvPr id="145" name="Google Shape;145;p14"/>
            <p:cNvSpPr/>
            <p:nvPr/>
          </p:nvSpPr>
          <p:spPr>
            <a:xfrm>
              <a:off x="8005867" y="4331599"/>
              <a:ext cx="229671" cy="77617"/>
            </a:xfrm>
            <a:custGeom>
              <a:avLst/>
              <a:gdLst/>
              <a:ahLst/>
              <a:cxnLst/>
              <a:rect l="l" t="t" r="r" b="b"/>
              <a:pathLst>
                <a:path w="6717" h="2270" extrusionOk="0">
                  <a:moveTo>
                    <a:pt x="1205" y="0"/>
                  </a:moveTo>
                  <a:cubicBezTo>
                    <a:pt x="1178" y="0"/>
                    <a:pt x="1150" y="3"/>
                    <a:pt x="1120" y="10"/>
                  </a:cubicBezTo>
                  <a:lnTo>
                    <a:pt x="263" y="225"/>
                  </a:lnTo>
                  <a:cubicBezTo>
                    <a:pt x="120" y="249"/>
                    <a:pt x="1" y="368"/>
                    <a:pt x="25" y="511"/>
                  </a:cubicBezTo>
                  <a:lnTo>
                    <a:pt x="25" y="1392"/>
                  </a:lnTo>
                  <a:cubicBezTo>
                    <a:pt x="25" y="1594"/>
                    <a:pt x="179" y="1695"/>
                    <a:pt x="334" y="1695"/>
                  </a:cubicBezTo>
                  <a:cubicBezTo>
                    <a:pt x="489" y="1695"/>
                    <a:pt x="644" y="1594"/>
                    <a:pt x="644" y="1392"/>
                  </a:cubicBezTo>
                  <a:lnTo>
                    <a:pt x="644" y="1201"/>
                  </a:lnTo>
                  <a:cubicBezTo>
                    <a:pt x="1574" y="1908"/>
                    <a:pt x="2698" y="2270"/>
                    <a:pt x="3830" y="2270"/>
                  </a:cubicBezTo>
                  <a:cubicBezTo>
                    <a:pt x="4757" y="2270"/>
                    <a:pt x="5690" y="2028"/>
                    <a:pt x="6526" y="1535"/>
                  </a:cubicBezTo>
                  <a:cubicBezTo>
                    <a:pt x="6669" y="1463"/>
                    <a:pt x="6716" y="1249"/>
                    <a:pt x="6621" y="1106"/>
                  </a:cubicBezTo>
                  <a:lnTo>
                    <a:pt x="6621" y="1106"/>
                  </a:lnTo>
                  <a:lnTo>
                    <a:pt x="6645" y="1130"/>
                  </a:lnTo>
                  <a:cubicBezTo>
                    <a:pt x="6582" y="1020"/>
                    <a:pt x="6479" y="962"/>
                    <a:pt x="6375" y="962"/>
                  </a:cubicBezTo>
                  <a:cubicBezTo>
                    <a:pt x="6320" y="962"/>
                    <a:pt x="6265" y="978"/>
                    <a:pt x="6216" y="1011"/>
                  </a:cubicBezTo>
                  <a:cubicBezTo>
                    <a:pt x="5475" y="1445"/>
                    <a:pt x="4654" y="1658"/>
                    <a:pt x="3839" y="1658"/>
                  </a:cubicBezTo>
                  <a:cubicBezTo>
                    <a:pt x="2820" y="1658"/>
                    <a:pt x="1810" y="1325"/>
                    <a:pt x="977" y="677"/>
                  </a:cubicBezTo>
                  <a:lnTo>
                    <a:pt x="1263" y="606"/>
                  </a:lnTo>
                  <a:cubicBezTo>
                    <a:pt x="1638" y="518"/>
                    <a:pt x="1543" y="0"/>
                    <a:pt x="120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6" name="Google Shape;146;p14"/>
            <p:cNvSpPr/>
            <p:nvPr/>
          </p:nvSpPr>
          <p:spPr>
            <a:xfrm>
              <a:off x="7943978" y="4098235"/>
              <a:ext cx="92354" cy="228064"/>
            </a:xfrm>
            <a:custGeom>
              <a:avLst/>
              <a:gdLst/>
              <a:ahLst/>
              <a:cxnLst/>
              <a:rect l="l" t="t" r="r" b="b"/>
              <a:pathLst>
                <a:path w="2701" h="6670" extrusionOk="0">
                  <a:moveTo>
                    <a:pt x="1263" y="1"/>
                  </a:moveTo>
                  <a:cubicBezTo>
                    <a:pt x="834" y="1"/>
                    <a:pt x="834" y="620"/>
                    <a:pt x="1263" y="620"/>
                  </a:cubicBezTo>
                  <a:lnTo>
                    <a:pt x="1454" y="620"/>
                  </a:lnTo>
                  <a:cubicBezTo>
                    <a:pt x="144" y="2311"/>
                    <a:pt x="1" y="4645"/>
                    <a:pt x="1096" y="6502"/>
                  </a:cubicBezTo>
                  <a:cubicBezTo>
                    <a:pt x="1159" y="6612"/>
                    <a:pt x="1263" y="6670"/>
                    <a:pt x="1367" y="6670"/>
                  </a:cubicBezTo>
                  <a:cubicBezTo>
                    <a:pt x="1421" y="6670"/>
                    <a:pt x="1476" y="6654"/>
                    <a:pt x="1525" y="6621"/>
                  </a:cubicBezTo>
                  <a:cubicBezTo>
                    <a:pt x="1668" y="6526"/>
                    <a:pt x="1739" y="6335"/>
                    <a:pt x="1644" y="6192"/>
                  </a:cubicBezTo>
                  <a:cubicBezTo>
                    <a:pt x="668" y="4549"/>
                    <a:pt x="787" y="2477"/>
                    <a:pt x="1977" y="953"/>
                  </a:cubicBezTo>
                  <a:lnTo>
                    <a:pt x="2049" y="1263"/>
                  </a:lnTo>
                  <a:cubicBezTo>
                    <a:pt x="2088" y="1419"/>
                    <a:pt x="2211" y="1487"/>
                    <a:pt x="2336" y="1487"/>
                  </a:cubicBezTo>
                  <a:cubicBezTo>
                    <a:pt x="2516" y="1487"/>
                    <a:pt x="2701" y="1345"/>
                    <a:pt x="2644" y="1120"/>
                  </a:cubicBezTo>
                  <a:lnTo>
                    <a:pt x="2430" y="239"/>
                  </a:lnTo>
                  <a:cubicBezTo>
                    <a:pt x="2406" y="96"/>
                    <a:pt x="2287" y="1"/>
                    <a:pt x="2144"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7" name="Google Shape;147;p14"/>
            <p:cNvSpPr/>
            <p:nvPr/>
          </p:nvSpPr>
          <p:spPr>
            <a:xfrm>
              <a:off x="8038452" y="4047938"/>
              <a:ext cx="229671" cy="78369"/>
            </a:xfrm>
            <a:custGeom>
              <a:avLst/>
              <a:gdLst/>
              <a:ahLst/>
              <a:cxnLst/>
              <a:rect l="l" t="t" r="r" b="b"/>
              <a:pathLst>
                <a:path w="6717" h="2292" extrusionOk="0">
                  <a:moveTo>
                    <a:pt x="2880" y="0"/>
                  </a:moveTo>
                  <a:cubicBezTo>
                    <a:pt x="1958" y="0"/>
                    <a:pt x="1036" y="243"/>
                    <a:pt x="215" y="734"/>
                  </a:cubicBezTo>
                  <a:cubicBezTo>
                    <a:pt x="48" y="829"/>
                    <a:pt x="0" y="1019"/>
                    <a:pt x="96" y="1162"/>
                  </a:cubicBezTo>
                  <a:cubicBezTo>
                    <a:pt x="143" y="1272"/>
                    <a:pt x="251" y="1330"/>
                    <a:pt x="361" y="1330"/>
                  </a:cubicBezTo>
                  <a:cubicBezTo>
                    <a:pt x="418" y="1330"/>
                    <a:pt x="475" y="1314"/>
                    <a:pt x="524" y="1281"/>
                  </a:cubicBezTo>
                  <a:cubicBezTo>
                    <a:pt x="1260" y="844"/>
                    <a:pt x="2082" y="626"/>
                    <a:pt x="2902" y="626"/>
                  </a:cubicBezTo>
                  <a:cubicBezTo>
                    <a:pt x="3913" y="626"/>
                    <a:pt x="4922" y="957"/>
                    <a:pt x="5763" y="1615"/>
                  </a:cubicBezTo>
                  <a:lnTo>
                    <a:pt x="5454" y="1686"/>
                  </a:lnTo>
                  <a:cubicBezTo>
                    <a:pt x="5079" y="1774"/>
                    <a:pt x="5174" y="2292"/>
                    <a:pt x="5512" y="2292"/>
                  </a:cubicBezTo>
                  <a:cubicBezTo>
                    <a:pt x="5539" y="2292"/>
                    <a:pt x="5567" y="2288"/>
                    <a:pt x="5597" y="2281"/>
                  </a:cubicBezTo>
                  <a:lnTo>
                    <a:pt x="6478" y="2067"/>
                  </a:lnTo>
                  <a:cubicBezTo>
                    <a:pt x="6621" y="2043"/>
                    <a:pt x="6716" y="1924"/>
                    <a:pt x="6716" y="1781"/>
                  </a:cubicBezTo>
                  <a:lnTo>
                    <a:pt x="6716" y="900"/>
                  </a:lnTo>
                  <a:cubicBezTo>
                    <a:pt x="6716" y="734"/>
                    <a:pt x="6573" y="614"/>
                    <a:pt x="6406" y="614"/>
                  </a:cubicBezTo>
                  <a:cubicBezTo>
                    <a:pt x="6240" y="614"/>
                    <a:pt x="6097" y="734"/>
                    <a:pt x="6097" y="900"/>
                  </a:cubicBezTo>
                  <a:lnTo>
                    <a:pt x="6097" y="1091"/>
                  </a:lnTo>
                  <a:cubicBezTo>
                    <a:pt x="5151" y="368"/>
                    <a:pt x="4016" y="0"/>
                    <a:pt x="2880"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8" name="Google Shape;148;p14"/>
            <p:cNvSpPr/>
            <p:nvPr/>
          </p:nvSpPr>
          <p:spPr>
            <a:xfrm>
              <a:off x="8238478" y="4131607"/>
              <a:ext cx="91499" cy="228064"/>
            </a:xfrm>
            <a:custGeom>
              <a:avLst/>
              <a:gdLst/>
              <a:ahLst/>
              <a:cxnLst/>
              <a:rect l="l" t="t" r="r" b="b"/>
              <a:pathLst>
                <a:path w="2676" h="6670" extrusionOk="0">
                  <a:moveTo>
                    <a:pt x="1315" y="0"/>
                  </a:moveTo>
                  <a:cubicBezTo>
                    <a:pt x="1258" y="0"/>
                    <a:pt x="1201" y="16"/>
                    <a:pt x="1152" y="49"/>
                  </a:cubicBezTo>
                  <a:cubicBezTo>
                    <a:pt x="1009" y="120"/>
                    <a:pt x="961" y="335"/>
                    <a:pt x="1057" y="477"/>
                  </a:cubicBezTo>
                  <a:cubicBezTo>
                    <a:pt x="2033" y="2121"/>
                    <a:pt x="1890" y="4192"/>
                    <a:pt x="723" y="5717"/>
                  </a:cubicBezTo>
                  <a:lnTo>
                    <a:pt x="652" y="5407"/>
                  </a:lnTo>
                  <a:cubicBezTo>
                    <a:pt x="612" y="5239"/>
                    <a:pt x="487" y="5166"/>
                    <a:pt x="360" y="5166"/>
                  </a:cubicBezTo>
                  <a:cubicBezTo>
                    <a:pt x="182" y="5166"/>
                    <a:pt x="1" y="5313"/>
                    <a:pt x="56" y="5550"/>
                  </a:cubicBezTo>
                  <a:lnTo>
                    <a:pt x="247" y="6431"/>
                  </a:lnTo>
                  <a:cubicBezTo>
                    <a:pt x="271" y="6574"/>
                    <a:pt x="414" y="6669"/>
                    <a:pt x="556" y="6669"/>
                  </a:cubicBezTo>
                  <a:lnTo>
                    <a:pt x="1438" y="6669"/>
                  </a:lnTo>
                  <a:cubicBezTo>
                    <a:pt x="1842" y="6669"/>
                    <a:pt x="1842" y="6050"/>
                    <a:pt x="1438" y="6050"/>
                  </a:cubicBezTo>
                  <a:lnTo>
                    <a:pt x="1223" y="6050"/>
                  </a:lnTo>
                  <a:cubicBezTo>
                    <a:pt x="2533" y="4335"/>
                    <a:pt x="2676" y="2002"/>
                    <a:pt x="1580" y="168"/>
                  </a:cubicBezTo>
                  <a:cubicBezTo>
                    <a:pt x="1534" y="58"/>
                    <a:pt x="1425" y="0"/>
                    <a:pt x="1315"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49" name="Google Shape;149;p14"/>
            <p:cNvSpPr/>
            <p:nvPr/>
          </p:nvSpPr>
          <p:spPr>
            <a:xfrm>
              <a:off x="8021356" y="4112083"/>
              <a:ext cx="232099" cy="232919"/>
            </a:xfrm>
            <a:custGeom>
              <a:avLst/>
              <a:gdLst/>
              <a:ahLst/>
              <a:cxnLst/>
              <a:rect l="l" t="t" r="r" b="b"/>
              <a:pathLst>
                <a:path w="6788" h="6812" extrusionOk="0">
                  <a:moveTo>
                    <a:pt x="3379" y="2178"/>
                  </a:moveTo>
                  <a:cubicBezTo>
                    <a:pt x="4014" y="2178"/>
                    <a:pt x="4620" y="2668"/>
                    <a:pt x="4620" y="3406"/>
                  </a:cubicBezTo>
                  <a:cubicBezTo>
                    <a:pt x="4620" y="4097"/>
                    <a:pt x="4073" y="4644"/>
                    <a:pt x="3382" y="4644"/>
                  </a:cubicBezTo>
                  <a:cubicBezTo>
                    <a:pt x="2286" y="4644"/>
                    <a:pt x="1715" y="3311"/>
                    <a:pt x="2501" y="2549"/>
                  </a:cubicBezTo>
                  <a:cubicBezTo>
                    <a:pt x="2757" y="2293"/>
                    <a:pt x="3071" y="2178"/>
                    <a:pt x="3379" y="2178"/>
                  </a:cubicBezTo>
                  <a:close/>
                  <a:moveTo>
                    <a:pt x="2977" y="1"/>
                  </a:moveTo>
                  <a:cubicBezTo>
                    <a:pt x="2810" y="1"/>
                    <a:pt x="2667" y="143"/>
                    <a:pt x="2667" y="310"/>
                  </a:cubicBezTo>
                  <a:lnTo>
                    <a:pt x="2667" y="525"/>
                  </a:lnTo>
                  <a:cubicBezTo>
                    <a:pt x="2382" y="596"/>
                    <a:pt x="2096" y="691"/>
                    <a:pt x="1858" y="858"/>
                  </a:cubicBezTo>
                  <a:lnTo>
                    <a:pt x="1715" y="715"/>
                  </a:lnTo>
                  <a:cubicBezTo>
                    <a:pt x="1655" y="656"/>
                    <a:pt x="1578" y="626"/>
                    <a:pt x="1501" y="626"/>
                  </a:cubicBezTo>
                  <a:cubicBezTo>
                    <a:pt x="1423" y="626"/>
                    <a:pt x="1346" y="656"/>
                    <a:pt x="1286" y="715"/>
                  </a:cubicBezTo>
                  <a:lnTo>
                    <a:pt x="691" y="1310"/>
                  </a:lnTo>
                  <a:cubicBezTo>
                    <a:pt x="548" y="1429"/>
                    <a:pt x="548" y="1644"/>
                    <a:pt x="691" y="1763"/>
                  </a:cubicBezTo>
                  <a:lnTo>
                    <a:pt x="810" y="1882"/>
                  </a:lnTo>
                  <a:cubicBezTo>
                    <a:pt x="667" y="2144"/>
                    <a:pt x="548" y="2430"/>
                    <a:pt x="477" y="2715"/>
                  </a:cubicBezTo>
                  <a:lnTo>
                    <a:pt x="286" y="2715"/>
                  </a:lnTo>
                  <a:cubicBezTo>
                    <a:pt x="119" y="2715"/>
                    <a:pt x="0" y="2835"/>
                    <a:pt x="0" y="3001"/>
                  </a:cubicBezTo>
                  <a:lnTo>
                    <a:pt x="0" y="3835"/>
                  </a:lnTo>
                  <a:cubicBezTo>
                    <a:pt x="0" y="4001"/>
                    <a:pt x="119" y="4120"/>
                    <a:pt x="286" y="4120"/>
                  </a:cubicBezTo>
                  <a:lnTo>
                    <a:pt x="477" y="4120"/>
                  </a:lnTo>
                  <a:cubicBezTo>
                    <a:pt x="548" y="4406"/>
                    <a:pt x="667" y="4692"/>
                    <a:pt x="810" y="4954"/>
                  </a:cubicBezTo>
                  <a:lnTo>
                    <a:pt x="691" y="5073"/>
                  </a:lnTo>
                  <a:cubicBezTo>
                    <a:pt x="548" y="5192"/>
                    <a:pt x="548" y="5406"/>
                    <a:pt x="691" y="5526"/>
                  </a:cubicBezTo>
                  <a:lnTo>
                    <a:pt x="1286" y="6121"/>
                  </a:lnTo>
                  <a:cubicBezTo>
                    <a:pt x="1346" y="6180"/>
                    <a:pt x="1423" y="6210"/>
                    <a:pt x="1501" y="6210"/>
                  </a:cubicBezTo>
                  <a:cubicBezTo>
                    <a:pt x="1578" y="6210"/>
                    <a:pt x="1655" y="6180"/>
                    <a:pt x="1715" y="6121"/>
                  </a:cubicBezTo>
                  <a:lnTo>
                    <a:pt x="1858" y="5978"/>
                  </a:lnTo>
                  <a:cubicBezTo>
                    <a:pt x="2096" y="6145"/>
                    <a:pt x="2382" y="6240"/>
                    <a:pt x="2667" y="6335"/>
                  </a:cubicBezTo>
                  <a:lnTo>
                    <a:pt x="2667" y="6526"/>
                  </a:lnTo>
                  <a:cubicBezTo>
                    <a:pt x="2667" y="6669"/>
                    <a:pt x="2810" y="6812"/>
                    <a:pt x="2977" y="6812"/>
                  </a:cubicBezTo>
                  <a:lnTo>
                    <a:pt x="3787" y="6812"/>
                  </a:lnTo>
                  <a:cubicBezTo>
                    <a:pt x="3953" y="6812"/>
                    <a:pt x="4096" y="6669"/>
                    <a:pt x="4096" y="6526"/>
                  </a:cubicBezTo>
                  <a:lnTo>
                    <a:pt x="4096" y="6335"/>
                  </a:lnTo>
                  <a:cubicBezTo>
                    <a:pt x="4382" y="6240"/>
                    <a:pt x="4668" y="6145"/>
                    <a:pt x="4906" y="5978"/>
                  </a:cubicBezTo>
                  <a:lnTo>
                    <a:pt x="5049" y="6121"/>
                  </a:lnTo>
                  <a:cubicBezTo>
                    <a:pt x="5108" y="6180"/>
                    <a:pt x="5186" y="6210"/>
                    <a:pt x="5263" y="6210"/>
                  </a:cubicBezTo>
                  <a:cubicBezTo>
                    <a:pt x="5341" y="6210"/>
                    <a:pt x="5418" y="6180"/>
                    <a:pt x="5478" y="6121"/>
                  </a:cubicBezTo>
                  <a:lnTo>
                    <a:pt x="6073" y="5526"/>
                  </a:lnTo>
                  <a:cubicBezTo>
                    <a:pt x="6216" y="5406"/>
                    <a:pt x="6216" y="5192"/>
                    <a:pt x="6073" y="5073"/>
                  </a:cubicBezTo>
                  <a:lnTo>
                    <a:pt x="5954" y="4954"/>
                  </a:lnTo>
                  <a:cubicBezTo>
                    <a:pt x="6097" y="4692"/>
                    <a:pt x="6216" y="4406"/>
                    <a:pt x="6287" y="4120"/>
                  </a:cubicBezTo>
                  <a:lnTo>
                    <a:pt x="6478" y="4120"/>
                  </a:lnTo>
                  <a:cubicBezTo>
                    <a:pt x="6645" y="4120"/>
                    <a:pt x="6787" y="4001"/>
                    <a:pt x="6787" y="3835"/>
                  </a:cubicBezTo>
                  <a:lnTo>
                    <a:pt x="6787" y="3001"/>
                  </a:lnTo>
                  <a:cubicBezTo>
                    <a:pt x="6787" y="2835"/>
                    <a:pt x="6645" y="2715"/>
                    <a:pt x="6478" y="2715"/>
                  </a:cubicBezTo>
                  <a:lnTo>
                    <a:pt x="6478" y="2692"/>
                  </a:lnTo>
                  <a:lnTo>
                    <a:pt x="6287" y="2692"/>
                  </a:lnTo>
                  <a:cubicBezTo>
                    <a:pt x="6216" y="2406"/>
                    <a:pt x="6097" y="2120"/>
                    <a:pt x="5954" y="1882"/>
                  </a:cubicBezTo>
                  <a:lnTo>
                    <a:pt x="6073" y="1739"/>
                  </a:lnTo>
                  <a:cubicBezTo>
                    <a:pt x="6216" y="1620"/>
                    <a:pt x="6216" y="1406"/>
                    <a:pt x="6073" y="1310"/>
                  </a:cubicBezTo>
                  <a:lnTo>
                    <a:pt x="5478" y="715"/>
                  </a:lnTo>
                  <a:cubicBezTo>
                    <a:pt x="5418" y="644"/>
                    <a:pt x="5341" y="608"/>
                    <a:pt x="5263" y="608"/>
                  </a:cubicBezTo>
                  <a:cubicBezTo>
                    <a:pt x="5186" y="608"/>
                    <a:pt x="5108" y="644"/>
                    <a:pt x="5049" y="715"/>
                  </a:cubicBezTo>
                  <a:lnTo>
                    <a:pt x="4906" y="834"/>
                  </a:lnTo>
                  <a:cubicBezTo>
                    <a:pt x="4668" y="691"/>
                    <a:pt x="4382" y="572"/>
                    <a:pt x="4096" y="501"/>
                  </a:cubicBezTo>
                  <a:lnTo>
                    <a:pt x="4096" y="310"/>
                  </a:lnTo>
                  <a:cubicBezTo>
                    <a:pt x="4096" y="143"/>
                    <a:pt x="3953" y="1"/>
                    <a:pt x="3787"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75D2-3A38-F9D6-4B91-D38163FA1AB0}"/>
              </a:ext>
            </a:extLst>
          </p:cNvPr>
          <p:cNvSpPr>
            <a:spLocks noGrp="1"/>
          </p:cNvSpPr>
          <p:nvPr>
            <p:ph type="title"/>
          </p:nvPr>
        </p:nvSpPr>
        <p:spPr>
          <a:xfrm>
            <a:off x="1066800" y="372329"/>
            <a:ext cx="10058400" cy="1333650"/>
          </a:xfrm>
        </p:spPr>
        <p:txBody>
          <a:bodyPr/>
          <a:lstStyle/>
          <a:p>
            <a:pPr algn="ctr"/>
            <a:r>
              <a:rPr lang="en-US" dirty="0"/>
              <a:t>Overview of Dataset </a:t>
            </a:r>
          </a:p>
        </p:txBody>
      </p:sp>
      <p:sp>
        <p:nvSpPr>
          <p:cNvPr id="3" name="Content Placeholder 2">
            <a:extLst>
              <a:ext uri="{FF2B5EF4-FFF2-40B4-BE49-F238E27FC236}">
                <a16:creationId xmlns:a16="http://schemas.microsoft.com/office/drawing/2014/main" id="{F3080921-1544-B2CF-30B1-07F9F5FE3027}"/>
              </a:ext>
            </a:extLst>
          </p:cNvPr>
          <p:cNvSpPr>
            <a:spLocks noGrp="1"/>
          </p:cNvSpPr>
          <p:nvPr>
            <p:ph idx="1"/>
          </p:nvPr>
        </p:nvSpPr>
        <p:spPr>
          <a:xfrm>
            <a:off x="643812" y="2071397"/>
            <a:ext cx="10931745" cy="3918994"/>
          </a:xfrm>
        </p:spPr>
        <p:txBody>
          <a:bodyPr>
            <a:normAutofit fontScale="92500"/>
          </a:bodyPr>
          <a:lstStyle/>
          <a:p>
            <a:pPr marL="0" indent="0" algn="ctr">
              <a:buNone/>
            </a:pPr>
            <a:r>
              <a:rPr lang="en-US" sz="2400" b="0" i="0" u="none" strike="noStrike" baseline="0" dirty="0">
                <a:solidFill>
                  <a:srgbClr val="000000"/>
                </a:solidFill>
                <a:latin typeface="+mj-lt"/>
              </a:rPr>
              <a:t>this data about The United States Census Bureau (USCB), is a principal agency of the U.S responsible for producing data about the American people and economy. The Census Bureau's primary mission is conducting the U.S. Census every ten years, which allocates the seats of the U.S. House of Representatives to the states based on their population. The Bureau's various censuses and surveys help allocate over $675 billion in federal funds every year and it helps states, local communities, and businesses make informed decisions. The information provided by the census informs decisions on where to build and maintain schools, hospitals, transportation infrastructure, and police and fire departments</a:t>
            </a:r>
            <a:r>
              <a:rPr lang="en-US" sz="1800" b="0" i="0" u="none" strike="noStrike" baseline="0" dirty="0">
                <a:solidFill>
                  <a:srgbClr val="000000"/>
                </a:solidFill>
                <a:latin typeface="+mj-lt"/>
              </a:rPr>
              <a:t>. </a:t>
            </a:r>
            <a:endParaRPr lang="en-US" dirty="0">
              <a:latin typeface="+mj-lt"/>
            </a:endParaRPr>
          </a:p>
        </p:txBody>
      </p:sp>
    </p:spTree>
    <p:extLst>
      <p:ext uri="{BB962C8B-B14F-4D97-AF65-F5344CB8AC3E}">
        <p14:creationId xmlns:p14="http://schemas.microsoft.com/office/powerpoint/2010/main" val="1307501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Graph on document with pen">
            <a:extLst>
              <a:ext uri="{FF2B5EF4-FFF2-40B4-BE49-F238E27FC236}">
                <a16:creationId xmlns:a16="http://schemas.microsoft.com/office/drawing/2014/main" id="{A58739E6-B00E-D216-1F61-3077C019513B}"/>
              </a:ext>
            </a:extLst>
          </p:cNvPr>
          <p:cNvPicPr>
            <a:picLocks noChangeAspect="1"/>
          </p:cNvPicPr>
          <p:nvPr/>
        </p:nvPicPr>
        <p:blipFill rotWithShape="1">
          <a:blip r:embed="rId2"/>
          <a:srcRect t="15516" b="28226"/>
          <a:stretch/>
        </p:blipFill>
        <p:spPr>
          <a:xfrm>
            <a:off x="15" y="10"/>
            <a:ext cx="12191985" cy="5238740"/>
          </a:xfrm>
          <a:prstGeom prst="rect">
            <a:avLst/>
          </a:prstGeom>
          <a:noFill/>
        </p:spPr>
      </p:pic>
      <p:sp>
        <p:nvSpPr>
          <p:cNvPr id="8" name="Title 1">
            <a:extLst>
              <a:ext uri="{FF2B5EF4-FFF2-40B4-BE49-F238E27FC236}">
                <a16:creationId xmlns:a16="http://schemas.microsoft.com/office/drawing/2014/main" id="{3A498AAA-A9E4-AA0A-FF31-6C1D72415BD5}"/>
              </a:ext>
            </a:extLst>
          </p:cNvPr>
          <p:cNvSpPr>
            <a:spLocks noGrp="1"/>
          </p:cNvSpPr>
          <p:nvPr>
            <p:ph type="title"/>
          </p:nvPr>
        </p:nvSpPr>
        <p:spPr>
          <a:xfrm>
            <a:off x="259079" y="5666137"/>
            <a:ext cx="10113645" cy="743682"/>
          </a:xfrm>
        </p:spPr>
        <p:txBody>
          <a:bodyPr anchor="b">
            <a:normAutofit/>
          </a:bodyPr>
          <a:lstStyle/>
          <a:p>
            <a:r>
              <a:rPr lang="en-US" dirty="0"/>
              <a:t>About the Dataset</a:t>
            </a:r>
          </a:p>
        </p:txBody>
      </p:sp>
    </p:spTree>
    <p:extLst>
      <p:ext uri="{BB962C8B-B14F-4D97-AF65-F5344CB8AC3E}">
        <p14:creationId xmlns:p14="http://schemas.microsoft.com/office/powerpoint/2010/main" val="2618934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4658-A5FC-295D-1EC9-C74844448294}"/>
              </a:ext>
            </a:extLst>
          </p:cNvPr>
          <p:cNvSpPr>
            <a:spLocks noGrp="1"/>
          </p:cNvSpPr>
          <p:nvPr>
            <p:ph type="title"/>
          </p:nvPr>
        </p:nvSpPr>
        <p:spPr>
          <a:xfrm>
            <a:off x="1162594" y="186613"/>
            <a:ext cx="10058400" cy="934927"/>
          </a:xfrm>
        </p:spPr>
        <p:txBody>
          <a:bodyPr/>
          <a:lstStyle/>
          <a:p>
            <a:pPr algn="ctr"/>
            <a:r>
              <a:rPr lang="en-US" dirty="0"/>
              <a:t>About Dataset</a:t>
            </a:r>
          </a:p>
        </p:txBody>
      </p:sp>
      <p:graphicFrame>
        <p:nvGraphicFramePr>
          <p:cNvPr id="7" name="Table 4">
            <a:extLst>
              <a:ext uri="{FF2B5EF4-FFF2-40B4-BE49-F238E27FC236}">
                <a16:creationId xmlns:a16="http://schemas.microsoft.com/office/drawing/2014/main" id="{41680608-2E1C-9FC3-F129-1D5A0BA6D636}"/>
              </a:ext>
            </a:extLst>
          </p:cNvPr>
          <p:cNvGraphicFramePr>
            <a:graphicFrameLocks noGrp="1"/>
          </p:cNvGraphicFramePr>
          <p:nvPr>
            <p:ph idx="1"/>
            <p:extLst>
              <p:ext uri="{D42A27DB-BD31-4B8C-83A1-F6EECF244321}">
                <p14:modId xmlns:p14="http://schemas.microsoft.com/office/powerpoint/2010/main" val="1411310834"/>
              </p:ext>
            </p:extLst>
          </p:nvPr>
        </p:nvGraphicFramePr>
        <p:xfrm>
          <a:off x="0" y="0"/>
          <a:ext cx="12192000" cy="73313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98528168"/>
                    </a:ext>
                  </a:extLst>
                </a:gridCol>
                <a:gridCol w="4064000">
                  <a:extLst>
                    <a:ext uri="{9D8B030D-6E8A-4147-A177-3AD203B41FA5}">
                      <a16:colId xmlns:a16="http://schemas.microsoft.com/office/drawing/2014/main" val="1424002305"/>
                    </a:ext>
                  </a:extLst>
                </a:gridCol>
                <a:gridCol w="4064000">
                  <a:extLst>
                    <a:ext uri="{9D8B030D-6E8A-4147-A177-3AD203B41FA5}">
                      <a16:colId xmlns:a16="http://schemas.microsoft.com/office/drawing/2014/main" val="3830361543"/>
                    </a:ext>
                  </a:extLst>
                </a:gridCol>
              </a:tblGrid>
              <a:tr h="403412">
                <a:tc>
                  <a:txBody>
                    <a:bodyPr/>
                    <a:lstStyle/>
                    <a:p>
                      <a:r>
                        <a:rPr lang="en-US" dirty="0"/>
                        <a:t>COLUMN </a:t>
                      </a:r>
                    </a:p>
                  </a:txBody>
                  <a:tcPr/>
                </a:tc>
                <a:tc>
                  <a:txBody>
                    <a:bodyPr/>
                    <a:lstStyle/>
                    <a:p>
                      <a:r>
                        <a:rPr lang="en-US" dirty="0"/>
                        <a:t>MEANING OF IT</a:t>
                      </a:r>
                    </a:p>
                  </a:txBody>
                  <a:tcPr/>
                </a:tc>
                <a:tc>
                  <a:txBody>
                    <a:bodyPr/>
                    <a:lstStyle/>
                    <a:p>
                      <a:r>
                        <a:rPr lang="en-US" dirty="0"/>
                        <a:t> DATA TYPE</a:t>
                      </a:r>
                    </a:p>
                  </a:txBody>
                  <a:tcPr/>
                </a:tc>
                <a:extLst>
                  <a:ext uri="{0D108BD9-81ED-4DB2-BD59-A6C34878D82A}">
                    <a16:rowId xmlns:a16="http://schemas.microsoft.com/office/drawing/2014/main" val="3600186133"/>
                  </a:ext>
                </a:extLst>
              </a:tr>
              <a:tr h="403412">
                <a:tc>
                  <a:txBody>
                    <a:bodyPr/>
                    <a:lstStyle/>
                    <a:p>
                      <a:r>
                        <a:rPr lang="en-US" dirty="0"/>
                        <a:t>Id</a:t>
                      </a:r>
                    </a:p>
                  </a:txBody>
                  <a:tcPr/>
                </a:tc>
                <a:tc>
                  <a:txBody>
                    <a:bodyPr/>
                    <a:lstStyle/>
                    <a:p>
                      <a:r>
                        <a:rPr lang="fr-FR" sz="1800" b="0" i="0" u="none" strike="noStrike" kern="1200" baseline="0" dirty="0">
                          <a:solidFill>
                            <a:schemeClr val="dk1"/>
                          </a:solidFill>
                          <a:latin typeface="+mn-lt"/>
                          <a:ea typeface="+mn-ea"/>
                          <a:cs typeface="+mn-cs"/>
                        </a:rPr>
                        <a:t>Unique identifier for Survey participant </a:t>
                      </a:r>
                    </a:p>
                  </a:txBody>
                  <a:tcPr/>
                </a:tc>
                <a:tc>
                  <a:txBody>
                    <a:bodyPr/>
                    <a:lstStyle/>
                    <a:p>
                      <a:endParaRPr lang="en-US" dirty="0"/>
                    </a:p>
                  </a:txBody>
                  <a:tcPr/>
                </a:tc>
                <a:extLst>
                  <a:ext uri="{0D108BD9-81ED-4DB2-BD59-A6C34878D82A}">
                    <a16:rowId xmlns:a16="http://schemas.microsoft.com/office/drawing/2014/main" val="3276446324"/>
                  </a:ext>
                </a:extLst>
              </a:tr>
              <a:tr h="403412">
                <a:tc>
                  <a:txBody>
                    <a:bodyPr/>
                    <a:lstStyle/>
                    <a:p>
                      <a:r>
                        <a:rPr lang="en-US" dirty="0"/>
                        <a:t>Age</a:t>
                      </a:r>
                    </a:p>
                  </a:txBody>
                  <a:tcPr/>
                </a:tc>
                <a:tc>
                  <a:txBody>
                    <a:bodyPr/>
                    <a:lstStyle/>
                    <a:p>
                      <a:r>
                        <a:rPr lang="en-US" sz="1800" b="0" i="0" u="none" strike="noStrike" kern="1200" baseline="0" dirty="0">
                          <a:solidFill>
                            <a:schemeClr val="dk1"/>
                          </a:solidFill>
                          <a:latin typeface="+mn-lt"/>
                          <a:ea typeface="+mn-ea"/>
                          <a:cs typeface="+mn-cs"/>
                        </a:rPr>
                        <a:t>Age at time of participation 	</a:t>
                      </a:r>
                    </a:p>
                  </a:txBody>
                  <a:tcPr/>
                </a:tc>
                <a:tc>
                  <a:txBody>
                    <a:bodyPr/>
                    <a:lstStyle/>
                    <a:p>
                      <a:endParaRPr lang="en-US" dirty="0"/>
                    </a:p>
                  </a:txBody>
                  <a:tcPr/>
                </a:tc>
                <a:extLst>
                  <a:ext uri="{0D108BD9-81ED-4DB2-BD59-A6C34878D82A}">
                    <a16:rowId xmlns:a16="http://schemas.microsoft.com/office/drawing/2014/main" val="2277529902"/>
                  </a:ext>
                </a:extLst>
              </a:tr>
              <a:tr h="403412">
                <a:tc>
                  <a:txBody>
                    <a:bodyPr/>
                    <a:lstStyle/>
                    <a:p>
                      <a:r>
                        <a:rPr lang="en-US" dirty="0"/>
                        <a:t>Work class</a:t>
                      </a:r>
                    </a:p>
                  </a:txBody>
                  <a:tcPr/>
                </a:tc>
                <a:tc>
                  <a:txBody>
                    <a:bodyPr/>
                    <a:lstStyle/>
                    <a:p>
                      <a:r>
                        <a:rPr lang="en-US" sz="1800" b="0" i="0" u="none" strike="noStrike" kern="1200" baseline="0" dirty="0">
                          <a:solidFill>
                            <a:schemeClr val="dk1"/>
                          </a:solidFill>
                          <a:latin typeface="+mn-lt"/>
                          <a:ea typeface="+mn-ea"/>
                          <a:cs typeface="+mn-cs"/>
                        </a:rPr>
                        <a:t>employment status 	</a:t>
                      </a:r>
                    </a:p>
                  </a:txBody>
                  <a:tcPr/>
                </a:tc>
                <a:tc>
                  <a:txBody>
                    <a:bodyPr/>
                    <a:lstStyle/>
                    <a:p>
                      <a:endParaRPr lang="en-US" dirty="0"/>
                    </a:p>
                  </a:txBody>
                  <a:tcPr/>
                </a:tc>
                <a:extLst>
                  <a:ext uri="{0D108BD9-81ED-4DB2-BD59-A6C34878D82A}">
                    <a16:rowId xmlns:a16="http://schemas.microsoft.com/office/drawing/2014/main" val="2995108341"/>
                  </a:ext>
                </a:extLst>
              </a:tr>
              <a:tr h="403412">
                <a:tc>
                  <a:txBody>
                    <a:bodyPr/>
                    <a:lstStyle/>
                    <a:p>
                      <a:r>
                        <a:rPr lang="en-US" dirty="0"/>
                        <a:t>Education </a:t>
                      </a:r>
                    </a:p>
                  </a:txBody>
                  <a:tcPr/>
                </a:tc>
                <a:tc>
                  <a:txBody>
                    <a:bodyPr/>
                    <a:lstStyle/>
                    <a:p>
                      <a:r>
                        <a:rPr lang="en-US" sz="1800" b="0" i="0" u="none" strike="noStrike" kern="1200" baseline="0" dirty="0">
                          <a:solidFill>
                            <a:schemeClr val="dk1"/>
                          </a:solidFill>
                          <a:latin typeface="+mn-lt"/>
                          <a:ea typeface="+mn-ea"/>
                          <a:cs typeface="+mn-cs"/>
                        </a:rPr>
                        <a:t>education level of education 	</a:t>
                      </a:r>
                    </a:p>
                  </a:txBody>
                  <a:tcPr/>
                </a:tc>
                <a:tc>
                  <a:txBody>
                    <a:bodyPr/>
                    <a:lstStyle/>
                    <a:p>
                      <a:endParaRPr lang="en-US" dirty="0"/>
                    </a:p>
                  </a:txBody>
                  <a:tcPr/>
                </a:tc>
                <a:extLst>
                  <a:ext uri="{0D108BD9-81ED-4DB2-BD59-A6C34878D82A}">
                    <a16:rowId xmlns:a16="http://schemas.microsoft.com/office/drawing/2014/main" val="4022424832"/>
                  </a:ext>
                </a:extLst>
              </a:tr>
              <a:tr h="403412">
                <a:tc>
                  <a:txBody>
                    <a:bodyPr/>
                    <a:lstStyle/>
                    <a:p>
                      <a:r>
                        <a:rPr lang="en-US" dirty="0"/>
                        <a:t>Education number</a:t>
                      </a:r>
                    </a:p>
                  </a:txBody>
                  <a:tcPr/>
                </a:tc>
                <a:tc>
                  <a:txBody>
                    <a:bodyPr/>
                    <a:lstStyle/>
                    <a:p>
                      <a:r>
                        <a:rPr lang="en-US" sz="1800" b="0" i="0" u="none" strike="noStrike" kern="1200" baseline="0" dirty="0">
                          <a:solidFill>
                            <a:schemeClr val="dk1"/>
                          </a:solidFill>
                          <a:latin typeface="+mn-lt"/>
                          <a:ea typeface="+mn-ea"/>
                          <a:cs typeface="+mn-cs"/>
                        </a:rPr>
                        <a:t>level of education 	</a:t>
                      </a:r>
                    </a:p>
                  </a:txBody>
                  <a:tcPr/>
                </a:tc>
                <a:tc>
                  <a:txBody>
                    <a:bodyPr/>
                    <a:lstStyle/>
                    <a:p>
                      <a:endParaRPr lang="en-US"/>
                    </a:p>
                  </a:txBody>
                  <a:tcPr/>
                </a:tc>
                <a:extLst>
                  <a:ext uri="{0D108BD9-81ED-4DB2-BD59-A6C34878D82A}">
                    <a16:rowId xmlns:a16="http://schemas.microsoft.com/office/drawing/2014/main" val="794333858"/>
                  </a:ext>
                </a:extLst>
              </a:tr>
              <a:tr h="403412">
                <a:tc>
                  <a:txBody>
                    <a:bodyPr/>
                    <a:lstStyle/>
                    <a:p>
                      <a:r>
                        <a:rPr lang="en-US" dirty="0"/>
                        <a:t>Marital status</a:t>
                      </a:r>
                    </a:p>
                  </a:txBody>
                  <a:tcPr/>
                </a:tc>
                <a:tc>
                  <a:txBody>
                    <a:bodyPr/>
                    <a:lstStyle/>
                    <a:p>
                      <a:r>
                        <a:rPr lang="en-US" sz="1800" b="0" i="0" u="none" strike="noStrike" kern="1200" baseline="0" dirty="0">
                          <a:solidFill>
                            <a:schemeClr val="dk1"/>
                          </a:solidFill>
                          <a:latin typeface="+mn-lt"/>
                          <a:ea typeface="+mn-ea"/>
                          <a:cs typeface="+mn-cs"/>
                        </a:rPr>
                        <a:t>Marital Status 	</a:t>
                      </a:r>
                    </a:p>
                  </a:txBody>
                  <a:tcPr/>
                </a:tc>
                <a:tc>
                  <a:txBody>
                    <a:bodyPr/>
                    <a:lstStyle/>
                    <a:p>
                      <a:endParaRPr lang="en-US"/>
                    </a:p>
                  </a:txBody>
                  <a:tcPr/>
                </a:tc>
                <a:extLst>
                  <a:ext uri="{0D108BD9-81ED-4DB2-BD59-A6C34878D82A}">
                    <a16:rowId xmlns:a16="http://schemas.microsoft.com/office/drawing/2014/main" val="3406924372"/>
                  </a:ext>
                </a:extLst>
              </a:tr>
              <a:tr h="403412">
                <a:tc>
                  <a:txBody>
                    <a:bodyPr/>
                    <a:lstStyle/>
                    <a:p>
                      <a:r>
                        <a:rPr lang="en-US" dirty="0"/>
                        <a:t>Occupation</a:t>
                      </a:r>
                    </a:p>
                  </a:txBody>
                  <a:tcPr/>
                </a:tc>
                <a:tc>
                  <a:txBody>
                    <a:bodyPr/>
                    <a:lstStyle/>
                    <a:p>
                      <a:r>
                        <a:rPr lang="en-US" sz="1800" b="0" i="0" u="none" strike="noStrike" kern="1200" baseline="0" dirty="0">
                          <a:solidFill>
                            <a:schemeClr val="dk1"/>
                          </a:solidFill>
                          <a:latin typeface="+mn-lt"/>
                          <a:ea typeface="+mn-ea"/>
                          <a:cs typeface="+mn-cs"/>
                        </a:rPr>
                        <a:t>occupation 	</a:t>
                      </a:r>
                    </a:p>
                  </a:txBody>
                  <a:tcPr/>
                </a:tc>
                <a:tc>
                  <a:txBody>
                    <a:bodyPr/>
                    <a:lstStyle/>
                    <a:p>
                      <a:endParaRPr lang="en-US" dirty="0"/>
                    </a:p>
                  </a:txBody>
                  <a:tcPr/>
                </a:tc>
                <a:extLst>
                  <a:ext uri="{0D108BD9-81ED-4DB2-BD59-A6C34878D82A}">
                    <a16:rowId xmlns:a16="http://schemas.microsoft.com/office/drawing/2014/main" val="2645397935"/>
                  </a:ext>
                </a:extLst>
              </a:tr>
              <a:tr h="403412">
                <a:tc>
                  <a:txBody>
                    <a:bodyPr/>
                    <a:lstStyle/>
                    <a:p>
                      <a:r>
                        <a:rPr lang="en-US" dirty="0"/>
                        <a:t>Relationship</a:t>
                      </a:r>
                    </a:p>
                  </a:txBody>
                  <a:tcPr/>
                </a:tc>
                <a:tc>
                  <a:txBody>
                    <a:bodyPr/>
                    <a:lstStyle/>
                    <a:p>
                      <a:r>
                        <a:rPr lang="en-US" dirty="0"/>
                        <a:t>relationship</a:t>
                      </a:r>
                    </a:p>
                  </a:txBody>
                  <a:tcPr/>
                </a:tc>
                <a:tc>
                  <a:txBody>
                    <a:bodyPr/>
                    <a:lstStyle/>
                    <a:p>
                      <a:endParaRPr lang="en-US"/>
                    </a:p>
                  </a:txBody>
                  <a:tcPr/>
                </a:tc>
                <a:extLst>
                  <a:ext uri="{0D108BD9-81ED-4DB2-BD59-A6C34878D82A}">
                    <a16:rowId xmlns:a16="http://schemas.microsoft.com/office/drawing/2014/main" val="44244481"/>
                  </a:ext>
                </a:extLst>
              </a:tr>
              <a:tr h="403412">
                <a:tc>
                  <a:txBody>
                    <a:bodyPr/>
                    <a:lstStyle/>
                    <a:p>
                      <a:r>
                        <a:rPr lang="en-US" dirty="0"/>
                        <a:t>Race</a:t>
                      </a:r>
                    </a:p>
                  </a:txBody>
                  <a:tcPr/>
                </a:tc>
                <a:tc>
                  <a:txBody>
                    <a:bodyPr/>
                    <a:lstStyle/>
                    <a:p>
                      <a:r>
                        <a:rPr lang="en-US" dirty="0"/>
                        <a:t>race</a:t>
                      </a:r>
                    </a:p>
                  </a:txBody>
                  <a:tcPr/>
                </a:tc>
                <a:tc>
                  <a:txBody>
                    <a:bodyPr/>
                    <a:lstStyle/>
                    <a:p>
                      <a:endParaRPr lang="en-US"/>
                    </a:p>
                  </a:txBody>
                  <a:tcPr/>
                </a:tc>
                <a:extLst>
                  <a:ext uri="{0D108BD9-81ED-4DB2-BD59-A6C34878D82A}">
                    <a16:rowId xmlns:a16="http://schemas.microsoft.com/office/drawing/2014/main" val="4229867435"/>
                  </a:ext>
                </a:extLst>
              </a:tr>
              <a:tr h="403412">
                <a:tc>
                  <a:txBody>
                    <a:bodyPr/>
                    <a:lstStyle/>
                    <a:p>
                      <a:r>
                        <a:rPr lang="en-US" dirty="0"/>
                        <a:t>Gender</a:t>
                      </a:r>
                    </a:p>
                  </a:txBody>
                  <a:tcPr/>
                </a:tc>
                <a:tc>
                  <a:txBody>
                    <a:bodyPr/>
                    <a:lstStyle/>
                    <a:p>
                      <a:r>
                        <a:rPr lang="en-US" dirty="0"/>
                        <a:t>gender</a:t>
                      </a:r>
                    </a:p>
                  </a:txBody>
                  <a:tcPr/>
                </a:tc>
                <a:tc>
                  <a:txBody>
                    <a:bodyPr/>
                    <a:lstStyle/>
                    <a:p>
                      <a:endParaRPr lang="en-US" dirty="0"/>
                    </a:p>
                  </a:txBody>
                  <a:tcPr/>
                </a:tc>
                <a:extLst>
                  <a:ext uri="{0D108BD9-81ED-4DB2-BD59-A6C34878D82A}">
                    <a16:rowId xmlns:a16="http://schemas.microsoft.com/office/drawing/2014/main" val="3938635845"/>
                  </a:ext>
                </a:extLst>
              </a:tr>
              <a:tr h="403412">
                <a:tc>
                  <a:txBody>
                    <a:bodyPr/>
                    <a:lstStyle/>
                    <a:p>
                      <a:r>
                        <a:rPr lang="en-US" dirty="0"/>
                        <a:t>Capital gain </a:t>
                      </a:r>
                    </a:p>
                  </a:txBody>
                  <a:tcPr/>
                </a:tc>
                <a:tc>
                  <a:txBody>
                    <a:bodyPr/>
                    <a:lstStyle/>
                    <a:p>
                      <a:r>
                        <a:rPr lang="en-US" sz="1800" b="0" i="0" u="none" strike="noStrike" kern="1200" baseline="0" dirty="0">
                          <a:solidFill>
                            <a:schemeClr val="dk1"/>
                          </a:solidFill>
                          <a:latin typeface="+mn-lt"/>
                          <a:ea typeface="+mn-ea"/>
                          <a:cs typeface="+mn-cs"/>
                        </a:rPr>
                        <a:t>profit one earns on the sale of an asset like stocks, bonds or real estate 	</a:t>
                      </a:r>
                    </a:p>
                  </a:txBody>
                  <a:tcPr/>
                </a:tc>
                <a:tc>
                  <a:txBody>
                    <a:bodyPr/>
                    <a:lstStyle/>
                    <a:p>
                      <a:endParaRPr lang="en-US"/>
                    </a:p>
                  </a:txBody>
                  <a:tcPr/>
                </a:tc>
                <a:extLst>
                  <a:ext uri="{0D108BD9-81ED-4DB2-BD59-A6C34878D82A}">
                    <a16:rowId xmlns:a16="http://schemas.microsoft.com/office/drawing/2014/main" val="2338997558"/>
                  </a:ext>
                </a:extLst>
              </a:tr>
              <a:tr h="403412">
                <a:tc>
                  <a:txBody>
                    <a:bodyPr/>
                    <a:lstStyle/>
                    <a:p>
                      <a:r>
                        <a:rPr lang="en-US" dirty="0" err="1"/>
                        <a:t>Caoital</a:t>
                      </a:r>
                      <a:r>
                        <a:rPr lang="en-US" dirty="0"/>
                        <a:t> loss</a:t>
                      </a:r>
                    </a:p>
                  </a:txBody>
                  <a:tcPr/>
                </a:tc>
                <a:tc>
                  <a:txBody>
                    <a:bodyPr/>
                    <a:lstStyle/>
                    <a:p>
                      <a:r>
                        <a:rPr lang="en-US" sz="1800" b="0" i="0" u="none" strike="noStrike" kern="1200" baseline="0" dirty="0">
                          <a:solidFill>
                            <a:schemeClr val="dk1"/>
                          </a:solidFill>
                          <a:latin typeface="+mn-lt"/>
                          <a:ea typeface="+mn-ea"/>
                          <a:cs typeface="+mn-cs"/>
                        </a:rPr>
                        <a:t>loss one incurs on the sale of an asset like stocks, bonds or real estate. 	</a:t>
                      </a:r>
                    </a:p>
                  </a:txBody>
                  <a:tcPr/>
                </a:tc>
                <a:tc>
                  <a:txBody>
                    <a:bodyPr/>
                    <a:lstStyle/>
                    <a:p>
                      <a:endParaRPr lang="en-US"/>
                    </a:p>
                  </a:txBody>
                  <a:tcPr/>
                </a:tc>
                <a:extLst>
                  <a:ext uri="{0D108BD9-81ED-4DB2-BD59-A6C34878D82A}">
                    <a16:rowId xmlns:a16="http://schemas.microsoft.com/office/drawing/2014/main" val="1621842016"/>
                  </a:ext>
                </a:extLst>
              </a:tr>
              <a:tr h="403412">
                <a:tc>
                  <a:txBody>
                    <a:bodyPr/>
                    <a:lstStyle/>
                    <a:p>
                      <a:r>
                        <a:rPr lang="en-US" dirty="0"/>
                        <a:t>Hours per week </a:t>
                      </a:r>
                    </a:p>
                  </a:txBody>
                  <a:tcPr/>
                </a:tc>
                <a:tc>
                  <a:txBody>
                    <a:bodyPr/>
                    <a:lstStyle/>
                    <a:p>
                      <a:r>
                        <a:rPr lang="en-US" sz="1800" b="0" i="0" u="none" strike="noStrike" kern="1200" baseline="0" dirty="0">
                          <a:solidFill>
                            <a:schemeClr val="dk1"/>
                          </a:solidFill>
                          <a:latin typeface="+mn-lt"/>
                          <a:ea typeface="+mn-ea"/>
                          <a:cs typeface="+mn-cs"/>
                        </a:rPr>
                        <a:t>number of working hours per week 	</a:t>
                      </a:r>
                    </a:p>
                  </a:txBody>
                  <a:tcPr/>
                </a:tc>
                <a:tc>
                  <a:txBody>
                    <a:bodyPr/>
                    <a:lstStyle/>
                    <a:p>
                      <a:endParaRPr lang="en-US"/>
                    </a:p>
                  </a:txBody>
                  <a:tcPr/>
                </a:tc>
                <a:extLst>
                  <a:ext uri="{0D108BD9-81ED-4DB2-BD59-A6C34878D82A}">
                    <a16:rowId xmlns:a16="http://schemas.microsoft.com/office/drawing/2014/main" val="567533133"/>
                  </a:ext>
                </a:extLst>
              </a:tr>
              <a:tr h="403412">
                <a:tc>
                  <a:txBody>
                    <a:bodyPr/>
                    <a:lstStyle/>
                    <a:p>
                      <a:r>
                        <a:rPr lang="en-US" dirty="0"/>
                        <a:t>Native country </a:t>
                      </a:r>
                    </a:p>
                  </a:txBody>
                  <a:tcPr>
                    <a:lnB w="12700" cmpd="sng">
                      <a:noFill/>
                    </a:lnB>
                  </a:tcPr>
                </a:tc>
                <a:tc>
                  <a:txBody>
                    <a:bodyPr/>
                    <a:lstStyle/>
                    <a:p>
                      <a:r>
                        <a:rPr lang="en-US" sz="1800" b="0" i="0" u="none" strike="noStrike" kern="1200" baseline="0" dirty="0">
                          <a:solidFill>
                            <a:schemeClr val="dk1"/>
                          </a:solidFill>
                          <a:latin typeface="+mn-lt"/>
                          <a:ea typeface="+mn-ea"/>
                          <a:cs typeface="+mn-cs"/>
                        </a:rPr>
                        <a:t>native country 	</a:t>
                      </a:r>
                    </a:p>
                  </a:txBody>
                  <a:tcPr/>
                </a:tc>
                <a:tc>
                  <a:txBody>
                    <a:bodyPr/>
                    <a:lstStyle/>
                    <a:p>
                      <a:endParaRPr lang="en-US"/>
                    </a:p>
                  </a:txBody>
                  <a:tcPr/>
                </a:tc>
                <a:extLst>
                  <a:ext uri="{0D108BD9-81ED-4DB2-BD59-A6C34878D82A}">
                    <a16:rowId xmlns:a16="http://schemas.microsoft.com/office/drawing/2014/main" val="1429107686"/>
                  </a:ext>
                </a:extLst>
              </a:tr>
              <a:tr h="403412">
                <a:tc>
                  <a:txBody>
                    <a:bodyPr/>
                    <a:lstStyle/>
                    <a:p>
                      <a:r>
                        <a:rPr lang="en-US" dirty="0"/>
                        <a:t>Income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0" i="0" u="none" strike="noStrike" kern="1200" baseline="0" dirty="0">
                          <a:solidFill>
                            <a:schemeClr val="dk1"/>
                          </a:solidFill>
                          <a:latin typeface="+mn-lt"/>
                          <a:ea typeface="+mn-ea"/>
                          <a:cs typeface="+mn-cs"/>
                        </a:rPr>
                        <a:t>annual income(Label) 	</a:t>
                      </a:r>
                    </a:p>
                  </a:txBody>
                  <a:tcPr>
                    <a:lnL w="12700" cmpd="sng">
                      <a:noFill/>
                    </a:lnL>
                  </a:tcPr>
                </a:tc>
                <a:tc>
                  <a:txBody>
                    <a:bodyPr/>
                    <a:lstStyle/>
                    <a:p>
                      <a:endParaRPr lang="en-US" dirty="0"/>
                    </a:p>
                  </a:txBody>
                  <a:tcPr/>
                </a:tc>
                <a:extLst>
                  <a:ext uri="{0D108BD9-81ED-4DB2-BD59-A6C34878D82A}">
                    <a16:rowId xmlns:a16="http://schemas.microsoft.com/office/drawing/2014/main" val="1478780656"/>
                  </a:ext>
                </a:extLst>
              </a:tr>
              <a:tr h="403412">
                <a:tc>
                  <a:txBody>
                    <a:bodyPr/>
                    <a:lstStyle/>
                    <a:p>
                      <a:r>
                        <a:rPr lang="en-US" dirty="0"/>
                        <a:t>Income value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0" i="0" u="none" strike="noStrike" kern="1200" baseline="0" dirty="0">
                          <a:solidFill>
                            <a:schemeClr val="dk1"/>
                          </a:solidFill>
                          <a:latin typeface="+mn-lt"/>
                          <a:ea typeface="+mn-ea"/>
                          <a:cs typeface="+mn-cs"/>
                        </a:rPr>
                        <a:t>Actual income 	</a:t>
                      </a:r>
                    </a:p>
                  </a:txBody>
                  <a:tcPr>
                    <a:lnL w="12700" cmpd="sng">
                      <a:noFill/>
                    </a:lnL>
                  </a:tcPr>
                </a:tc>
                <a:tc>
                  <a:txBody>
                    <a:bodyPr/>
                    <a:lstStyle/>
                    <a:p>
                      <a:endParaRPr lang="en-US" dirty="0"/>
                    </a:p>
                  </a:txBody>
                  <a:tcPr/>
                </a:tc>
                <a:extLst>
                  <a:ext uri="{0D108BD9-81ED-4DB2-BD59-A6C34878D82A}">
                    <a16:rowId xmlns:a16="http://schemas.microsoft.com/office/drawing/2014/main" val="4166682345"/>
                  </a:ext>
                </a:extLst>
              </a:tr>
            </a:tbl>
          </a:graphicData>
        </a:graphic>
      </p:graphicFrame>
    </p:spTree>
    <p:extLst>
      <p:ext uri="{BB962C8B-B14F-4D97-AF65-F5344CB8AC3E}">
        <p14:creationId xmlns:p14="http://schemas.microsoft.com/office/powerpoint/2010/main" val="580967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ear with compass turning gears without">
            <a:extLst>
              <a:ext uri="{FF2B5EF4-FFF2-40B4-BE49-F238E27FC236}">
                <a16:creationId xmlns:a16="http://schemas.microsoft.com/office/drawing/2014/main" id="{3D190EC2-8971-6BA7-18A8-2E01E05A2AB8}"/>
              </a:ext>
            </a:extLst>
          </p:cNvPr>
          <p:cNvPicPr>
            <a:picLocks noChangeAspect="1"/>
          </p:cNvPicPr>
          <p:nvPr/>
        </p:nvPicPr>
        <p:blipFill rotWithShape="1">
          <a:blip r:embed="rId2"/>
          <a:srcRect t="9837" b="33905"/>
          <a:stretch/>
        </p:blipFill>
        <p:spPr>
          <a:xfrm>
            <a:off x="15" y="10"/>
            <a:ext cx="12191985" cy="5219690"/>
          </a:xfrm>
          <a:prstGeom prst="rect">
            <a:avLst/>
          </a:prstGeom>
          <a:noFill/>
        </p:spPr>
      </p:pic>
      <p:sp>
        <p:nvSpPr>
          <p:cNvPr id="2" name="Title 1">
            <a:extLst>
              <a:ext uri="{FF2B5EF4-FFF2-40B4-BE49-F238E27FC236}">
                <a16:creationId xmlns:a16="http://schemas.microsoft.com/office/drawing/2014/main" id="{80F953EF-6DD3-7B29-EA98-20812245D273}"/>
              </a:ext>
            </a:extLst>
          </p:cNvPr>
          <p:cNvSpPr>
            <a:spLocks noGrp="1"/>
          </p:cNvSpPr>
          <p:nvPr>
            <p:ph type="title"/>
          </p:nvPr>
        </p:nvSpPr>
        <p:spPr>
          <a:xfrm>
            <a:off x="392429" y="5589937"/>
            <a:ext cx="10113645" cy="743682"/>
          </a:xfrm>
        </p:spPr>
        <p:txBody>
          <a:bodyPr anchor="b">
            <a:normAutofit/>
          </a:bodyPr>
          <a:lstStyle/>
          <a:p>
            <a:r>
              <a:rPr lang="en" kern="0" dirty="0"/>
              <a:t>Infographics&amp; insights</a:t>
            </a:r>
            <a:endParaRPr lang="en-US" dirty="0"/>
          </a:p>
        </p:txBody>
      </p:sp>
    </p:spTree>
    <p:extLst>
      <p:ext uri="{BB962C8B-B14F-4D97-AF65-F5344CB8AC3E}">
        <p14:creationId xmlns:p14="http://schemas.microsoft.com/office/powerpoint/2010/main" val="2952338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8669-C509-0523-DD91-5BAF5A1FE9EA}"/>
              </a:ext>
            </a:extLst>
          </p:cNvPr>
          <p:cNvSpPr>
            <a:spLocks noGrp="1"/>
          </p:cNvSpPr>
          <p:nvPr>
            <p:ph type="title"/>
          </p:nvPr>
        </p:nvSpPr>
        <p:spPr>
          <a:xfrm>
            <a:off x="643466" y="786383"/>
            <a:ext cx="3517567" cy="2093975"/>
          </a:xfrm>
        </p:spPr>
        <p:txBody>
          <a:bodyPr anchor="b">
            <a:normAutofit/>
          </a:bodyPr>
          <a:lstStyle/>
          <a:p>
            <a:r>
              <a:rPr lang="en-US" dirty="0"/>
              <a:t>Insights and information</a:t>
            </a:r>
          </a:p>
        </p:txBody>
      </p:sp>
      <p:sp>
        <p:nvSpPr>
          <p:cNvPr id="14" name="Text Placeholder 3">
            <a:extLst>
              <a:ext uri="{FF2B5EF4-FFF2-40B4-BE49-F238E27FC236}">
                <a16:creationId xmlns:a16="http://schemas.microsoft.com/office/drawing/2014/main" id="{9BE42C50-2E66-B86B-06E8-8BAAABE783E1}"/>
              </a:ext>
            </a:extLst>
          </p:cNvPr>
          <p:cNvSpPr>
            <a:spLocks noGrp="1"/>
          </p:cNvSpPr>
          <p:nvPr>
            <p:ph type="body" sz="half" idx="2"/>
          </p:nvPr>
        </p:nvSpPr>
        <p:spPr>
          <a:xfrm>
            <a:off x="643465" y="3043050"/>
            <a:ext cx="3517567" cy="3064505"/>
          </a:xfrm>
        </p:spPr>
        <p:txBody>
          <a:bodyPr/>
          <a:lstStyle/>
          <a:p>
            <a:pPr marL="457200" lvl="0" indent="-317500" algn="l" rtl="0">
              <a:spcBef>
                <a:spcPts val="0"/>
              </a:spcBef>
              <a:spcAft>
                <a:spcPts val="0"/>
              </a:spcAft>
              <a:buSzPts val="1400"/>
              <a:buChar char="●"/>
            </a:pPr>
            <a:r>
              <a:rPr lang="en-US" dirty="0"/>
              <a:t>It seems that both genders are evenly matched when it comes to earning below 50K.</a:t>
            </a:r>
          </a:p>
          <a:p>
            <a:pPr marL="139700" lvl="0" algn="l" rtl="0">
              <a:spcBef>
                <a:spcPts val="0"/>
              </a:spcBef>
              <a:spcAft>
                <a:spcPts val="0"/>
              </a:spcAft>
              <a:buSzPts val="1400"/>
            </a:pPr>
            <a:endParaRPr lang="en-US" dirty="0"/>
          </a:p>
          <a:p>
            <a:pPr marL="457200" lvl="0" indent="-317500" algn="l" rtl="0">
              <a:spcBef>
                <a:spcPts val="0"/>
              </a:spcBef>
              <a:spcAft>
                <a:spcPts val="0"/>
              </a:spcAft>
              <a:buSzPts val="1400"/>
              <a:buChar char="●"/>
            </a:pPr>
            <a:r>
              <a:rPr lang="en-US" dirty="0"/>
              <a:t>However, the vast majority of those earning above 50K are males</a:t>
            </a:r>
          </a:p>
          <a:p>
            <a:endParaRPr lang="en-US" dirty="0"/>
          </a:p>
        </p:txBody>
      </p:sp>
      <p:pic>
        <p:nvPicPr>
          <p:cNvPr id="6" name="Content Placeholder 5">
            <a:extLst>
              <a:ext uri="{FF2B5EF4-FFF2-40B4-BE49-F238E27FC236}">
                <a16:creationId xmlns:a16="http://schemas.microsoft.com/office/drawing/2014/main" id="{4F1154BA-144D-EF3C-96DF-F6371BF4FB33}"/>
              </a:ext>
            </a:extLst>
          </p:cNvPr>
          <p:cNvPicPr>
            <a:picLocks noGrp="1" noChangeAspect="1"/>
          </p:cNvPicPr>
          <p:nvPr>
            <p:ph idx="1"/>
          </p:nvPr>
        </p:nvPicPr>
        <p:blipFill>
          <a:blip r:embed="rId2"/>
          <a:stretch>
            <a:fillRect/>
          </a:stretch>
        </p:blipFill>
        <p:spPr>
          <a:xfrm>
            <a:off x="5145088" y="703009"/>
            <a:ext cx="6742112" cy="54882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2260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8B9A-4C76-F4A5-440F-D567C95586DF}"/>
              </a:ext>
            </a:extLst>
          </p:cNvPr>
          <p:cNvSpPr>
            <a:spLocks noGrp="1"/>
          </p:cNvSpPr>
          <p:nvPr>
            <p:ph type="title"/>
          </p:nvPr>
        </p:nvSpPr>
        <p:spPr/>
        <p:txBody>
          <a:bodyPr/>
          <a:lstStyle/>
          <a:p>
            <a:r>
              <a:rPr lang="en-US" dirty="0"/>
              <a:t>Insights and information</a:t>
            </a:r>
          </a:p>
        </p:txBody>
      </p:sp>
      <p:pic>
        <p:nvPicPr>
          <p:cNvPr id="6" name="Content Placeholder 5">
            <a:extLst>
              <a:ext uri="{FF2B5EF4-FFF2-40B4-BE49-F238E27FC236}">
                <a16:creationId xmlns:a16="http://schemas.microsoft.com/office/drawing/2014/main" id="{456F182D-1315-AC39-8649-F1A6190345B9}"/>
              </a:ext>
            </a:extLst>
          </p:cNvPr>
          <p:cNvPicPr>
            <a:picLocks noGrp="1" noChangeAspect="1"/>
          </p:cNvPicPr>
          <p:nvPr>
            <p:ph idx="1"/>
          </p:nvPr>
        </p:nvPicPr>
        <p:blipFill rotWithShape="1">
          <a:blip r:embed="rId2"/>
          <a:srcRect l="4685" r="13555"/>
          <a:stretch/>
        </p:blipFill>
        <p:spPr>
          <a:xfrm>
            <a:off x="5381625" y="590550"/>
            <a:ext cx="6276975" cy="5429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2ECCF632-A499-32F9-A4D8-11C47F812946}"/>
              </a:ext>
            </a:extLst>
          </p:cNvPr>
          <p:cNvSpPr>
            <a:spLocks noGrp="1"/>
          </p:cNvSpPr>
          <p:nvPr>
            <p:ph type="body" sz="half" idx="2"/>
          </p:nvPr>
        </p:nvSpPr>
        <p:spPr>
          <a:xfrm>
            <a:off x="205273" y="3043051"/>
            <a:ext cx="4184570" cy="3064505"/>
          </a:xfrm>
        </p:spPr>
        <p:txBody>
          <a:bodyPr>
            <a:normAutofit fontScale="92500" lnSpcReduction="10000"/>
          </a:bodyPr>
          <a:lstStyle/>
          <a:p>
            <a:pPr marL="457200" lvl="0" indent="-317500" algn="l" rtl="0">
              <a:spcBef>
                <a:spcPts val="0"/>
              </a:spcBef>
              <a:spcAft>
                <a:spcPts val="0"/>
              </a:spcAft>
              <a:buSzPts val="1400"/>
              <a:buChar char="●"/>
            </a:pPr>
            <a:r>
              <a:rPr lang="en-US" dirty="0"/>
              <a:t>The number of people earning more than 50K is quite negligible amongst people of age group 19-30.</a:t>
            </a:r>
          </a:p>
          <a:p>
            <a:pPr marL="139700" lvl="0" algn="l" rtl="0">
              <a:spcBef>
                <a:spcPts val="0"/>
              </a:spcBef>
              <a:spcAft>
                <a:spcPts val="0"/>
              </a:spcAft>
              <a:buSzPts val="1400"/>
            </a:pPr>
            <a:endParaRPr lang="en-US" dirty="0"/>
          </a:p>
          <a:p>
            <a:pPr marL="457200" lvl="0" indent="-317500" algn="l" rtl="0">
              <a:spcBef>
                <a:spcPts val="0"/>
              </a:spcBef>
              <a:spcAft>
                <a:spcPts val="0"/>
              </a:spcAft>
              <a:buSzPts val="1400"/>
              <a:buChar char="●"/>
            </a:pPr>
            <a:r>
              <a:rPr lang="en-US" dirty="0"/>
              <a:t>Individuals between the ages of 40 and 60 are more likely to earn above 50K</a:t>
            </a:r>
          </a:p>
          <a:p>
            <a:pPr marL="139700" lvl="0" algn="l" rtl="0">
              <a:spcBef>
                <a:spcPts val="0"/>
              </a:spcBef>
              <a:spcAft>
                <a:spcPts val="0"/>
              </a:spcAft>
              <a:buSzPts val="1400"/>
            </a:pPr>
            <a:endParaRPr lang="en-US" dirty="0"/>
          </a:p>
          <a:p>
            <a:pPr marL="457200" lvl="0" indent="-317500" algn="l" rtl="0">
              <a:spcBef>
                <a:spcPts val="0"/>
              </a:spcBef>
              <a:spcAft>
                <a:spcPts val="0"/>
              </a:spcAft>
              <a:buSzPts val="1400"/>
              <a:buChar char="●"/>
            </a:pPr>
            <a:r>
              <a:rPr lang="en-US" dirty="0"/>
              <a:t>Individuals above 60 are less likely to earn above 50K presumably due to retirement</a:t>
            </a:r>
          </a:p>
          <a:p>
            <a:endParaRPr lang="en-US" dirty="0"/>
          </a:p>
        </p:txBody>
      </p:sp>
    </p:spTree>
    <p:extLst>
      <p:ext uri="{BB962C8B-B14F-4D97-AF65-F5344CB8AC3E}">
        <p14:creationId xmlns:p14="http://schemas.microsoft.com/office/powerpoint/2010/main" val="2415378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54C6-AF40-8E26-8713-D2EA243EC7FE}"/>
              </a:ext>
            </a:extLst>
          </p:cNvPr>
          <p:cNvSpPr>
            <a:spLocks noGrp="1"/>
          </p:cNvSpPr>
          <p:nvPr>
            <p:ph type="title"/>
          </p:nvPr>
        </p:nvSpPr>
        <p:spPr/>
        <p:txBody>
          <a:bodyPr/>
          <a:lstStyle/>
          <a:p>
            <a:r>
              <a:rPr lang="en-US" dirty="0"/>
              <a:t>Insights and information</a:t>
            </a:r>
          </a:p>
        </p:txBody>
      </p:sp>
      <p:pic>
        <p:nvPicPr>
          <p:cNvPr id="6" name="Content Placeholder 5">
            <a:extLst>
              <a:ext uri="{FF2B5EF4-FFF2-40B4-BE49-F238E27FC236}">
                <a16:creationId xmlns:a16="http://schemas.microsoft.com/office/drawing/2014/main" id="{63B6AB59-1F5B-5AD5-326A-E8D9149D96DB}"/>
              </a:ext>
            </a:extLst>
          </p:cNvPr>
          <p:cNvPicPr>
            <a:picLocks noGrp="1" noChangeAspect="1"/>
          </p:cNvPicPr>
          <p:nvPr>
            <p:ph idx="1"/>
          </p:nvPr>
        </p:nvPicPr>
        <p:blipFill rotWithShape="1">
          <a:blip r:embed="rId2"/>
          <a:srcRect l="4633" r="3937"/>
          <a:stretch/>
        </p:blipFill>
        <p:spPr>
          <a:xfrm>
            <a:off x="5495925" y="786383"/>
            <a:ext cx="5791200" cy="5421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Placeholder 3">
            <a:extLst>
              <a:ext uri="{FF2B5EF4-FFF2-40B4-BE49-F238E27FC236}">
                <a16:creationId xmlns:a16="http://schemas.microsoft.com/office/drawing/2014/main" id="{2AEB7993-8684-A503-DCC3-87D90FE4A523}"/>
              </a:ext>
            </a:extLst>
          </p:cNvPr>
          <p:cNvSpPr>
            <a:spLocks noGrp="1"/>
          </p:cNvSpPr>
          <p:nvPr>
            <p:ph type="body" sz="half" idx="2"/>
          </p:nvPr>
        </p:nvSpPr>
        <p:spPr>
          <a:xfrm>
            <a:off x="130629" y="3043050"/>
            <a:ext cx="4422710" cy="3064505"/>
          </a:xfrm>
        </p:spPr>
        <p:txBody>
          <a:bodyPr>
            <a:normAutofit lnSpcReduction="10000"/>
          </a:bodyPr>
          <a:lstStyle/>
          <a:p>
            <a:pPr marL="457200" lvl="0" indent="-317500" algn="l" rtl="0">
              <a:spcBef>
                <a:spcPts val="0"/>
              </a:spcBef>
              <a:spcAft>
                <a:spcPts val="0"/>
              </a:spcAft>
              <a:buSzPts val="1400"/>
              <a:buChar char="●"/>
            </a:pPr>
            <a:r>
              <a:rPr lang="en-US" dirty="0"/>
              <a:t>Oddly enough, Associates are less likely to earn above 50K, which could be explained by the academic field's less competitive salaries</a:t>
            </a:r>
          </a:p>
          <a:p>
            <a:pPr marL="139700" lvl="0" algn="l" rtl="0">
              <a:spcBef>
                <a:spcPts val="0"/>
              </a:spcBef>
              <a:spcAft>
                <a:spcPts val="0"/>
              </a:spcAft>
              <a:buSzPts val="1400"/>
            </a:pPr>
            <a:endParaRPr lang="en-US" dirty="0"/>
          </a:p>
          <a:p>
            <a:pPr marL="457200" lvl="0" indent="-317500" algn="l" rtl="0">
              <a:spcBef>
                <a:spcPts val="0"/>
              </a:spcBef>
              <a:spcAft>
                <a:spcPts val="0"/>
              </a:spcAft>
              <a:buSzPts val="1400"/>
              <a:buChar char="●"/>
            </a:pPr>
            <a:r>
              <a:rPr lang="en-US" dirty="0"/>
              <a:t>There seems to be a correlation between education level and the probability of earning more than 50K, which ends after obtaining a master's degree</a:t>
            </a:r>
          </a:p>
          <a:p>
            <a:endParaRPr lang="en-US" dirty="0"/>
          </a:p>
        </p:txBody>
      </p:sp>
    </p:spTree>
    <p:extLst>
      <p:ext uri="{BB962C8B-B14F-4D97-AF65-F5344CB8AC3E}">
        <p14:creationId xmlns:p14="http://schemas.microsoft.com/office/powerpoint/2010/main" val="3668516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Business 2021 Annual Report Infographics by Slidesgo">
  <a:themeElements>
    <a:clrScheme name="Simple Light">
      <a:dk1>
        <a:srgbClr val="000000"/>
      </a:dk1>
      <a:lt1>
        <a:srgbClr val="FFFFFF"/>
      </a:lt1>
      <a:dk2>
        <a:srgbClr val="666666"/>
      </a:dk2>
      <a:lt2>
        <a:srgbClr val="D9D9D9"/>
      </a:lt2>
      <a:accent1>
        <a:srgbClr val="1642C5"/>
      </a:accent1>
      <a:accent2>
        <a:srgbClr val="155FE5"/>
      </a:accent2>
      <a:accent3>
        <a:srgbClr val="2A8BFD"/>
      </a:accent3>
      <a:accent4>
        <a:srgbClr val="434343"/>
      </a:accent4>
      <a:accent5>
        <a:srgbClr val="888888"/>
      </a:accent5>
      <a:accent6>
        <a:srgbClr val="CCCCC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{995337C6-D56B-4424-A6AB-987F9DD6371A}tf56160789_win32</Template>
  <TotalTime>228</TotalTime>
  <Words>710</Words>
  <Application>Microsoft Office PowerPoint</Application>
  <PresentationFormat>Widescreen</PresentationFormat>
  <Paragraphs>97</Paragraphs>
  <Slides>19</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Arial</vt:lpstr>
      <vt:lpstr>Bookman Old Style</vt:lpstr>
      <vt:lpstr>Bookman Old Style (Headings)</vt:lpstr>
      <vt:lpstr>Calibri</vt:lpstr>
      <vt:lpstr>Fira Sans Extra Condensed</vt:lpstr>
      <vt:lpstr>Fira Sans Extra Condensed SemiBold</vt:lpstr>
      <vt:lpstr>Franklin Gothic Book</vt:lpstr>
      <vt:lpstr>Lato</vt:lpstr>
      <vt:lpstr>NotoNaskhArabic</vt:lpstr>
      <vt:lpstr>Roboto</vt:lpstr>
      <vt:lpstr>1_RetrospectVTI</vt:lpstr>
      <vt:lpstr>Business 2021 Annual Report Infographics by Slidesgo</vt:lpstr>
      <vt:lpstr>Census Income Case Study</vt:lpstr>
      <vt:lpstr>Presentation Overview</vt:lpstr>
      <vt:lpstr>Overview of Dataset </vt:lpstr>
      <vt:lpstr>About the Dataset</vt:lpstr>
      <vt:lpstr>About Dataset</vt:lpstr>
      <vt:lpstr>Infographics&amp; insights</vt:lpstr>
      <vt:lpstr>Insights and information</vt:lpstr>
      <vt:lpstr>Insights and information</vt:lpstr>
      <vt:lpstr>Insights and information</vt:lpstr>
      <vt:lpstr>Insights and information</vt:lpstr>
      <vt:lpstr>Insights and information</vt:lpstr>
      <vt:lpstr>PowerPoint Presentation</vt:lpstr>
      <vt:lpstr>Recommendations </vt:lpstr>
      <vt:lpstr>Predictive Model</vt:lpstr>
      <vt:lpstr>Feature Selection </vt:lpstr>
      <vt:lpstr>Solving the unbalancing Dataset </vt:lpstr>
      <vt:lpstr>The Model </vt:lpstr>
      <vt:lpstr>‏"THE IDLE MIND IS THE DEVIL'S WORKSHOP WHEN YOU LOSE FOCUS, YOUR MIND TENDS TO FIX ON WHAT COULD BE WRONG WITH YOUR LIFE INSTEAD OF WHAT'S RIGHT"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Census Income Case Study</dc:title>
  <dc:creator>عبد الرحمن اشرف عثمان عبد العزيز محمد ( 320200326 )</dc:creator>
  <cp:lastModifiedBy>عبد الرحمن اشرف عثمان عبد العزيز محمد ( 320200326 )</cp:lastModifiedBy>
  <cp:revision>4</cp:revision>
  <dcterms:created xsi:type="dcterms:W3CDTF">2022-07-25T08:31:21Z</dcterms:created>
  <dcterms:modified xsi:type="dcterms:W3CDTF">2022-09-11T17:43:33Z</dcterms:modified>
</cp:coreProperties>
</file>