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Inter Bold" charset="1" panose="020B0802030000000004"/>
      <p:regular r:id="rId30"/>
    </p:embeddedFont>
    <p:embeddedFont>
      <p:font typeface="Roboto Bold" charset="1" panose="02000000000000000000"/>
      <p:regular r:id="rId31"/>
    </p:embeddedFont>
    <p:embeddedFont>
      <p:font typeface="Arimo Bold" charset="1" panose="020B0704020202020204"/>
      <p:regular r:id="rId32"/>
    </p:embeddedFont>
    <p:embeddedFont>
      <p:font typeface="TS Damas Sans" charset="1" panose="00000500000000000000"/>
      <p:regular r:id="rId33"/>
    </p:embeddedFont>
    <p:embeddedFont>
      <p:font typeface="Inter" charset="1" panose="020B0502030000000004"/>
      <p:regular r:id="rId34"/>
    </p:embeddedFont>
    <p:embeddedFont>
      <p:font typeface="TS Damas Sans Bold" charset="1" panose="00000800000000000000"/>
      <p:regular r:id="rId35"/>
    </p:embeddedFont>
    <p:embeddedFont>
      <p:font typeface="Roboto" charset="1" panose="02000000000000000000"/>
      <p:regular r:id="rId36"/>
    </p:embeddedFont>
    <p:embeddedFont>
      <p:font typeface="Roboto Italics" charset="1" panose="0200000000000000000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notion.so/abdulrahman1721/Purchase-Implementation-12262602a1e080bebc7ff0ff7898bae9" TargetMode="External" Type="http://schemas.openxmlformats.org/officeDocument/2006/relationships/hyperlink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abdulrahman1721.notion.site/Sales-Implementation-12262602a1e080aabed6cb42c8ebfacb" TargetMode="External" Type="http://schemas.openxmlformats.org/officeDocument/2006/relationships/hyperlink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abdulrahman1721.notion.site/HR-12262602a1e080a9a6faed90b1895af1" TargetMode="External" Type="http://schemas.openxmlformats.org/officeDocument/2006/relationships/hyperlink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abdulrahman1721.notion.site/User-Manual-12262602a1e0803e8a3ddd7148974737" TargetMode="External" Type="http://schemas.openxmlformats.org/officeDocument/2006/relationships/hyperlink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5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7052363"/>
            <a:ext cx="18288000" cy="0"/>
          </a:xfrm>
          <a:prstGeom prst="line">
            <a:avLst/>
          </a:prstGeom>
          <a:ln cap="flat" w="38100">
            <a:solidFill>
              <a:srgbClr val="FFFFFF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375569" y="1028700"/>
            <a:ext cx="9536861" cy="5453757"/>
          </a:xfrm>
          <a:custGeom>
            <a:avLst/>
            <a:gdLst/>
            <a:ahLst/>
            <a:cxnLst/>
            <a:rect r="r" b="b" t="t" l="l"/>
            <a:pathLst>
              <a:path h="5453757" w="9536861">
                <a:moveTo>
                  <a:pt x="0" y="0"/>
                </a:moveTo>
                <a:lnTo>
                  <a:pt x="9536862" y="0"/>
                </a:lnTo>
                <a:lnTo>
                  <a:pt x="9536862" y="5453757"/>
                </a:lnTo>
                <a:lnTo>
                  <a:pt x="0" y="54537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2" r="0" b="-834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97977" y="5939532"/>
            <a:ext cx="10492046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41"/>
              </a:lnSpc>
            </a:pPr>
            <a:r>
              <a:rPr lang="en-US" b="true" sz="3534">
                <a:solidFill>
                  <a:srgbClr val="D2EDFF"/>
                </a:solidFill>
                <a:latin typeface="Inter Bold"/>
                <a:ea typeface="Inter Bold"/>
                <a:cs typeface="Inter Bold"/>
                <a:sym typeface="Inter Bold"/>
              </a:rPr>
              <a:t>Your Trusted Source for Smart Electronics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80952" y="7566713"/>
            <a:ext cx="2814142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9FCFF"/>
                </a:solidFill>
                <a:latin typeface="Inter Bold"/>
                <a:ea typeface="Inter Bold"/>
                <a:cs typeface="Inter Bold"/>
                <a:sym typeface="Inter Bold"/>
              </a:rPr>
              <a:t>DR. Elwy Rady 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73659" y="7566713"/>
            <a:ext cx="817423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Digital Egypt Initiative Pioneers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         ERP Odoo Application Consultant</a:t>
            </a:r>
            <a:r>
              <a:rPr lang="en-US" b="true" sz="2999">
                <a:solidFill>
                  <a:srgbClr val="303564"/>
                </a:solidFill>
                <a:latin typeface="Inter Bold"/>
                <a:ea typeface="Inter Bold"/>
                <a:cs typeface="Inter Bold"/>
                <a:sym typeface="Inter Bold"/>
              </a:rPr>
              <a:t>ODOO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2048764" y="3111645"/>
            <a:ext cx="1013397" cy="0"/>
          </a:xfrm>
          <a:prstGeom prst="line">
            <a:avLst/>
          </a:prstGeom>
          <a:ln cap="flat" w="66675">
            <a:solidFill>
              <a:srgbClr val="30356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9506534"/>
            <a:ext cx="18288000" cy="780466"/>
            <a:chOff x="0" y="0"/>
            <a:chExt cx="4816593" cy="2055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05555"/>
            </a:xfrm>
            <a:custGeom>
              <a:avLst/>
              <a:gdLst/>
              <a:ahLst/>
              <a:cxnLst/>
              <a:rect r="r" b="b" t="t" l="l"/>
              <a:pathLst>
                <a:path h="20555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05555"/>
                  </a:lnTo>
                  <a:lnTo>
                    <a:pt x="0" y="205555"/>
                  </a:lnTo>
                  <a:close/>
                </a:path>
              </a:pathLst>
            </a:custGeom>
            <a:solidFill>
              <a:srgbClr val="30356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253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7035608" cy="9506534"/>
            <a:chOff x="0" y="0"/>
            <a:chExt cx="1853000" cy="25037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52999" cy="2503779"/>
            </a:xfrm>
            <a:custGeom>
              <a:avLst/>
              <a:gdLst/>
              <a:ahLst/>
              <a:cxnLst/>
              <a:rect r="r" b="b" t="t" l="l"/>
              <a:pathLst>
                <a:path h="2503779" w="1852999">
                  <a:moveTo>
                    <a:pt x="0" y="0"/>
                  </a:moveTo>
                  <a:lnTo>
                    <a:pt x="1852999" y="0"/>
                  </a:lnTo>
                  <a:lnTo>
                    <a:pt x="1852999" y="2503779"/>
                  </a:lnTo>
                  <a:lnTo>
                    <a:pt x="0" y="2503779"/>
                  </a:lnTo>
                  <a:close/>
                </a:path>
              </a:pathLst>
            </a:custGeom>
            <a:solidFill>
              <a:srgbClr val="30356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853000" cy="2551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0" y="0"/>
            <a:ext cx="7035608" cy="9506534"/>
          </a:xfrm>
          <a:custGeom>
            <a:avLst/>
            <a:gdLst/>
            <a:ahLst/>
            <a:cxnLst/>
            <a:rect r="r" b="b" t="t" l="l"/>
            <a:pathLst>
              <a:path h="9506534" w="7035608">
                <a:moveTo>
                  <a:pt x="0" y="0"/>
                </a:moveTo>
                <a:lnTo>
                  <a:pt x="7035608" y="0"/>
                </a:lnTo>
                <a:lnTo>
                  <a:pt x="7035608" y="9506534"/>
                </a:lnTo>
                <a:lnTo>
                  <a:pt x="0" y="9506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486" t="-15898" r="-21115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549977" y="1892445"/>
            <a:ext cx="10010971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b="true" sz="7600">
                <a:solidFill>
                  <a:srgbClr val="294FBF"/>
                </a:solidFill>
                <a:latin typeface="TS Damas Sans Bold"/>
                <a:ea typeface="TS Damas Sans Bold"/>
                <a:cs typeface="TS Damas Sans Bold"/>
                <a:sym typeface="TS Damas Sans Bold"/>
              </a:rPr>
              <a:t>FUNCTIONAL REQUIREMENTS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49977" y="4297356"/>
            <a:ext cx="10219163" cy="2805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6892" indent="-343446" lvl="1">
              <a:lnSpc>
                <a:spcPts val="4454"/>
              </a:lnSpc>
              <a:buFont typeface="Arial"/>
              <a:buChar char="•"/>
            </a:pPr>
            <a:r>
              <a:rPr lang="en-US" sz="318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Purchase:</a:t>
            </a:r>
          </a:p>
          <a:p>
            <a:pPr algn="l" marL="1373785" indent="-457928" lvl="2">
              <a:lnSpc>
                <a:spcPts val="4454"/>
              </a:lnSpc>
              <a:buFont typeface="Arial"/>
              <a:buChar char="⚬"/>
            </a:pPr>
            <a:r>
              <a:rPr lang="en-US" sz="318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Vendor management.</a:t>
            </a:r>
          </a:p>
          <a:p>
            <a:pPr algn="l" marL="1373785" indent="-457928" lvl="2">
              <a:lnSpc>
                <a:spcPts val="4454"/>
              </a:lnSpc>
              <a:buFont typeface="Arial"/>
              <a:buChar char="⚬"/>
            </a:pPr>
            <a:r>
              <a:rPr lang="en-US" sz="318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Vendor pricelists and long-term agreements.</a:t>
            </a:r>
          </a:p>
          <a:p>
            <a:pPr algn="l" marL="1373785" indent="-457928" lvl="2">
              <a:lnSpc>
                <a:spcPts val="4454"/>
              </a:lnSpc>
              <a:buFont typeface="Arial"/>
              <a:buChar char="⚬"/>
            </a:pPr>
            <a:r>
              <a:rPr lang="en-US" sz="318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Multi-level approvals for purchases.</a:t>
            </a:r>
          </a:p>
          <a:p>
            <a:pPr algn="l">
              <a:lnSpc>
                <a:spcPts val="4454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2048764" y="3111645"/>
            <a:ext cx="1013397" cy="0"/>
          </a:xfrm>
          <a:prstGeom prst="line">
            <a:avLst/>
          </a:prstGeom>
          <a:ln cap="flat" w="66675">
            <a:solidFill>
              <a:srgbClr val="30356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9506534"/>
            <a:ext cx="18288000" cy="780466"/>
            <a:chOff x="0" y="0"/>
            <a:chExt cx="4816593" cy="2055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05555"/>
            </a:xfrm>
            <a:custGeom>
              <a:avLst/>
              <a:gdLst/>
              <a:ahLst/>
              <a:cxnLst/>
              <a:rect r="r" b="b" t="t" l="l"/>
              <a:pathLst>
                <a:path h="20555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05555"/>
                  </a:lnTo>
                  <a:lnTo>
                    <a:pt x="0" y="205555"/>
                  </a:lnTo>
                  <a:close/>
                </a:path>
              </a:pathLst>
            </a:custGeom>
            <a:solidFill>
              <a:srgbClr val="30356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253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7035608" cy="9506534"/>
            <a:chOff x="0" y="0"/>
            <a:chExt cx="1853000" cy="25037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52999" cy="2503779"/>
            </a:xfrm>
            <a:custGeom>
              <a:avLst/>
              <a:gdLst/>
              <a:ahLst/>
              <a:cxnLst/>
              <a:rect r="r" b="b" t="t" l="l"/>
              <a:pathLst>
                <a:path h="2503779" w="1852999">
                  <a:moveTo>
                    <a:pt x="0" y="0"/>
                  </a:moveTo>
                  <a:lnTo>
                    <a:pt x="1852999" y="0"/>
                  </a:lnTo>
                  <a:lnTo>
                    <a:pt x="1852999" y="2503779"/>
                  </a:lnTo>
                  <a:lnTo>
                    <a:pt x="0" y="2503779"/>
                  </a:lnTo>
                  <a:close/>
                </a:path>
              </a:pathLst>
            </a:custGeom>
            <a:solidFill>
              <a:srgbClr val="30356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853000" cy="2551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0" y="0"/>
            <a:ext cx="7035608" cy="9506534"/>
          </a:xfrm>
          <a:custGeom>
            <a:avLst/>
            <a:gdLst/>
            <a:ahLst/>
            <a:cxnLst/>
            <a:rect r="r" b="b" t="t" l="l"/>
            <a:pathLst>
              <a:path h="9506534" w="7035608">
                <a:moveTo>
                  <a:pt x="0" y="0"/>
                </a:moveTo>
                <a:lnTo>
                  <a:pt x="7035608" y="0"/>
                </a:lnTo>
                <a:lnTo>
                  <a:pt x="7035608" y="9506534"/>
                </a:lnTo>
                <a:lnTo>
                  <a:pt x="0" y="9506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486" t="-15898" r="-21115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549977" y="1892445"/>
            <a:ext cx="10010971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b="true" sz="7600">
                <a:solidFill>
                  <a:srgbClr val="294FBF"/>
                </a:solidFill>
                <a:latin typeface="TS Damas Sans Bold"/>
                <a:ea typeface="TS Damas Sans Bold"/>
                <a:cs typeface="TS Damas Sans Bold"/>
                <a:sym typeface="TS Damas Sans Bold"/>
              </a:rPr>
              <a:t>FUNCTIONAL REQUIREMENTS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49977" y="4297356"/>
            <a:ext cx="10219163" cy="2805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6892" indent="-343446" lvl="1">
              <a:lnSpc>
                <a:spcPts val="4454"/>
              </a:lnSpc>
              <a:buFont typeface="Arial"/>
              <a:buChar char="•"/>
            </a:pPr>
            <a:r>
              <a:rPr lang="en-US" sz="318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Sales:</a:t>
            </a:r>
          </a:p>
          <a:p>
            <a:pPr algn="l" marL="1373785" indent="-457928" lvl="2">
              <a:lnSpc>
                <a:spcPts val="4454"/>
              </a:lnSpc>
              <a:buFont typeface="Arial"/>
              <a:buChar char="⚬"/>
            </a:pPr>
            <a:r>
              <a:rPr lang="en-US" sz="318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Customer order processing.</a:t>
            </a:r>
          </a:p>
          <a:p>
            <a:pPr algn="l" marL="1373785" indent="-457928" lvl="2">
              <a:lnSpc>
                <a:spcPts val="4454"/>
              </a:lnSpc>
              <a:buFont typeface="Arial"/>
              <a:buChar char="⚬"/>
            </a:pPr>
            <a:r>
              <a:rPr lang="en-US" sz="318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Automated invoicing and reporting.</a:t>
            </a:r>
          </a:p>
          <a:p>
            <a:pPr algn="l" marL="1373785" indent="-457928" lvl="2">
              <a:lnSpc>
                <a:spcPts val="4454"/>
              </a:lnSpc>
              <a:buFont typeface="Arial"/>
              <a:buChar char="⚬"/>
            </a:pPr>
            <a:r>
              <a:rPr lang="en-US" sz="318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Sales reporting and analytics..</a:t>
            </a:r>
          </a:p>
          <a:p>
            <a:pPr algn="l">
              <a:lnSpc>
                <a:spcPts val="4454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2048764" y="3111645"/>
            <a:ext cx="1013397" cy="0"/>
          </a:xfrm>
          <a:prstGeom prst="line">
            <a:avLst/>
          </a:prstGeom>
          <a:ln cap="flat" w="66675">
            <a:solidFill>
              <a:srgbClr val="30356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9506534"/>
            <a:ext cx="18288000" cy="780466"/>
            <a:chOff x="0" y="0"/>
            <a:chExt cx="4816593" cy="2055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05555"/>
            </a:xfrm>
            <a:custGeom>
              <a:avLst/>
              <a:gdLst/>
              <a:ahLst/>
              <a:cxnLst/>
              <a:rect r="r" b="b" t="t" l="l"/>
              <a:pathLst>
                <a:path h="20555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05555"/>
                  </a:lnTo>
                  <a:lnTo>
                    <a:pt x="0" y="205555"/>
                  </a:lnTo>
                  <a:close/>
                </a:path>
              </a:pathLst>
            </a:custGeom>
            <a:solidFill>
              <a:srgbClr val="30356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253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7035608" cy="9506534"/>
            <a:chOff x="0" y="0"/>
            <a:chExt cx="1853000" cy="25037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52999" cy="2503779"/>
            </a:xfrm>
            <a:custGeom>
              <a:avLst/>
              <a:gdLst/>
              <a:ahLst/>
              <a:cxnLst/>
              <a:rect r="r" b="b" t="t" l="l"/>
              <a:pathLst>
                <a:path h="2503779" w="1852999">
                  <a:moveTo>
                    <a:pt x="0" y="0"/>
                  </a:moveTo>
                  <a:lnTo>
                    <a:pt x="1852999" y="0"/>
                  </a:lnTo>
                  <a:lnTo>
                    <a:pt x="1852999" y="2503779"/>
                  </a:lnTo>
                  <a:lnTo>
                    <a:pt x="0" y="2503779"/>
                  </a:lnTo>
                  <a:close/>
                </a:path>
              </a:pathLst>
            </a:custGeom>
            <a:solidFill>
              <a:srgbClr val="30356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853000" cy="2551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0" y="0"/>
            <a:ext cx="7035608" cy="9506534"/>
          </a:xfrm>
          <a:custGeom>
            <a:avLst/>
            <a:gdLst/>
            <a:ahLst/>
            <a:cxnLst/>
            <a:rect r="r" b="b" t="t" l="l"/>
            <a:pathLst>
              <a:path h="9506534" w="7035608">
                <a:moveTo>
                  <a:pt x="0" y="0"/>
                </a:moveTo>
                <a:lnTo>
                  <a:pt x="7035608" y="0"/>
                </a:lnTo>
                <a:lnTo>
                  <a:pt x="7035608" y="9506534"/>
                </a:lnTo>
                <a:lnTo>
                  <a:pt x="0" y="9506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486" t="-15898" r="-21115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549977" y="1892445"/>
            <a:ext cx="10010971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b="true" sz="7600">
                <a:solidFill>
                  <a:srgbClr val="294FBF"/>
                </a:solidFill>
                <a:latin typeface="TS Damas Sans Bold"/>
                <a:ea typeface="TS Damas Sans Bold"/>
                <a:cs typeface="TS Damas Sans Bold"/>
                <a:sym typeface="TS Damas Sans Bold"/>
              </a:rPr>
              <a:t>FUNCTIONAL REQUIREMENTS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49977" y="4578344"/>
            <a:ext cx="10219163" cy="2243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6892" indent="-343446" lvl="1">
              <a:lnSpc>
                <a:spcPts val="4454"/>
              </a:lnSpc>
              <a:buFont typeface="Arial"/>
              <a:buChar char="•"/>
            </a:pPr>
            <a:r>
              <a:rPr lang="en-US" sz="318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CRM:</a:t>
            </a:r>
          </a:p>
          <a:p>
            <a:pPr algn="l" marL="1373785" indent="-457928" lvl="2">
              <a:lnSpc>
                <a:spcPts val="4454"/>
              </a:lnSpc>
              <a:buFont typeface="Arial"/>
              <a:buChar char="⚬"/>
            </a:pPr>
            <a:r>
              <a:rPr lang="en-US" sz="318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Customer data management.</a:t>
            </a:r>
          </a:p>
          <a:p>
            <a:pPr algn="l" marL="1373785" indent="-457928" lvl="2">
              <a:lnSpc>
                <a:spcPts val="4454"/>
              </a:lnSpc>
              <a:buFont typeface="Arial"/>
              <a:buChar char="⚬"/>
            </a:pPr>
            <a:r>
              <a:rPr lang="en-US" sz="318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Sales pipeline tracking..</a:t>
            </a:r>
          </a:p>
          <a:p>
            <a:pPr algn="l">
              <a:lnSpc>
                <a:spcPts val="4454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1722447" y="2214562"/>
            <a:ext cx="1013397" cy="0"/>
          </a:xfrm>
          <a:prstGeom prst="line">
            <a:avLst/>
          </a:prstGeom>
          <a:ln cap="flat" w="66675">
            <a:solidFill>
              <a:srgbClr val="30356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9506534"/>
            <a:ext cx="18288000" cy="780466"/>
            <a:chOff x="0" y="0"/>
            <a:chExt cx="4816593" cy="2055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05555"/>
            </a:xfrm>
            <a:custGeom>
              <a:avLst/>
              <a:gdLst/>
              <a:ahLst/>
              <a:cxnLst/>
              <a:rect r="r" b="b" t="t" l="l"/>
              <a:pathLst>
                <a:path h="20555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05555"/>
                  </a:lnTo>
                  <a:lnTo>
                    <a:pt x="0" y="205555"/>
                  </a:lnTo>
                  <a:close/>
                </a:path>
              </a:pathLst>
            </a:custGeom>
            <a:solidFill>
              <a:srgbClr val="30356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253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7035608" cy="9506534"/>
            <a:chOff x="0" y="0"/>
            <a:chExt cx="1853000" cy="25037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52999" cy="2503779"/>
            </a:xfrm>
            <a:custGeom>
              <a:avLst/>
              <a:gdLst/>
              <a:ahLst/>
              <a:cxnLst/>
              <a:rect r="r" b="b" t="t" l="l"/>
              <a:pathLst>
                <a:path h="2503779" w="1852999">
                  <a:moveTo>
                    <a:pt x="0" y="0"/>
                  </a:moveTo>
                  <a:lnTo>
                    <a:pt x="1852999" y="0"/>
                  </a:lnTo>
                  <a:lnTo>
                    <a:pt x="1852999" y="2503779"/>
                  </a:lnTo>
                  <a:lnTo>
                    <a:pt x="0" y="2503779"/>
                  </a:lnTo>
                  <a:close/>
                </a:path>
              </a:pathLst>
            </a:custGeom>
            <a:solidFill>
              <a:srgbClr val="30356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853000" cy="2551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0" y="0"/>
            <a:ext cx="7035608" cy="9506534"/>
          </a:xfrm>
          <a:custGeom>
            <a:avLst/>
            <a:gdLst/>
            <a:ahLst/>
            <a:cxnLst/>
            <a:rect r="r" b="b" t="t" l="l"/>
            <a:pathLst>
              <a:path h="9506534" w="7035608">
                <a:moveTo>
                  <a:pt x="0" y="0"/>
                </a:moveTo>
                <a:lnTo>
                  <a:pt x="7035608" y="0"/>
                </a:lnTo>
                <a:lnTo>
                  <a:pt x="7035608" y="9506534"/>
                </a:lnTo>
                <a:lnTo>
                  <a:pt x="0" y="9506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486" t="-15898" r="-21115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769530" y="1028700"/>
            <a:ext cx="12215334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b="true" sz="7600">
                <a:solidFill>
                  <a:srgbClr val="294FBF"/>
                </a:solidFill>
                <a:latin typeface="TS Damas Sans Bold"/>
                <a:ea typeface="TS Damas Sans Bold"/>
                <a:cs typeface="TS Damas Sans Bold"/>
                <a:sym typeface="TS Damas Sans Bold"/>
              </a:rPr>
              <a:t>NON-FUNCTIONAL REQUIREMENTS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12559" y="2405998"/>
            <a:ext cx="10946216" cy="767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4"/>
              </a:lnSpc>
            </a:pPr>
          </a:p>
          <a:p>
            <a:pPr algn="l" marL="1339998" indent="-446666" lvl="2">
              <a:lnSpc>
                <a:spcPts val="4344"/>
              </a:lnSpc>
              <a:buFont typeface="Arial"/>
              <a:buChar char="⚬"/>
            </a:pPr>
            <a:r>
              <a:rPr lang="en-US" sz="310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Security: Ensure that sensitive customer, vendor, and financial data is securely stored and accessible only to authorized users.</a:t>
            </a:r>
            <a:r>
              <a:rPr lang="en-US" sz="310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Stock level tracking.</a:t>
            </a:r>
          </a:p>
          <a:p>
            <a:pPr algn="l">
              <a:lnSpc>
                <a:spcPts val="4344"/>
              </a:lnSpc>
            </a:pPr>
          </a:p>
          <a:p>
            <a:pPr algn="l" marL="1339998" indent="-446666" lvl="2">
              <a:lnSpc>
                <a:spcPts val="4344"/>
              </a:lnSpc>
              <a:buFont typeface="Arial"/>
              <a:buChar char="⚬"/>
            </a:pPr>
            <a:r>
              <a:rPr lang="en-US" sz="310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Performance: The system should provide real-time data processing and reporting, ensuring smooth operation without delays.</a:t>
            </a:r>
          </a:p>
          <a:p>
            <a:pPr algn="l">
              <a:lnSpc>
                <a:spcPts val="4344"/>
              </a:lnSpc>
            </a:pPr>
          </a:p>
          <a:p>
            <a:pPr algn="l" marL="1339998" indent="-446666" lvl="2">
              <a:lnSpc>
                <a:spcPts val="4344"/>
              </a:lnSpc>
              <a:buFont typeface="Arial"/>
              <a:buChar char="⚬"/>
            </a:pPr>
            <a:r>
              <a:rPr lang="en-US" sz="310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 Experience: The system must be intuitive and user-friendly to facilitate ease of adoption by employees.</a:t>
            </a:r>
          </a:p>
          <a:p>
            <a:pPr algn="l">
              <a:lnSpc>
                <a:spcPts val="4344"/>
              </a:lnSpc>
            </a:pPr>
          </a:p>
          <a:p>
            <a:pPr algn="l">
              <a:lnSpc>
                <a:spcPts val="4344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516969" y="175119"/>
            <a:ext cx="6565216" cy="10287000"/>
            <a:chOff x="0" y="0"/>
            <a:chExt cx="172911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2911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29110">
                  <a:moveTo>
                    <a:pt x="0" y="0"/>
                  </a:moveTo>
                  <a:lnTo>
                    <a:pt x="1729110" y="0"/>
                  </a:lnTo>
                  <a:lnTo>
                    <a:pt x="172911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356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729110" cy="270933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032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54577" y="2111373"/>
            <a:ext cx="10144705" cy="6103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49"/>
              </a:lnSpc>
            </a:pPr>
          </a:p>
          <a:p>
            <a:pPr algn="l" marL="712467" indent="-356233" lvl="1">
              <a:lnSpc>
                <a:spcPts val="8249"/>
              </a:lnSpc>
              <a:buAutoNum type="arabicPeriod" startAt="1"/>
            </a:pPr>
            <a:r>
              <a:rPr lang="en-US" sz="32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Vendor Management and Pricelists.</a:t>
            </a:r>
          </a:p>
          <a:p>
            <a:pPr algn="l" marL="712467" indent="-356233" lvl="1">
              <a:lnSpc>
                <a:spcPts val="8249"/>
              </a:lnSpc>
              <a:buAutoNum type="arabicPeriod" startAt="1"/>
            </a:pPr>
            <a:r>
              <a:rPr lang="en-US" sz="32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Replenishment and Reordering Automation.</a:t>
            </a:r>
          </a:p>
          <a:p>
            <a:pPr algn="l" marL="712467" indent="-356233" lvl="1">
              <a:lnSpc>
                <a:spcPts val="8249"/>
              </a:lnSpc>
              <a:buAutoNum type="arabicPeriod" startAt="1"/>
            </a:pPr>
            <a:r>
              <a:rPr lang="en-US" sz="32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Multi-Warehouse Management.</a:t>
            </a:r>
          </a:p>
          <a:p>
            <a:pPr algn="l" marL="712467" indent="-356233" lvl="1">
              <a:lnSpc>
                <a:spcPts val="8249"/>
              </a:lnSpc>
              <a:buAutoNum type="arabicPeriod" startAt="1"/>
            </a:pPr>
            <a:r>
              <a:rPr lang="en-US" sz="32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Multi-Level Approval Workflow..</a:t>
            </a:r>
          </a:p>
          <a:p>
            <a:pPr algn="l">
              <a:lnSpc>
                <a:spcPts val="824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831035" y="2092323"/>
            <a:ext cx="5937084" cy="5045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249"/>
              </a:lnSpc>
            </a:pPr>
            <a:r>
              <a:rPr lang="en-US" sz="8499">
                <a:solidFill>
                  <a:srgbClr val="EDECED"/>
                </a:solidFill>
                <a:latin typeface="TS Damas Sans"/>
                <a:ea typeface="TS Damas Sans"/>
                <a:cs typeface="TS Damas Sans"/>
                <a:sym typeface="TS Damas Sans"/>
              </a:rPr>
              <a:t>MAJOR FEATURES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516969" y="175119"/>
            <a:ext cx="6565216" cy="10287000"/>
            <a:chOff x="0" y="0"/>
            <a:chExt cx="172911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2911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29110">
                  <a:moveTo>
                    <a:pt x="0" y="0"/>
                  </a:moveTo>
                  <a:lnTo>
                    <a:pt x="1729110" y="0"/>
                  </a:lnTo>
                  <a:lnTo>
                    <a:pt x="172911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356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729110" cy="270933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032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97427" y="2730498"/>
            <a:ext cx="10600491" cy="3032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1917" indent="-360959" lvl="1">
              <a:lnSpc>
                <a:spcPts val="8359"/>
              </a:lnSpc>
              <a:buAutoNum type="arabicPeriod" startAt="1"/>
            </a:pPr>
            <a:r>
              <a:rPr lang="en-US" sz="334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CRM for Customer Interaction Management</a:t>
            </a:r>
          </a:p>
          <a:p>
            <a:pPr algn="l" marL="721917" indent="-360959" lvl="1">
              <a:lnSpc>
                <a:spcPts val="8359"/>
              </a:lnSpc>
              <a:buAutoNum type="arabicPeriod" startAt="1"/>
            </a:pPr>
            <a:r>
              <a:rPr lang="en-US" sz="334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Sales Order Processing and Reporting.</a:t>
            </a:r>
          </a:p>
          <a:p>
            <a:pPr algn="l" marL="721917" indent="-360959" lvl="1">
              <a:lnSpc>
                <a:spcPts val="8359"/>
              </a:lnSpc>
              <a:buAutoNum type="arabicPeriod" startAt="1"/>
            </a:pPr>
            <a:r>
              <a:rPr lang="en-US" sz="334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Employee Time-off, and Expense Management.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831035" y="2092323"/>
            <a:ext cx="5937084" cy="5045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249"/>
              </a:lnSpc>
            </a:pPr>
            <a:r>
              <a:rPr lang="en-US" sz="8499">
                <a:solidFill>
                  <a:srgbClr val="EDECED"/>
                </a:solidFill>
                <a:latin typeface="TS Damas Sans"/>
                <a:ea typeface="TS Damas Sans"/>
                <a:cs typeface="TS Damas Sans"/>
                <a:sym typeface="TS Damas Sans"/>
              </a:rPr>
              <a:t>MAJOR FEATURES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565216" cy="10287000"/>
            <a:chOff x="0" y="0"/>
            <a:chExt cx="172911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2911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29110">
                  <a:moveTo>
                    <a:pt x="0" y="0"/>
                  </a:moveTo>
                  <a:lnTo>
                    <a:pt x="1729110" y="0"/>
                  </a:lnTo>
                  <a:lnTo>
                    <a:pt x="172911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356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729110" cy="270933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032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339040" y="1229854"/>
            <a:ext cx="9920260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3680" b="true">
                <a:solidFill>
                  <a:srgbClr val="312F84"/>
                </a:solidFill>
                <a:latin typeface="Roboto Bold"/>
                <a:ea typeface="Roboto Bold"/>
                <a:cs typeface="Roboto Bold"/>
                <a:sym typeface="Roboto Bold"/>
              </a:rPr>
              <a:t>Challenges and solutions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39040" y="2239504"/>
            <a:ext cx="10144705" cy="307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9" indent="-313054" lvl="1">
              <a:lnSpc>
                <a:spcPts val="4059"/>
              </a:lnSpc>
              <a:buFont typeface="Arial"/>
              <a:buChar char="•"/>
            </a:pPr>
            <a:r>
              <a:rPr lang="en-US" b="true" sz="28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Challenge: Coordinating between the Purchasing and Accounting Departments</a:t>
            </a:r>
            <a:r>
              <a:rPr lang="en-US" sz="28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algn="l" marL="1252218" indent="-417406" lvl="2">
              <a:lnSpc>
                <a:spcPts val="4059"/>
              </a:lnSpc>
              <a:buFont typeface="Arial"/>
              <a:buChar char="⚬"/>
            </a:pPr>
            <a:r>
              <a:rPr lang="en-US" sz="28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Solution: Introduced multi-level approval workflows, ensuring that every purchase is verified and approved by both departments, distributing authority evenly and reducing conflicts.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4066" y="458329"/>
            <a:ext cx="5937084" cy="7740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249"/>
              </a:lnSpc>
            </a:pPr>
            <a:r>
              <a:rPr lang="en-US" sz="8499">
                <a:solidFill>
                  <a:srgbClr val="EDECED"/>
                </a:solidFill>
                <a:latin typeface="TS Damas Sans"/>
                <a:ea typeface="TS Damas Sans"/>
                <a:cs typeface="TS Damas Sans"/>
                <a:sym typeface="TS Damas Sans"/>
              </a:rPr>
              <a:t>CHALLENGES AND</a:t>
            </a:r>
          </a:p>
          <a:p>
            <a:pPr algn="ctr">
              <a:lnSpc>
                <a:spcPts val="21249"/>
              </a:lnSpc>
            </a:pPr>
            <a:r>
              <a:rPr lang="en-US" sz="8499">
                <a:solidFill>
                  <a:srgbClr val="EDECED"/>
                </a:solidFill>
                <a:latin typeface="TS Damas Sans"/>
                <a:ea typeface="TS Damas Sans"/>
                <a:cs typeface="TS Damas Sans"/>
                <a:sym typeface="TS Damas Sans"/>
              </a:rPr>
              <a:t>SOLUTION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39040" y="5530757"/>
            <a:ext cx="10144705" cy="307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9" indent="-313054" lvl="1">
              <a:lnSpc>
                <a:spcPts val="4059"/>
              </a:lnSpc>
              <a:buFont typeface="Arial"/>
              <a:buChar char="•"/>
            </a:pPr>
            <a:r>
              <a:rPr lang="en-US" b="true" sz="28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Challenge: Dealing with Bulk Data.</a:t>
            </a:r>
          </a:p>
          <a:p>
            <a:pPr algn="l" marL="1252218" indent="-417406" lvl="2">
              <a:lnSpc>
                <a:spcPts val="4059"/>
              </a:lnSpc>
              <a:buFont typeface="Arial"/>
              <a:buChar char="⚬"/>
            </a:pPr>
            <a:r>
              <a:rPr lang="en-US" sz="28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Solution: Created Excel templates tailored for mass data entry, which could then be efficiently uploaded into the system, reducing data entry errors and speeding up the process.</a:t>
            </a:r>
          </a:p>
          <a:p>
            <a:pPr algn="l">
              <a:lnSpc>
                <a:spcPts val="4059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565216" cy="10287000"/>
            <a:chOff x="0" y="0"/>
            <a:chExt cx="172911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2911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29110">
                  <a:moveTo>
                    <a:pt x="0" y="0"/>
                  </a:moveTo>
                  <a:lnTo>
                    <a:pt x="1729110" y="0"/>
                  </a:lnTo>
                  <a:lnTo>
                    <a:pt x="172911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356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729110" cy="270933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032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339040" y="1229854"/>
            <a:ext cx="9920260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3680" b="true">
                <a:solidFill>
                  <a:srgbClr val="312F84"/>
                </a:solidFill>
                <a:latin typeface="Roboto Bold"/>
                <a:ea typeface="Roboto Bold"/>
                <a:cs typeface="Roboto Bold"/>
                <a:sym typeface="Roboto Bold"/>
              </a:rPr>
              <a:t>Challenges and solutions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88004" y="2220253"/>
            <a:ext cx="10622331" cy="318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5587" indent="-327794" lvl="1">
              <a:lnSpc>
                <a:spcPts val="4251"/>
              </a:lnSpc>
              <a:buFont typeface="Arial"/>
              <a:buChar char="•"/>
            </a:pPr>
            <a:r>
              <a:rPr lang="en-US" b="true" sz="3036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Challenge: User Experience with the New System.</a:t>
            </a:r>
          </a:p>
          <a:p>
            <a:pPr algn="l">
              <a:lnSpc>
                <a:spcPts val="4251"/>
              </a:lnSpc>
            </a:pPr>
          </a:p>
          <a:p>
            <a:pPr algn="l" marL="1311175" indent="-437058" lvl="2">
              <a:lnSpc>
                <a:spcPts val="4251"/>
              </a:lnSpc>
              <a:buFont typeface="Arial"/>
              <a:buChar char="⚬"/>
            </a:pPr>
            <a:r>
              <a:rPr lang="en-US" sz="303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Solution: Developed a step-by-step user manual to guide employees through the system, ensuring that they understood how to use the new ERP effectively and comfortably.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8305" y="204827"/>
            <a:ext cx="5937084" cy="7740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249"/>
              </a:lnSpc>
              <a:spcBef>
                <a:spcPct val="0"/>
              </a:spcBef>
            </a:pPr>
            <a:r>
              <a:rPr lang="en-US" sz="8499" strike="noStrike" u="none">
                <a:solidFill>
                  <a:srgbClr val="EDECED"/>
                </a:solidFill>
                <a:latin typeface="TS Damas Sans"/>
                <a:ea typeface="TS Damas Sans"/>
                <a:cs typeface="TS Damas Sans"/>
                <a:sym typeface="TS Damas Sans"/>
              </a:rPr>
              <a:t>CHALLENGES AND</a:t>
            </a:r>
          </a:p>
          <a:p>
            <a:pPr algn="ctr" marL="0" indent="0" lvl="0">
              <a:lnSpc>
                <a:spcPts val="21249"/>
              </a:lnSpc>
              <a:spcBef>
                <a:spcPct val="0"/>
              </a:spcBef>
            </a:pPr>
            <a:r>
              <a:rPr lang="en-US" sz="8499" strike="noStrike" u="none">
                <a:solidFill>
                  <a:srgbClr val="EDECED"/>
                </a:solidFill>
                <a:latin typeface="TS Damas Sans"/>
                <a:ea typeface="TS Damas Sans"/>
                <a:cs typeface="TS Damas Sans"/>
                <a:sym typeface="TS Damas Sans"/>
              </a:rPr>
              <a:t>SOLUTION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8305" y="1262102"/>
            <a:ext cx="5937084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b="true" sz="8499">
                <a:solidFill>
                  <a:srgbClr val="312F84"/>
                </a:solidFill>
                <a:latin typeface="TS Damas Sans Bold"/>
                <a:ea typeface="TS Damas Sans Bold"/>
                <a:cs typeface="TS Damas Sans Bold"/>
                <a:sym typeface="TS Damas Sans Bold"/>
              </a:rPr>
              <a:t>AUDIENCE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2547977"/>
            <a:ext cx="6844029" cy="7739023"/>
          </a:xfrm>
          <a:custGeom>
            <a:avLst/>
            <a:gdLst/>
            <a:ahLst/>
            <a:cxnLst/>
            <a:rect r="r" b="b" t="t" l="l"/>
            <a:pathLst>
              <a:path h="7739023" w="6844029">
                <a:moveTo>
                  <a:pt x="0" y="0"/>
                </a:moveTo>
                <a:lnTo>
                  <a:pt x="6844029" y="0"/>
                </a:lnTo>
                <a:lnTo>
                  <a:pt x="6844029" y="7739023"/>
                </a:lnTo>
                <a:lnTo>
                  <a:pt x="0" y="77390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223" t="-11261" r="-12587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95389" y="2025418"/>
            <a:ext cx="11839138" cy="6938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0373" indent="-425187" lvl="1">
              <a:lnSpc>
                <a:spcPts val="5514"/>
              </a:lnSpc>
              <a:buAutoNum type="arabicPeriod" startAt="1"/>
            </a:pPr>
            <a:r>
              <a:rPr lang="en-US" sz="393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Small and medium-sized electronics companies looking to :</a:t>
            </a:r>
          </a:p>
          <a:p>
            <a:pPr algn="l" marL="1700747" indent="-566916" lvl="2">
              <a:lnSpc>
                <a:spcPts val="5514"/>
              </a:lnSpc>
              <a:buFont typeface="Arial"/>
              <a:buChar char="⚬"/>
            </a:pPr>
            <a:r>
              <a:rPr lang="en-US" sz="393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streamline operations through ERP solutions.</a:t>
            </a:r>
          </a:p>
          <a:p>
            <a:pPr algn="l" marL="1700747" indent="-566916" lvl="2">
              <a:lnSpc>
                <a:spcPts val="5514"/>
              </a:lnSpc>
              <a:buFont typeface="Arial"/>
              <a:buChar char="⚬"/>
            </a:pPr>
            <a:r>
              <a:rPr lang="en-US" sz="393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Seeking automation of inventory, sales, and vendor management.</a:t>
            </a:r>
          </a:p>
          <a:p>
            <a:pPr algn="l" marL="1700747" indent="-566916" lvl="2">
              <a:lnSpc>
                <a:spcPts val="5514"/>
              </a:lnSpc>
              <a:buFont typeface="Arial"/>
              <a:buChar char="⚬"/>
            </a:pPr>
            <a:r>
              <a:rPr lang="en-US" sz="393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Aiming to reduce errors and improve operational efficiency.</a:t>
            </a:r>
          </a:p>
          <a:p>
            <a:pPr algn="l" marL="1700747" indent="-566916" lvl="2">
              <a:lnSpc>
                <a:spcPts val="5514"/>
              </a:lnSpc>
              <a:buFont typeface="Arial"/>
              <a:buChar char="⚬"/>
            </a:pPr>
            <a:r>
              <a:rPr lang="en-US" sz="393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Focused on making data-driven decisions for growth.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03548" y="0"/>
            <a:ext cx="5184452" cy="10287000"/>
            <a:chOff x="0" y="0"/>
            <a:chExt cx="136545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545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65452">
                  <a:moveTo>
                    <a:pt x="0" y="0"/>
                  </a:moveTo>
                  <a:lnTo>
                    <a:pt x="1365452" y="0"/>
                  </a:lnTo>
                  <a:lnTo>
                    <a:pt x="13654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356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65452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16536" y="2042479"/>
            <a:ext cx="10445478" cy="2613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30"/>
              </a:lnSpc>
            </a:pPr>
            <a:r>
              <a:rPr lang="en-US" b="true" sz="9300">
                <a:solidFill>
                  <a:srgbClr val="294FBF"/>
                </a:solidFill>
                <a:latin typeface="TS Damas Sans Bold"/>
                <a:ea typeface="TS Damas Sans Bold"/>
                <a:cs typeface="TS Damas Sans Bold"/>
                <a:sym typeface="TS Damas Sans Bold"/>
              </a:rPr>
              <a:t>SYSTEM IMPLEMENTATION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261497" y="2428562"/>
            <a:ext cx="8335118" cy="5552307"/>
          </a:xfrm>
          <a:custGeom>
            <a:avLst/>
            <a:gdLst/>
            <a:ahLst/>
            <a:cxnLst/>
            <a:rect r="r" b="b" t="t" l="l"/>
            <a:pathLst>
              <a:path h="5552307" w="8335118">
                <a:moveTo>
                  <a:pt x="0" y="0"/>
                </a:moveTo>
                <a:lnTo>
                  <a:pt x="8335118" y="0"/>
                </a:lnTo>
                <a:lnTo>
                  <a:pt x="8335118" y="5552307"/>
                </a:lnTo>
                <a:lnTo>
                  <a:pt x="0" y="555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0"/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16536" y="5523654"/>
            <a:ext cx="10622331" cy="787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1"/>
              </a:lnSpc>
            </a:pPr>
            <a:r>
              <a:rPr lang="en-US" sz="4636" i="true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Click here to see the magic 🪄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11157387" y="4471989"/>
            <a:ext cx="9267274" cy="134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4"/>
              </a:lnSpc>
              <a:spcBef>
                <a:spcPct val="0"/>
              </a:spcBef>
            </a:pPr>
            <a:r>
              <a:rPr lang="en-US" b="true" sz="10124" spc="3300">
                <a:solidFill>
                  <a:srgbClr val="FFFFFF"/>
                </a:solidFill>
                <a:latin typeface="TS Damas Sans Bold"/>
                <a:ea typeface="TS Damas Sans Bold"/>
                <a:cs typeface="TS Damas Sans Bold"/>
                <a:sym typeface="TS Damas Sans Bold"/>
              </a:rPr>
              <a:t>INVENTORY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9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460000" y="2185194"/>
          <a:ext cx="8223999" cy="6323276"/>
        </p:xfrm>
        <a:graphic>
          <a:graphicData uri="http://schemas.openxmlformats.org/drawingml/2006/table">
            <a:tbl>
              <a:tblPr/>
              <a:tblGrid>
                <a:gridCol w="568700"/>
                <a:gridCol w="7655300"/>
              </a:tblGrid>
              <a:tr h="88658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Abdelrahman Ali Fahmy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0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Nada Alaa El-Deen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0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Shreif Ahmed Shawky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0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Amr Alaa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0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Anan Hamdy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0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Nader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657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Milad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9410268" y="2185194"/>
          <a:ext cx="8726046" cy="6361772"/>
        </p:xfrm>
        <a:graphic>
          <a:graphicData uri="http://schemas.openxmlformats.org/drawingml/2006/table">
            <a:tbl>
              <a:tblPr/>
              <a:tblGrid>
                <a:gridCol w="806077"/>
                <a:gridCol w="7919969"/>
              </a:tblGrid>
              <a:tr h="90709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21022201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0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21046666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82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21050943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709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461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21011622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0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709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4" id="4"/>
          <p:cNvGrpSpPr/>
          <p:nvPr/>
        </p:nvGrpSpPr>
        <p:grpSpPr>
          <a:xfrm rot="0">
            <a:off x="0" y="-33091"/>
            <a:ext cx="18288000" cy="2218285"/>
            <a:chOff x="0" y="0"/>
            <a:chExt cx="4816593" cy="5842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584240"/>
            </a:xfrm>
            <a:custGeom>
              <a:avLst/>
              <a:gdLst/>
              <a:ahLst/>
              <a:cxnLst/>
              <a:rect r="r" b="b" t="t" l="l"/>
              <a:pathLst>
                <a:path h="58424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84240"/>
                  </a:lnTo>
                  <a:lnTo>
                    <a:pt x="0" y="584240"/>
                  </a:lnTo>
                  <a:close/>
                </a:path>
              </a:pathLst>
            </a:custGeom>
            <a:solidFill>
              <a:srgbClr val="30356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816593" cy="6318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446444" y="288226"/>
            <a:ext cx="5395112" cy="1480948"/>
            <a:chOff x="0" y="0"/>
            <a:chExt cx="7193483" cy="197459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66675"/>
              <a:ext cx="7193483" cy="13745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21"/>
                </a:lnSpc>
              </a:pPr>
              <a:r>
                <a:rPr lang="en-US" sz="7110">
                  <a:solidFill>
                    <a:srgbClr val="D2EDFF"/>
                  </a:solidFill>
                  <a:latin typeface="TS Damas Sans"/>
                  <a:ea typeface="TS Damas Sans"/>
                  <a:cs typeface="TS Damas Sans"/>
                  <a:sym typeface="TS Damas Sans"/>
                </a:rPr>
                <a:t>TEAM MEMBERS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654405" y="1441197"/>
              <a:ext cx="5884673" cy="5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85"/>
                </a:lnSpc>
              </a:pP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03548" y="0"/>
            <a:ext cx="5184452" cy="10287000"/>
            <a:chOff x="0" y="0"/>
            <a:chExt cx="136545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545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65452">
                  <a:moveTo>
                    <a:pt x="0" y="0"/>
                  </a:moveTo>
                  <a:lnTo>
                    <a:pt x="1365452" y="0"/>
                  </a:lnTo>
                  <a:lnTo>
                    <a:pt x="13654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356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65452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16536" y="2042479"/>
            <a:ext cx="10445478" cy="2613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30"/>
              </a:lnSpc>
            </a:pPr>
            <a:r>
              <a:rPr lang="en-US" b="true" sz="9300">
                <a:solidFill>
                  <a:srgbClr val="294FBF"/>
                </a:solidFill>
                <a:latin typeface="TS Damas Sans Bold"/>
                <a:ea typeface="TS Damas Sans Bold"/>
                <a:cs typeface="TS Damas Sans Bold"/>
                <a:sym typeface="TS Damas Sans Bold"/>
              </a:rPr>
              <a:t>SYSTEM IMPLEMENTATION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8110" y="5459493"/>
            <a:ext cx="10622331" cy="787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1"/>
              </a:lnSpc>
            </a:pPr>
            <a:r>
              <a:rPr lang="en-US" sz="4636" i="true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  <a:hlinkClick r:id="rId2" tooltip="https://www.notion.so/abdulrahman1721/Purchase-Implementation-12262602a1e080bebc7ff0ff7898bae9"/>
              </a:rPr>
              <a:t>Click here to see the magic 🪄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11157387" y="4524962"/>
            <a:ext cx="9267274" cy="134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10124"/>
              </a:lnSpc>
              <a:spcBef>
                <a:spcPct val="0"/>
              </a:spcBef>
            </a:pPr>
            <a:r>
              <a:rPr lang="en-US" b="true" sz="10124" spc="4191">
                <a:solidFill>
                  <a:srgbClr val="FFFFFF"/>
                </a:solidFill>
                <a:latin typeface="TS Damas Sans Bold"/>
                <a:ea typeface="TS Damas Sans Bold"/>
                <a:cs typeface="TS Damas Sans Bold"/>
                <a:sym typeface="TS Damas Sans Bold"/>
              </a:rPr>
              <a:t>PURCHASE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03548" y="0"/>
            <a:ext cx="5184452" cy="10287000"/>
            <a:chOff x="0" y="0"/>
            <a:chExt cx="136545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545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65452">
                  <a:moveTo>
                    <a:pt x="0" y="0"/>
                  </a:moveTo>
                  <a:lnTo>
                    <a:pt x="1365452" y="0"/>
                  </a:lnTo>
                  <a:lnTo>
                    <a:pt x="13654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356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65452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16536" y="2042479"/>
            <a:ext cx="10445478" cy="2613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30"/>
              </a:lnSpc>
            </a:pPr>
            <a:r>
              <a:rPr lang="en-US" b="true" sz="9300">
                <a:solidFill>
                  <a:srgbClr val="294FBF"/>
                </a:solidFill>
                <a:latin typeface="TS Damas Sans Bold"/>
                <a:ea typeface="TS Damas Sans Bold"/>
                <a:cs typeface="TS Damas Sans Bold"/>
                <a:sym typeface="TS Damas Sans Bold"/>
              </a:rPr>
              <a:t>SYSTEM IMPLEMENTATION 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10928942" y="4753407"/>
            <a:ext cx="9724165" cy="134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4"/>
              </a:lnSpc>
            </a:pPr>
            <a:r>
              <a:rPr lang="en-US" b="true" sz="10124" spc="3300">
                <a:solidFill>
                  <a:srgbClr val="FFFFFF"/>
                </a:solidFill>
                <a:latin typeface="TS Damas Sans Bold"/>
                <a:ea typeface="TS Damas Sans Bold"/>
                <a:cs typeface="TS Damas Sans Bold"/>
                <a:sym typeface="TS Damas Sans Bold"/>
              </a:rPr>
              <a:t>SALES&amp;CRM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80510" y="5355247"/>
            <a:ext cx="10622331" cy="787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1"/>
              </a:lnSpc>
            </a:pPr>
            <a:r>
              <a:rPr lang="en-US" sz="4636" i="true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  <a:hlinkClick r:id="rId2" tooltip="https://abdulrahman1721.notion.site/Sales-Implementation-12262602a1e080aabed6cb42c8ebfacb"/>
              </a:rPr>
              <a:t>Click here to see the magic 🪄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03548" y="0"/>
            <a:ext cx="5184452" cy="10287000"/>
            <a:chOff x="0" y="0"/>
            <a:chExt cx="136545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545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65452">
                  <a:moveTo>
                    <a:pt x="0" y="0"/>
                  </a:moveTo>
                  <a:lnTo>
                    <a:pt x="1365452" y="0"/>
                  </a:lnTo>
                  <a:lnTo>
                    <a:pt x="13654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356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65452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97486" y="2042479"/>
            <a:ext cx="10445478" cy="2613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30"/>
              </a:lnSpc>
            </a:pPr>
            <a:r>
              <a:rPr lang="en-US" b="true" sz="9300">
                <a:solidFill>
                  <a:srgbClr val="294FBF"/>
                </a:solidFill>
                <a:latin typeface="TS Damas Sans Bold"/>
                <a:ea typeface="TS Damas Sans Bold"/>
                <a:cs typeface="TS Damas Sans Bold"/>
                <a:sym typeface="TS Damas Sans Bold"/>
              </a:rPr>
              <a:t>SYSTEM IMPLEMENTATION 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10928942" y="3833814"/>
            <a:ext cx="9724165" cy="2619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4"/>
              </a:lnSpc>
            </a:pPr>
            <a:r>
              <a:rPr lang="en-US" b="true" sz="10124" spc="3300">
                <a:solidFill>
                  <a:srgbClr val="FFFFFF"/>
                </a:solidFill>
                <a:latin typeface="TS Damas Sans Bold"/>
                <a:ea typeface="TS Damas Sans Bold"/>
                <a:cs typeface="TS Damas Sans Bold"/>
                <a:sym typeface="TS Damas Sans Bold"/>
              </a:rPr>
              <a:t>HUMAN RESOURCES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80510" y="5355247"/>
            <a:ext cx="10622331" cy="787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1"/>
              </a:lnSpc>
            </a:pPr>
            <a:r>
              <a:rPr lang="en-US" sz="4636" i="true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  <a:hlinkClick r:id="rId2" tooltip="https://abdulrahman1721.notion.site/HR-12262602a1e080a9a6faed90b1895af1"/>
              </a:rPr>
              <a:t>Click here to see the magic 🪄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03548" y="0"/>
            <a:ext cx="5184452" cy="10287000"/>
            <a:chOff x="0" y="0"/>
            <a:chExt cx="136545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545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65452">
                  <a:moveTo>
                    <a:pt x="0" y="0"/>
                  </a:moveTo>
                  <a:lnTo>
                    <a:pt x="1365452" y="0"/>
                  </a:lnTo>
                  <a:lnTo>
                    <a:pt x="13654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356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65452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16536" y="2690179"/>
            <a:ext cx="10445478" cy="1318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30"/>
              </a:lnSpc>
            </a:pPr>
            <a:r>
              <a:rPr lang="en-US" b="true" sz="9300">
                <a:solidFill>
                  <a:srgbClr val="294FBF"/>
                </a:solidFill>
                <a:latin typeface="TS Damas Sans Bold"/>
                <a:ea typeface="TS Damas Sans Bold"/>
                <a:cs typeface="TS Damas Sans Bold"/>
                <a:sym typeface="TS Damas Sans Bold"/>
              </a:rPr>
              <a:t>USER MANUAL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10989905" y="3468051"/>
            <a:ext cx="9724165" cy="3350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64"/>
              </a:lnSpc>
            </a:pPr>
            <a:r>
              <a:rPr lang="en-US" b="true" sz="10124" spc="3300">
                <a:solidFill>
                  <a:srgbClr val="FFFFFF"/>
                </a:solidFill>
                <a:latin typeface="TS Damas Sans Bold"/>
                <a:ea typeface="TS Damas Sans Bold"/>
                <a:cs typeface="TS Damas Sans Bold"/>
                <a:sym typeface="TS Damas Sans Bold"/>
              </a:rPr>
              <a:t>VOLTZONE</a:t>
            </a:r>
          </a:p>
          <a:p>
            <a:pPr algn="ctr">
              <a:lnSpc>
                <a:spcPts val="13364"/>
              </a:lnSpc>
            </a:pPr>
            <a:r>
              <a:rPr lang="en-US" b="true" sz="10124" spc="3300">
                <a:solidFill>
                  <a:srgbClr val="FFFFFF"/>
                </a:solidFill>
                <a:latin typeface="TS Damas Sans Bold"/>
                <a:ea typeface="TS Damas Sans Bold"/>
                <a:cs typeface="TS Damas Sans Bold"/>
                <a:sym typeface="TS Damas Sans Bold"/>
              </a:rPr>
              <a:t>DOCUMENTS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80510" y="5355247"/>
            <a:ext cx="10622331" cy="787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1"/>
              </a:lnSpc>
            </a:pPr>
            <a:r>
              <a:rPr lang="en-US" sz="4636" i="true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  <a:hlinkClick r:id="rId2" tooltip="https://abdulrahman1721.notion.site/User-Manual-12262602a1e0803e8a3ddd7148974737"/>
              </a:rPr>
              <a:t>Click here to see the magic 🪄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5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75920" y="2677606"/>
            <a:ext cx="12298059" cy="3845938"/>
            <a:chOff x="0" y="0"/>
            <a:chExt cx="16397412" cy="51279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397412" cy="5127918"/>
            </a:xfrm>
            <a:custGeom>
              <a:avLst/>
              <a:gdLst/>
              <a:ahLst/>
              <a:cxnLst/>
              <a:rect r="r" b="b" t="t" l="l"/>
              <a:pathLst>
                <a:path h="5127918" w="16397412">
                  <a:moveTo>
                    <a:pt x="0" y="0"/>
                  </a:moveTo>
                  <a:lnTo>
                    <a:pt x="16397412" y="0"/>
                  </a:lnTo>
                  <a:lnTo>
                    <a:pt x="16397412" y="5127918"/>
                  </a:lnTo>
                  <a:lnTo>
                    <a:pt x="0" y="51279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4780263" y="1462446"/>
              <a:ext cx="6836887" cy="2031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880"/>
                </a:lnSpc>
              </a:pPr>
              <a:r>
                <a:rPr lang="en-US" sz="9200" b="true">
                  <a:solidFill>
                    <a:srgbClr val="303564"/>
                  </a:solidFill>
                  <a:latin typeface="TS Damas Sans Bold"/>
                  <a:ea typeface="TS Damas Sans Bold"/>
                  <a:cs typeface="TS Damas Sans Bold"/>
                  <a:sym typeface="TS Damas Sans Bold"/>
                </a:rPr>
                <a:t>THE END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9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460000" y="2185194"/>
          <a:ext cx="8223999" cy="8948826"/>
        </p:xfrm>
        <a:graphic>
          <a:graphicData uri="http://schemas.openxmlformats.org/drawingml/2006/table">
            <a:tbl>
              <a:tblPr/>
              <a:tblGrid>
                <a:gridCol w="1851416"/>
                <a:gridCol w="6372583"/>
              </a:tblGrid>
              <a:tr h="88638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Table of content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58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Overview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58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PROBLEM STATEMENT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58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OBJECTIVE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58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08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b="true" sz="2600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STRATEGIC PLAN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58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FUNCTIONAL REQUIRMENTS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58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Non-Functional Requirements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58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MAJOR FEATURES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58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CHALLENGES AND SOLUTIONS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58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9410268" y="2185194"/>
          <a:ext cx="8726046" cy="2729660"/>
        </p:xfrm>
        <a:graphic>
          <a:graphicData uri="http://schemas.openxmlformats.org/drawingml/2006/table">
            <a:tbl>
              <a:tblPr/>
              <a:tblGrid>
                <a:gridCol w="1431250"/>
                <a:gridCol w="7294796"/>
              </a:tblGrid>
              <a:tr h="90800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 AUDIENCE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9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19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SYSTEM IMPLEMENTATION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474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23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303564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USER MANUAL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9ACE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4" id="4"/>
          <p:cNvGrpSpPr/>
          <p:nvPr/>
        </p:nvGrpSpPr>
        <p:grpSpPr>
          <a:xfrm rot="0">
            <a:off x="0" y="-33091"/>
            <a:ext cx="18288000" cy="2218285"/>
            <a:chOff x="0" y="0"/>
            <a:chExt cx="4816593" cy="5842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584240"/>
            </a:xfrm>
            <a:custGeom>
              <a:avLst/>
              <a:gdLst/>
              <a:ahLst/>
              <a:cxnLst/>
              <a:rect r="r" b="b" t="t" l="l"/>
              <a:pathLst>
                <a:path h="58424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84240"/>
                  </a:lnTo>
                  <a:lnTo>
                    <a:pt x="0" y="584240"/>
                  </a:lnTo>
                  <a:close/>
                </a:path>
              </a:pathLst>
            </a:custGeom>
            <a:solidFill>
              <a:srgbClr val="30356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816593" cy="6318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480576" y="319341"/>
            <a:ext cx="7326847" cy="1418718"/>
            <a:chOff x="0" y="0"/>
            <a:chExt cx="9769129" cy="189162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57150"/>
              <a:ext cx="9769129" cy="13010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81"/>
                </a:lnSpc>
              </a:pPr>
              <a:r>
                <a:rPr lang="en-US" sz="6710">
                  <a:solidFill>
                    <a:srgbClr val="D2EDFF"/>
                  </a:solidFill>
                  <a:latin typeface="TS Damas Sans"/>
                  <a:ea typeface="TS Damas Sans"/>
                  <a:cs typeface="TS Damas Sans"/>
                  <a:sym typeface="TS Damas Sans"/>
                </a:rPr>
                <a:t>TABLE OF CONTENT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888717" y="1358224"/>
              <a:ext cx="7991696" cy="5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85"/>
                </a:lnSpc>
              </a:pPr>
              <a:r>
                <a:rPr lang="en-US" sz="2654">
                  <a:solidFill>
                    <a:srgbClr val="D2EDFF"/>
                  </a:solidFill>
                  <a:latin typeface="Inter"/>
                  <a:ea typeface="Inter"/>
                  <a:cs typeface="Inter"/>
                  <a:sym typeface="Inter"/>
                </a:rPr>
                <a:t>TOPICS TO BE COVERED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2048764" y="3111645"/>
            <a:ext cx="1013397" cy="0"/>
          </a:xfrm>
          <a:prstGeom prst="line">
            <a:avLst/>
          </a:prstGeom>
          <a:ln cap="flat" w="66675">
            <a:solidFill>
              <a:srgbClr val="30356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9506534"/>
            <a:ext cx="18288000" cy="780466"/>
            <a:chOff x="0" y="0"/>
            <a:chExt cx="4816593" cy="2055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05555"/>
            </a:xfrm>
            <a:custGeom>
              <a:avLst/>
              <a:gdLst/>
              <a:ahLst/>
              <a:cxnLst/>
              <a:rect r="r" b="b" t="t" l="l"/>
              <a:pathLst>
                <a:path h="20555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05555"/>
                  </a:lnTo>
                  <a:lnTo>
                    <a:pt x="0" y="205555"/>
                  </a:lnTo>
                  <a:close/>
                </a:path>
              </a:pathLst>
            </a:custGeom>
            <a:solidFill>
              <a:srgbClr val="30356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253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7035608" cy="9506534"/>
            <a:chOff x="0" y="0"/>
            <a:chExt cx="1853000" cy="25037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52999" cy="2503779"/>
            </a:xfrm>
            <a:custGeom>
              <a:avLst/>
              <a:gdLst/>
              <a:ahLst/>
              <a:cxnLst/>
              <a:rect r="r" b="b" t="t" l="l"/>
              <a:pathLst>
                <a:path h="2503779" w="1852999">
                  <a:moveTo>
                    <a:pt x="0" y="0"/>
                  </a:moveTo>
                  <a:lnTo>
                    <a:pt x="1852999" y="0"/>
                  </a:lnTo>
                  <a:lnTo>
                    <a:pt x="1852999" y="2503779"/>
                  </a:lnTo>
                  <a:lnTo>
                    <a:pt x="0" y="2503779"/>
                  </a:lnTo>
                  <a:close/>
                </a:path>
              </a:pathLst>
            </a:custGeom>
            <a:solidFill>
              <a:srgbClr val="30356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853000" cy="2551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15982" y="269586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549977" y="1825770"/>
            <a:ext cx="10010971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b="true" sz="8499">
                <a:solidFill>
                  <a:srgbClr val="294FBF"/>
                </a:solidFill>
                <a:latin typeface="TS Damas Sans Bold"/>
                <a:ea typeface="TS Damas Sans Bold"/>
                <a:cs typeface="TS Damas Sans Bold"/>
                <a:sym typeface="TS Damas Sans Bold"/>
              </a:rPr>
              <a:t>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41784" y="3526099"/>
            <a:ext cx="10219163" cy="4705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3713" indent="-321857" lvl="1">
              <a:lnSpc>
                <a:spcPts val="4174"/>
              </a:lnSpc>
              <a:buFont typeface="Arial"/>
              <a:buChar char="•"/>
            </a:pPr>
            <a:r>
              <a:rPr lang="en-US" sz="298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VoltZone, an electronics merchandising company, faced challenges with their manual systems for tracking transactions and inventory.</a:t>
            </a:r>
          </a:p>
          <a:p>
            <a:pPr algn="l">
              <a:lnSpc>
                <a:spcPts val="4174"/>
              </a:lnSpc>
            </a:pPr>
          </a:p>
          <a:p>
            <a:pPr algn="l" marL="643713" indent="-321857" lvl="1">
              <a:lnSpc>
                <a:spcPts val="4174"/>
              </a:lnSpc>
              <a:buFont typeface="Arial"/>
              <a:buChar char="•"/>
            </a:pPr>
            <a:r>
              <a:rPr lang="en-US" sz="298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These manual processes led to frequent data loss, inaccurate records, double counting, and inefficient stock valuation, resulting in delayed decision-making and poor customer satisfaction.</a:t>
            </a:r>
          </a:p>
          <a:p>
            <a:pPr algn="l">
              <a:lnSpc>
                <a:spcPts val="4174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83383"/>
            <a:ext cx="6357444" cy="1656417"/>
            <a:chOff x="0" y="0"/>
            <a:chExt cx="8476591" cy="220855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94056"/>
              <a:ext cx="8476591" cy="1714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199"/>
                </a:lnSpc>
              </a:pPr>
              <a:r>
                <a:rPr lang="en-US" b="true" sz="8499">
                  <a:solidFill>
                    <a:srgbClr val="294FBF"/>
                  </a:solidFill>
                  <a:latin typeface="TS Damas Sans Bold"/>
                  <a:ea typeface="TS Damas Sans Bold"/>
                  <a:cs typeface="TS Damas Sans Bold"/>
                  <a:sym typeface="TS Damas Sans Bold"/>
                </a:rPr>
                <a:t>OVERVIEW</a:t>
              </a:r>
            </a:p>
          </p:txBody>
        </p:sp>
        <p:sp>
          <p:nvSpPr>
            <p:cNvPr name="AutoShape 4" id="4"/>
            <p:cNvSpPr/>
            <p:nvPr/>
          </p:nvSpPr>
          <p:spPr>
            <a:xfrm>
              <a:off x="0" y="44450"/>
              <a:ext cx="1312523" cy="0"/>
            </a:xfrm>
            <a:prstGeom prst="line">
              <a:avLst/>
            </a:prstGeom>
            <a:ln cap="flat" w="88900">
              <a:solidFill>
                <a:srgbClr val="9ACE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5" id="5"/>
          <p:cNvSpPr txBox="true"/>
          <p:nvPr/>
        </p:nvSpPr>
        <p:spPr>
          <a:xfrm rot="0">
            <a:off x="9490628" y="3247778"/>
            <a:ext cx="7143478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988060" y="1922671"/>
            <a:ext cx="7607339" cy="7607339"/>
          </a:xfrm>
          <a:custGeom>
            <a:avLst/>
            <a:gdLst/>
            <a:ahLst/>
            <a:cxnLst/>
            <a:rect r="r" b="b" t="t" l="l"/>
            <a:pathLst>
              <a:path h="7607339" w="7607339">
                <a:moveTo>
                  <a:pt x="0" y="0"/>
                </a:moveTo>
                <a:lnTo>
                  <a:pt x="7607339" y="0"/>
                </a:lnTo>
                <a:lnTo>
                  <a:pt x="7607339" y="7607339"/>
                </a:lnTo>
                <a:lnTo>
                  <a:pt x="0" y="760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024118"/>
            <a:ext cx="9415947" cy="2040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5"/>
              </a:lnSpc>
            </a:pPr>
            <a:r>
              <a:rPr lang="en-US" sz="291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overcome these inefficiencies, VoltZone decided to implement the Odoo ERP system, focusing on automating key business functions and improving overall operational efficiency.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520551" cy="9506534"/>
            <a:chOff x="0" y="0"/>
            <a:chExt cx="1453972" cy="25037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53972" cy="2503779"/>
            </a:xfrm>
            <a:custGeom>
              <a:avLst/>
              <a:gdLst/>
              <a:ahLst/>
              <a:cxnLst/>
              <a:rect r="r" b="b" t="t" l="l"/>
              <a:pathLst>
                <a:path h="2503779" w="1453972">
                  <a:moveTo>
                    <a:pt x="0" y="0"/>
                  </a:moveTo>
                  <a:lnTo>
                    <a:pt x="1453972" y="0"/>
                  </a:lnTo>
                  <a:lnTo>
                    <a:pt x="1453972" y="2503779"/>
                  </a:lnTo>
                  <a:lnTo>
                    <a:pt x="0" y="2503779"/>
                  </a:lnTo>
                  <a:close/>
                </a:path>
              </a:pathLst>
            </a:custGeom>
            <a:solidFill>
              <a:srgbClr val="30356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453972" cy="2551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6168128" y="3598234"/>
            <a:ext cx="1188787" cy="0"/>
          </a:xfrm>
          <a:prstGeom prst="line">
            <a:avLst/>
          </a:prstGeom>
          <a:ln cap="flat" w="66675">
            <a:solidFill>
              <a:srgbClr val="30356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1254657" y="0"/>
            <a:ext cx="6775208" cy="9506534"/>
          </a:xfrm>
          <a:custGeom>
            <a:avLst/>
            <a:gdLst/>
            <a:ahLst/>
            <a:cxnLst/>
            <a:rect r="r" b="b" t="t" l="l"/>
            <a:pathLst>
              <a:path h="9506534" w="6775208">
                <a:moveTo>
                  <a:pt x="0" y="0"/>
                </a:moveTo>
                <a:lnTo>
                  <a:pt x="6775208" y="0"/>
                </a:lnTo>
                <a:lnTo>
                  <a:pt x="6775208" y="9506534"/>
                </a:lnTo>
                <a:lnTo>
                  <a:pt x="0" y="9506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606" t="0" r="-7973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520551" y="4028508"/>
            <a:ext cx="11951773" cy="5229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2879" indent="-321440" lvl="1">
              <a:lnSpc>
                <a:spcPts val="4168"/>
              </a:lnSpc>
              <a:buFont typeface="Arial"/>
              <a:buChar char="•"/>
            </a:pPr>
            <a:r>
              <a:rPr lang="en-US" sz="297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Prior to the Odoo ERP system implementation, VoltZone relied on manual processes using Excel sheets and paper records for managing transactions and inventory. </a:t>
            </a:r>
          </a:p>
          <a:p>
            <a:pPr algn="just" marL="642879" indent="-321440" lvl="1">
              <a:lnSpc>
                <a:spcPts val="4168"/>
              </a:lnSpc>
              <a:buFont typeface="Arial"/>
              <a:buChar char="•"/>
            </a:pPr>
            <a:r>
              <a:rPr lang="en-US" sz="297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led to frequent errors in data handling, double counting of stock, and a lack of internal controls, which negatively impacted the company’s ability to manage vendor relationships, monitor stock levels, and serve customers promptly.</a:t>
            </a:r>
          </a:p>
          <a:p>
            <a:pPr algn="just" marL="642879" indent="-321440" lvl="1">
              <a:lnSpc>
                <a:spcPts val="4168"/>
              </a:lnSpc>
              <a:buFont typeface="Arial"/>
              <a:buChar char="•"/>
            </a:pPr>
            <a:r>
              <a:rPr lang="en-US" sz="297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absence of a centralized system hindered the management from making informed decisions, and increased customer lead times resulted in dissatisfaction.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20551" y="1956765"/>
            <a:ext cx="12253290" cy="1641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49"/>
              </a:lnSpc>
            </a:pPr>
            <a:r>
              <a:rPr lang="en-US" b="true" sz="11499">
                <a:solidFill>
                  <a:srgbClr val="294FBF"/>
                </a:solidFill>
                <a:latin typeface="TS Damas Sans Bold"/>
                <a:ea typeface="TS Damas Sans Bold"/>
                <a:cs typeface="TS Damas Sans Bold"/>
                <a:sym typeface="TS Damas Sans Bold"/>
              </a:rPr>
              <a:t> PROBLEM STATEMENT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0" y="9506534"/>
            <a:ext cx="18288000" cy="780466"/>
            <a:chOff x="0" y="0"/>
            <a:chExt cx="4816593" cy="20555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6592" cy="205555"/>
            </a:xfrm>
            <a:custGeom>
              <a:avLst/>
              <a:gdLst/>
              <a:ahLst/>
              <a:cxnLst/>
              <a:rect r="r" b="b" t="t" l="l"/>
              <a:pathLst>
                <a:path h="20555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05555"/>
                  </a:lnTo>
                  <a:lnTo>
                    <a:pt x="0" y="205555"/>
                  </a:lnTo>
                  <a:close/>
                </a:path>
              </a:pathLst>
            </a:custGeom>
            <a:solidFill>
              <a:srgbClr val="30356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4816593" cy="253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03548" y="0"/>
            <a:ext cx="5184452" cy="10287000"/>
            <a:chOff x="0" y="0"/>
            <a:chExt cx="136545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545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65452">
                  <a:moveTo>
                    <a:pt x="0" y="0"/>
                  </a:moveTo>
                  <a:lnTo>
                    <a:pt x="1365452" y="0"/>
                  </a:lnTo>
                  <a:lnTo>
                    <a:pt x="13654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0356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65452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16536" y="2533337"/>
            <a:ext cx="10445478" cy="1641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49"/>
              </a:lnSpc>
            </a:pPr>
            <a:r>
              <a:rPr lang="en-US" sz="11499">
                <a:solidFill>
                  <a:srgbClr val="294FBF"/>
                </a:solidFill>
                <a:latin typeface="TS Damas Sans"/>
                <a:ea typeface="TS Damas Sans"/>
                <a:cs typeface="TS Damas Sans"/>
                <a:sym typeface="TS Damas Sans"/>
              </a:rPr>
              <a:t> OBJECTIVE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261497" y="2428562"/>
            <a:ext cx="8335118" cy="5552307"/>
          </a:xfrm>
          <a:custGeom>
            <a:avLst/>
            <a:gdLst/>
            <a:ahLst/>
            <a:cxnLst/>
            <a:rect r="r" b="b" t="t" l="l"/>
            <a:pathLst>
              <a:path h="5552307" w="8335118">
                <a:moveTo>
                  <a:pt x="0" y="0"/>
                </a:moveTo>
                <a:lnTo>
                  <a:pt x="8335118" y="0"/>
                </a:lnTo>
                <a:lnTo>
                  <a:pt x="8335118" y="5552307"/>
                </a:lnTo>
                <a:lnTo>
                  <a:pt x="0" y="555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0"/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8753" y="4348346"/>
            <a:ext cx="12734795" cy="4429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4"/>
              </a:lnSpc>
            </a:pPr>
            <a:r>
              <a:rPr lang="en-US" sz="2990" spc="32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The primary objective of implementing Odoo ERP is to:</a:t>
            </a:r>
          </a:p>
          <a:p>
            <a:pPr algn="l" marL="645729" indent="-322865" lvl="1">
              <a:lnSpc>
                <a:spcPts val="5084"/>
              </a:lnSpc>
              <a:buAutoNum type="arabicPeriod" startAt="1"/>
            </a:pPr>
            <a:r>
              <a:rPr lang="en-US" sz="2990" spc="3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Reduce inventory errors and improve reorder efficiency.</a:t>
            </a:r>
          </a:p>
          <a:p>
            <a:pPr algn="l" marL="645729" indent="-322865" lvl="1">
              <a:lnSpc>
                <a:spcPts val="5084"/>
              </a:lnSpc>
              <a:buAutoNum type="arabicPeriod" startAt="1"/>
            </a:pPr>
            <a:r>
              <a:rPr lang="en-US" sz="2990" spc="3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Automate customer orders, vendor bills, and inventory tracking.</a:t>
            </a:r>
          </a:p>
          <a:p>
            <a:pPr algn="l" marL="645729" indent="-322865" lvl="1">
              <a:lnSpc>
                <a:spcPts val="5084"/>
              </a:lnSpc>
              <a:buAutoNum type="arabicPeriod" startAt="1"/>
            </a:pPr>
            <a:r>
              <a:rPr lang="en-US" sz="2990" spc="3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Streamline sales processes to improve customer satisfaction.</a:t>
            </a:r>
          </a:p>
          <a:p>
            <a:pPr algn="l" marL="645729" indent="-322865" lvl="1">
              <a:lnSpc>
                <a:spcPts val="5084"/>
              </a:lnSpc>
              <a:buAutoNum type="arabicPeriod" startAt="1"/>
            </a:pPr>
            <a:r>
              <a:rPr lang="en-US" sz="2990" spc="3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Enable real-time data tracking to support better decision-making by management.</a:t>
            </a:r>
          </a:p>
          <a:p>
            <a:pPr algn="l">
              <a:lnSpc>
                <a:spcPts val="5084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638374" y="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5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90537" y="3325083"/>
            <a:ext cx="11968763" cy="1986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F9FCFF"/>
                </a:solidFill>
                <a:latin typeface="Roboto Bold"/>
                <a:ea typeface="Roboto Bold"/>
                <a:cs typeface="Roboto Bold"/>
                <a:sym typeface="Roboto Bold"/>
              </a:rPr>
              <a:t>"To position VoltZone as a leader in operational efficiency by leveraging cutting-edge ERP technology, driving innovation in inventory and sales management, and fostering data-driven decision-making to support sustainable growth and superior customer experiences."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90278" y="3401283"/>
            <a:ext cx="172567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F9FCFF"/>
                </a:solidFill>
                <a:latin typeface="Roboto Bold"/>
                <a:ea typeface="Roboto Bold"/>
                <a:cs typeface="Roboto Bold"/>
                <a:sym typeface="Roboto Bold"/>
              </a:rPr>
              <a:t>VISION</a:t>
            </a:r>
          </a:p>
        </p:txBody>
      </p:sp>
      <p:sp>
        <p:nvSpPr>
          <p:cNvPr name="AutoShape 4" id="4"/>
          <p:cNvSpPr/>
          <p:nvPr/>
        </p:nvSpPr>
        <p:spPr>
          <a:xfrm>
            <a:off x="2746418" y="4234525"/>
            <a:ext cx="1013397" cy="0"/>
          </a:xfrm>
          <a:prstGeom prst="line">
            <a:avLst/>
          </a:prstGeom>
          <a:ln cap="flat" w="66675">
            <a:solidFill>
              <a:srgbClr val="F9FC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250636"/>
            <a:ext cx="1361578" cy="1396610"/>
          </a:xfrm>
          <a:custGeom>
            <a:avLst/>
            <a:gdLst/>
            <a:ahLst/>
            <a:cxnLst/>
            <a:rect r="r" b="b" t="t" l="l"/>
            <a:pathLst>
              <a:path h="1396610" w="1361578">
                <a:moveTo>
                  <a:pt x="0" y="0"/>
                </a:moveTo>
                <a:lnTo>
                  <a:pt x="1361578" y="0"/>
                </a:lnTo>
                <a:lnTo>
                  <a:pt x="1361578" y="1396610"/>
                </a:lnTo>
                <a:lnTo>
                  <a:pt x="0" y="1396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708709">
            <a:off x="3332396" y="3815161"/>
            <a:ext cx="1710215" cy="1473894"/>
          </a:xfrm>
          <a:custGeom>
            <a:avLst/>
            <a:gdLst/>
            <a:ahLst/>
            <a:cxnLst/>
            <a:rect r="r" b="b" t="t" l="l"/>
            <a:pathLst>
              <a:path h="1473894" w="1710215">
                <a:moveTo>
                  <a:pt x="0" y="0"/>
                </a:moveTo>
                <a:lnTo>
                  <a:pt x="1710215" y="0"/>
                </a:lnTo>
                <a:lnTo>
                  <a:pt x="1710215" y="1473895"/>
                </a:lnTo>
                <a:lnTo>
                  <a:pt x="0" y="14738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0"/>
            <a:ext cx="18288000" cy="2884698"/>
            <a:chOff x="0" y="0"/>
            <a:chExt cx="4816593" cy="75975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759756"/>
            </a:xfrm>
            <a:custGeom>
              <a:avLst/>
              <a:gdLst/>
              <a:ahLst/>
              <a:cxnLst/>
              <a:rect r="r" b="b" t="t" l="l"/>
              <a:pathLst>
                <a:path h="75975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59756"/>
                  </a:lnTo>
                  <a:lnTo>
                    <a:pt x="0" y="759756"/>
                  </a:lnTo>
                  <a:close/>
                </a:path>
              </a:pathLst>
            </a:custGeom>
            <a:solidFill>
              <a:srgbClr val="9ACE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816593" cy="8073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>
            <a:off x="2924223" y="7652746"/>
            <a:ext cx="1160097" cy="0"/>
          </a:xfrm>
          <a:prstGeom prst="line">
            <a:avLst/>
          </a:prstGeom>
          <a:ln cap="flat" w="66675">
            <a:solidFill>
              <a:srgbClr val="F9FC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206505" y="6410661"/>
            <a:ext cx="1242958" cy="1275423"/>
          </a:xfrm>
          <a:custGeom>
            <a:avLst/>
            <a:gdLst/>
            <a:ahLst/>
            <a:cxnLst/>
            <a:rect r="r" b="b" t="t" l="l"/>
            <a:pathLst>
              <a:path h="1275423" w="1242958">
                <a:moveTo>
                  <a:pt x="0" y="0"/>
                </a:moveTo>
                <a:lnTo>
                  <a:pt x="1242958" y="0"/>
                </a:lnTo>
                <a:lnTo>
                  <a:pt x="1242958" y="1275423"/>
                </a:lnTo>
                <a:lnTo>
                  <a:pt x="0" y="12754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708709">
            <a:off x="3666455" y="7223985"/>
            <a:ext cx="1710215" cy="1473894"/>
          </a:xfrm>
          <a:custGeom>
            <a:avLst/>
            <a:gdLst/>
            <a:ahLst/>
            <a:cxnLst/>
            <a:rect r="r" b="b" t="t" l="l"/>
            <a:pathLst>
              <a:path h="1473894" w="1710215">
                <a:moveTo>
                  <a:pt x="0" y="0"/>
                </a:moveTo>
                <a:lnTo>
                  <a:pt x="1710215" y="0"/>
                </a:lnTo>
                <a:lnTo>
                  <a:pt x="1710215" y="1473894"/>
                </a:lnTo>
                <a:lnTo>
                  <a:pt x="0" y="14738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508773" y="6690932"/>
            <a:ext cx="2169613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MISSION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90537" y="6077522"/>
            <a:ext cx="10912080" cy="236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b="true" sz="2700">
                <a:solidFill>
                  <a:srgbClr val="F9FCFF"/>
                </a:solidFill>
                <a:latin typeface="Roboto Bold"/>
                <a:ea typeface="Roboto Bold"/>
                <a:cs typeface="Roboto Bold"/>
                <a:sym typeface="Roboto Bold"/>
              </a:rPr>
              <a:t>To empower VoltZone with a robust ERP solution that automates essential business operations, ensuring accuracy in inventory management, optimizing sales processes, and enabling the management to make data-driven decisions for continued business growth and customer satisfaction.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857250"/>
            <a:ext cx="6630114" cy="149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79"/>
              </a:lnSpc>
              <a:spcBef>
                <a:spcPct val="0"/>
              </a:spcBef>
            </a:pPr>
            <a:r>
              <a:rPr lang="en-US" b="true" sz="8699">
                <a:solidFill>
                  <a:srgbClr val="303564"/>
                </a:solidFill>
                <a:latin typeface="TS Damas Sans Bold"/>
                <a:ea typeface="TS Damas Sans Bold"/>
                <a:cs typeface="TS Damas Sans Bold"/>
                <a:sym typeface="TS Damas Sans Bold"/>
              </a:rPr>
              <a:t>STRATEGIC PLAN</a:t>
            </a:r>
          </a:p>
        </p:txBody>
      </p:sp>
      <p:sp>
        <p:nvSpPr>
          <p:cNvPr name="AutoShape 16" id="16"/>
          <p:cNvSpPr/>
          <p:nvPr/>
        </p:nvSpPr>
        <p:spPr>
          <a:xfrm flipV="true">
            <a:off x="58" y="2857042"/>
            <a:ext cx="18287942" cy="55313"/>
          </a:xfrm>
          <a:prstGeom prst="line">
            <a:avLst/>
          </a:prstGeom>
          <a:ln cap="flat" w="38100">
            <a:solidFill>
              <a:srgbClr val="F9FCFF"/>
            </a:solidFill>
            <a:prstDash val="sysDash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2048764" y="3111645"/>
            <a:ext cx="1013397" cy="0"/>
          </a:xfrm>
          <a:prstGeom prst="line">
            <a:avLst/>
          </a:prstGeom>
          <a:ln cap="flat" w="66675">
            <a:solidFill>
              <a:srgbClr val="30356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9506534"/>
            <a:ext cx="18288000" cy="780466"/>
            <a:chOff x="0" y="0"/>
            <a:chExt cx="4816593" cy="2055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05555"/>
            </a:xfrm>
            <a:custGeom>
              <a:avLst/>
              <a:gdLst/>
              <a:ahLst/>
              <a:cxnLst/>
              <a:rect r="r" b="b" t="t" l="l"/>
              <a:pathLst>
                <a:path h="20555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05555"/>
                  </a:lnTo>
                  <a:lnTo>
                    <a:pt x="0" y="205555"/>
                  </a:lnTo>
                  <a:close/>
                </a:path>
              </a:pathLst>
            </a:custGeom>
            <a:solidFill>
              <a:srgbClr val="30356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253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7035608" cy="9506534"/>
            <a:chOff x="0" y="0"/>
            <a:chExt cx="1853000" cy="25037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52999" cy="2503779"/>
            </a:xfrm>
            <a:custGeom>
              <a:avLst/>
              <a:gdLst/>
              <a:ahLst/>
              <a:cxnLst/>
              <a:rect r="r" b="b" t="t" l="l"/>
              <a:pathLst>
                <a:path h="2503779" w="1852999">
                  <a:moveTo>
                    <a:pt x="0" y="0"/>
                  </a:moveTo>
                  <a:lnTo>
                    <a:pt x="1852999" y="0"/>
                  </a:lnTo>
                  <a:lnTo>
                    <a:pt x="1852999" y="2503779"/>
                  </a:lnTo>
                  <a:lnTo>
                    <a:pt x="0" y="2503779"/>
                  </a:lnTo>
                  <a:close/>
                </a:path>
              </a:pathLst>
            </a:custGeom>
            <a:solidFill>
              <a:srgbClr val="30356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853000" cy="2551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0" y="0"/>
            <a:ext cx="7035608" cy="9506534"/>
          </a:xfrm>
          <a:custGeom>
            <a:avLst/>
            <a:gdLst/>
            <a:ahLst/>
            <a:cxnLst/>
            <a:rect r="r" b="b" t="t" l="l"/>
            <a:pathLst>
              <a:path h="9506534" w="7035608">
                <a:moveTo>
                  <a:pt x="0" y="0"/>
                </a:moveTo>
                <a:lnTo>
                  <a:pt x="7035608" y="0"/>
                </a:lnTo>
                <a:lnTo>
                  <a:pt x="7035608" y="9506534"/>
                </a:lnTo>
                <a:lnTo>
                  <a:pt x="0" y="9506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486" t="-15898" r="-21115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549977" y="1892445"/>
            <a:ext cx="10010971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b="true" sz="7600">
                <a:solidFill>
                  <a:srgbClr val="294FBF"/>
                </a:solidFill>
                <a:latin typeface="TS Damas Sans Bold"/>
                <a:ea typeface="TS Damas Sans Bold"/>
                <a:cs typeface="TS Damas Sans Bold"/>
                <a:sym typeface="TS Damas Sans Bold"/>
              </a:rPr>
              <a:t>FUNCTIONAL REQUIREMENTS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41784" y="4190627"/>
            <a:ext cx="10219163" cy="3367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6892" indent="-343446" lvl="1">
              <a:lnSpc>
                <a:spcPts val="4454"/>
              </a:lnSpc>
              <a:buFont typeface="Arial"/>
              <a:buChar char="•"/>
            </a:pPr>
            <a:r>
              <a:rPr lang="en-US" sz="318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Inventory Management:</a:t>
            </a:r>
          </a:p>
          <a:p>
            <a:pPr algn="l" marL="1373785" indent="-457928" lvl="2">
              <a:lnSpc>
                <a:spcPts val="4454"/>
              </a:lnSpc>
              <a:buFont typeface="Arial"/>
              <a:buChar char="⚬"/>
            </a:pPr>
            <a:r>
              <a:rPr lang="en-US" sz="318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Stock level tracking.</a:t>
            </a:r>
          </a:p>
          <a:p>
            <a:pPr algn="l" marL="1373785" indent="-457928" lvl="2">
              <a:lnSpc>
                <a:spcPts val="4454"/>
              </a:lnSpc>
              <a:buFont typeface="Arial"/>
              <a:buChar char="⚬"/>
            </a:pPr>
            <a:r>
              <a:rPr lang="en-US" sz="318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Replenishment automation.</a:t>
            </a:r>
          </a:p>
          <a:p>
            <a:pPr algn="l" marL="1373785" indent="-457928" lvl="2">
              <a:lnSpc>
                <a:spcPts val="4454"/>
              </a:lnSpc>
              <a:buFont typeface="Arial"/>
              <a:buChar char="⚬"/>
            </a:pPr>
            <a:r>
              <a:rPr lang="en-US" sz="318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Multiple-warehouse support.</a:t>
            </a:r>
          </a:p>
          <a:p>
            <a:pPr algn="l" marL="1373785" indent="-457928" lvl="2">
              <a:lnSpc>
                <a:spcPts val="4454"/>
              </a:lnSpc>
              <a:buFont typeface="Arial"/>
              <a:buChar char="⚬"/>
            </a:pPr>
            <a:r>
              <a:rPr lang="en-US" sz="318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Consignment goods management.</a:t>
            </a:r>
          </a:p>
          <a:p>
            <a:pPr algn="l">
              <a:lnSpc>
                <a:spcPts val="4454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DAGT2PVKYyo</dc:identifier>
  <dcterms:modified xsi:type="dcterms:W3CDTF">2011-08-01T06:04:30Z</dcterms:modified>
  <cp:revision>1</cp:revision>
  <dc:title>Voltzone Slides </dc:title>
</cp:coreProperties>
</file>