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7"/>
  </p:notesMasterIdLst>
  <p:sldIdLst>
    <p:sldId id="256" r:id="rId2"/>
    <p:sldId id="258" r:id="rId3"/>
    <p:sldId id="312" r:id="rId4"/>
    <p:sldId id="261" r:id="rId5"/>
    <p:sldId id="262" r:id="rId6"/>
    <p:sldId id="267" r:id="rId7"/>
    <p:sldId id="271" r:id="rId8"/>
    <p:sldId id="272" r:id="rId9"/>
    <p:sldId id="273" r:id="rId10"/>
    <p:sldId id="278" r:id="rId11"/>
    <p:sldId id="314" r:id="rId12"/>
    <p:sldId id="320" r:id="rId13"/>
    <p:sldId id="321" r:id="rId14"/>
    <p:sldId id="324" r:id="rId15"/>
    <p:sldId id="322" r:id="rId16"/>
    <p:sldId id="323" r:id="rId17"/>
    <p:sldId id="283" r:id="rId18"/>
    <p:sldId id="317" r:id="rId19"/>
    <p:sldId id="316" r:id="rId20"/>
    <p:sldId id="315" r:id="rId21"/>
    <p:sldId id="318" r:id="rId22"/>
    <p:sldId id="319" r:id="rId23"/>
    <p:sldId id="286" r:id="rId24"/>
    <p:sldId id="287" r:id="rId25"/>
    <p:sldId id="290" r:id="rId26"/>
  </p:sldIdLst>
  <p:sldSz cx="9144000" cy="5143500" type="screen16x9"/>
  <p:notesSz cx="6858000" cy="9144000"/>
  <p:embeddedFontLst>
    <p:embeddedFont>
      <p:font typeface="Viga" panose="020B0604020202020204" charset="0"/>
      <p:regular r:id="rId28"/>
    </p:embeddedFont>
    <p:embeddedFont>
      <p:font typeface="DM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273BA2-E330-41C9-8E4F-C1E6941BD1CA}">
  <a:tblStyle styleId="{64273BA2-E330-41C9-8E4F-C1E6941BD1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104" d="100"/>
          <a:sy n="104" d="100"/>
        </p:scale>
        <p:origin x="101" y="254"/>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6bdca54fc3_0_26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6bdca54fc3_0_26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88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46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6bdca54fc3_0_2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6bdca54fc3_0_2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32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6bdca54fc3_0_2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6bdca54fc3_0_2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830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10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6bdca54fc3_0_2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6bdca54fc3_0_2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19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6bdca54fc3_0_2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6bdca54fc3_0_2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535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700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6bdca54fc3_0_2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6bdca54fc3_0_2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491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717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6bdca54fc3_0_2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6bdca54fc3_0_2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588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6bdca54fc3_0_2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6bdca54fc3_0_2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178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6bdca54fc3_0_26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6bdca54fc3_0_26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
  <p:cSld name="ONE_COLUMN_TEXT_1_1_1_3">
    <p:spTree>
      <p:nvGrpSpPr>
        <p:cNvPr id="1"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1"/>
          <p:cNvSpPr txBox="1">
            <a:spLocks noGrp="1"/>
          </p:cNvSpPr>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7" name="Google Shape;107;p21"/>
          <p:cNvSpPr txBox="1">
            <a:spLocks noGrp="1"/>
          </p:cNvSpPr>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21"/>
          <p:cNvSpPr txBox="1">
            <a:spLocks noGrp="1"/>
          </p:cNvSpPr>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9" name="Google Shape;109;p21"/>
          <p:cNvSpPr txBox="1">
            <a:spLocks noGrp="1"/>
          </p:cNvSpPr>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1"/>
          <p:cNvSpPr txBox="1">
            <a:spLocks noGrp="1"/>
          </p:cNvSpPr>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1" name="Google Shape;111;p21"/>
          <p:cNvSpPr txBox="1">
            <a:spLocks noGrp="1"/>
          </p:cNvSpPr>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 name="Google Shape;112;p21"/>
          <p:cNvSpPr txBox="1">
            <a:spLocks noGrp="1"/>
          </p:cNvSpPr>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3" name="Google Shape;113;p21"/>
          <p:cNvSpPr txBox="1">
            <a:spLocks noGrp="1"/>
          </p:cNvSpPr>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1" r:id="rId10"/>
    <p:sldLayoutId id="2147483662"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lt2"/>
                </a:solidFill>
              </a:rPr>
              <a:t>Computer Security Team Project</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Techniques</a:t>
            </a:r>
            <a:endParaRPr dirty="0"/>
          </a:p>
        </p:txBody>
      </p:sp>
      <p:sp>
        <p:nvSpPr>
          <p:cNvPr id="2088" name="Google Shape;2088;p51"/>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a:t>
            </a:r>
            <a:r>
              <a:rPr lang="ar-EG" dirty="0" smtClean="0"/>
              <a:t>3</a:t>
            </a:r>
            <a:endParaRPr dirty="0"/>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54"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techniques</a:t>
            </a:r>
            <a:endParaRPr dirty="0"/>
          </a:p>
        </p:txBody>
      </p:sp>
      <p:sp>
        <p:nvSpPr>
          <p:cNvPr id="55" name="Google Shape;330;p32"/>
          <p:cNvSpPr/>
          <p:nvPr/>
        </p:nvSpPr>
        <p:spPr>
          <a:xfrm>
            <a:off x="3264117" y="4068092"/>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55;p50"/>
          <p:cNvSpPr txBox="1">
            <a:spLocks/>
          </p:cNvSpPr>
          <p:nvPr/>
        </p:nvSpPr>
        <p:spPr>
          <a:xfrm>
            <a:off x="4554458" y="3508236"/>
            <a:ext cx="2214000" cy="114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t>replaces </a:t>
            </a:r>
            <a:r>
              <a:rPr lang="en-US" dirty="0"/>
              <a:t>each plaintext letter with a unique </a:t>
            </a:r>
            <a:r>
              <a:rPr lang="en-US" dirty="0" err="1"/>
              <a:t>ciphertext</a:t>
            </a:r>
            <a:r>
              <a:rPr lang="en-US" dirty="0"/>
              <a:t> letter, making it vulnerable to frequency analysis but straightforward to implement.</a:t>
            </a:r>
          </a:p>
          <a:p>
            <a:pPr algn="ctr"/>
            <a:r>
              <a:rPr lang="en-US" dirty="0"/>
              <a:t/>
            </a:r>
            <a:br>
              <a:rPr lang="en-US" dirty="0"/>
            </a:br>
            <a:endParaRPr lang="en-US" dirty="0"/>
          </a:p>
        </p:txBody>
      </p:sp>
      <p:sp>
        <p:nvSpPr>
          <p:cNvPr id="58" name="Google Shape;2056;p50"/>
          <p:cNvSpPr txBox="1">
            <a:spLocks/>
          </p:cNvSpPr>
          <p:nvPr/>
        </p:nvSpPr>
        <p:spPr>
          <a:xfrm>
            <a:off x="4309669" y="2983171"/>
            <a:ext cx="256567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smtClean="0">
                <a:latin typeface="Viga" panose="020B0604020202020204" charset="0"/>
              </a:rPr>
              <a:t>Monoalphabetic</a:t>
            </a:r>
            <a:r>
              <a:rPr lang="en-US" sz="1800" dirty="0" smtClean="0">
                <a:latin typeface="Viga" panose="020B0604020202020204" charset="0"/>
              </a:rPr>
              <a:t> cipher</a:t>
            </a:r>
            <a:endParaRPr lang="en-US" sz="1800" dirty="0">
              <a:latin typeface="Viga" panose="020B0604020202020204" charset="0"/>
            </a:endParaRPr>
          </a:p>
        </p:txBody>
      </p:sp>
      <p:sp>
        <p:nvSpPr>
          <p:cNvPr id="59" name="Google Shape;2057;p50"/>
          <p:cNvSpPr txBox="1">
            <a:spLocks/>
          </p:cNvSpPr>
          <p:nvPr/>
        </p:nvSpPr>
        <p:spPr>
          <a:xfrm>
            <a:off x="-1212" y="3481022"/>
            <a:ext cx="2214000" cy="114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t>shifts </a:t>
            </a:r>
            <a:r>
              <a:rPr lang="en-US" dirty="0"/>
              <a:t>each letter by a fixed number of positions, providing elementary encryption often used for educational purposes rather than robust security.</a:t>
            </a:r>
          </a:p>
          <a:p>
            <a:pPr algn="ctr"/>
            <a:r>
              <a:rPr lang="en-US" dirty="0"/>
              <a:t/>
            </a:r>
            <a:br>
              <a:rPr lang="en-US" dirty="0"/>
            </a:br>
            <a:endParaRPr lang="en-US" dirty="0"/>
          </a:p>
        </p:txBody>
      </p:sp>
      <p:sp>
        <p:nvSpPr>
          <p:cNvPr id="60" name="Google Shape;2058;p50"/>
          <p:cNvSpPr txBox="1">
            <a:spLocks/>
          </p:cNvSpPr>
          <p:nvPr/>
        </p:nvSpPr>
        <p:spPr>
          <a:xfrm>
            <a:off x="-1212" y="2983171"/>
            <a:ext cx="22140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smtClean="0">
                <a:latin typeface="Viga" panose="020B0604020202020204" charset="0"/>
              </a:rPr>
              <a:t>Caesar cipher</a:t>
            </a:r>
            <a:endParaRPr lang="en-US" sz="1800" dirty="0">
              <a:latin typeface="Viga" panose="020B0604020202020204" charset="0"/>
            </a:endParaRPr>
          </a:p>
        </p:txBody>
      </p:sp>
      <p:sp>
        <p:nvSpPr>
          <p:cNvPr id="61" name="Google Shape;2059;p50"/>
          <p:cNvSpPr txBox="1">
            <a:spLocks/>
          </p:cNvSpPr>
          <p:nvPr/>
        </p:nvSpPr>
        <p:spPr>
          <a:xfrm>
            <a:off x="6930000" y="3481022"/>
            <a:ext cx="2214000" cy="114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eaLnBrk="0" fontAlgn="base" hangingPunct="0">
              <a:spcBef>
                <a:spcPct val="0"/>
              </a:spcBef>
              <a:spcAft>
                <a:spcPct val="0"/>
              </a:spcAft>
              <a:buClrTx/>
            </a:pPr>
            <a:r>
              <a:rPr lang="ar-EG" altLang="ar-EG" dirty="0" smtClean="0">
                <a:solidFill>
                  <a:schemeClr val="tx1"/>
                </a:solidFill>
                <a:latin typeface="Arial" panose="020B0604020202020204" pitchFamily="34" charset="0"/>
              </a:rPr>
              <a:t>like </a:t>
            </a:r>
            <a:r>
              <a:rPr lang="ar-EG" altLang="ar-EG" dirty="0">
                <a:solidFill>
                  <a:schemeClr val="tx1"/>
                </a:solidFill>
                <a:latin typeface="Arial" panose="020B0604020202020204" pitchFamily="34" charset="0"/>
              </a:rPr>
              <a:t>the Vigenère cipher, use multiple alphabets to encrypt text, complicating cryptanalysis by varying the substitution alphabet with each letter.</a:t>
            </a:r>
          </a:p>
        </p:txBody>
      </p:sp>
      <p:sp>
        <p:nvSpPr>
          <p:cNvPr id="62" name="Google Shape;2060;p50"/>
          <p:cNvSpPr txBox="1">
            <a:spLocks/>
          </p:cNvSpPr>
          <p:nvPr/>
        </p:nvSpPr>
        <p:spPr>
          <a:xfrm>
            <a:off x="6930000" y="2983171"/>
            <a:ext cx="22140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smtClean="0">
                <a:latin typeface="Viga" panose="020B0604020202020204" charset="0"/>
              </a:rPr>
              <a:t>Poly alphabetic</a:t>
            </a:r>
            <a:endParaRPr lang="en-US" sz="1800" dirty="0">
              <a:latin typeface="Viga" panose="020B0604020202020204" charset="0"/>
            </a:endParaRPr>
          </a:p>
        </p:txBody>
      </p:sp>
      <p:sp>
        <p:nvSpPr>
          <p:cNvPr id="63" name="Google Shape;2061;p50"/>
          <p:cNvSpPr/>
          <p:nvPr/>
        </p:nvSpPr>
        <p:spPr>
          <a:xfrm>
            <a:off x="703200" y="1873611"/>
            <a:ext cx="805200" cy="805200"/>
          </a:xfrm>
          <a:prstGeom prst="ellipse">
            <a:avLst/>
          </a:prstGeom>
          <a:solidFill>
            <a:schemeClr val="bg1">
              <a:lumMod val="9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62;p50"/>
          <p:cNvSpPr/>
          <p:nvPr/>
        </p:nvSpPr>
        <p:spPr>
          <a:xfrm>
            <a:off x="5258860" y="1900825"/>
            <a:ext cx="805200" cy="805200"/>
          </a:xfrm>
          <a:prstGeom prst="ellipse">
            <a:avLst/>
          </a:prstGeom>
          <a:solidFill>
            <a:schemeClr val="bg1">
              <a:lumMod val="9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63;p50"/>
          <p:cNvSpPr/>
          <p:nvPr/>
        </p:nvSpPr>
        <p:spPr>
          <a:xfrm>
            <a:off x="7634397" y="1873611"/>
            <a:ext cx="805200" cy="805200"/>
          </a:xfrm>
          <a:prstGeom prst="ellipse">
            <a:avLst/>
          </a:prstGeom>
          <a:solidFill>
            <a:schemeClr val="bg1">
              <a:lumMod val="9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2064;p50"/>
          <p:cNvCxnSpPr/>
          <p:nvPr/>
        </p:nvCxnSpPr>
        <p:spPr>
          <a:xfrm rot="10800000">
            <a:off x="-1055400" y="2303425"/>
            <a:ext cx="1758600" cy="0"/>
          </a:xfrm>
          <a:prstGeom prst="straightConnector1">
            <a:avLst/>
          </a:prstGeom>
          <a:noFill/>
          <a:ln w="28575" cap="flat" cmpd="sng">
            <a:solidFill>
              <a:schemeClr val="tx1"/>
            </a:solidFill>
            <a:prstDash val="solid"/>
            <a:round/>
            <a:headEnd type="none" w="med" len="med"/>
            <a:tailEnd type="none" w="med" len="med"/>
          </a:ln>
        </p:spPr>
      </p:cxnSp>
      <p:cxnSp>
        <p:nvCxnSpPr>
          <p:cNvPr id="67" name="Google Shape;2065;p50"/>
          <p:cNvCxnSpPr>
            <a:stCxn id="65" idx="6"/>
          </p:cNvCxnSpPr>
          <p:nvPr/>
        </p:nvCxnSpPr>
        <p:spPr>
          <a:xfrm>
            <a:off x="8439597" y="2276211"/>
            <a:ext cx="1596900" cy="0"/>
          </a:xfrm>
          <a:prstGeom prst="straightConnector1">
            <a:avLst/>
          </a:prstGeom>
          <a:noFill/>
          <a:ln w="28575" cap="flat" cmpd="sng">
            <a:solidFill>
              <a:schemeClr val="tx1"/>
            </a:solidFill>
            <a:prstDash val="solid"/>
            <a:round/>
            <a:headEnd type="none" w="med" len="med"/>
            <a:tailEnd type="none" w="med" len="med"/>
          </a:ln>
        </p:spPr>
      </p:cxnSp>
      <p:grpSp>
        <p:nvGrpSpPr>
          <p:cNvPr id="68" name="Google Shape;2066;p50"/>
          <p:cNvGrpSpPr/>
          <p:nvPr/>
        </p:nvGrpSpPr>
        <p:grpSpPr>
          <a:xfrm>
            <a:off x="7900446" y="2039655"/>
            <a:ext cx="273116" cy="473117"/>
            <a:chOff x="2656082" y="2287427"/>
            <a:chExt cx="207582" cy="359594"/>
          </a:xfrm>
        </p:grpSpPr>
        <p:sp>
          <p:nvSpPr>
            <p:cNvPr id="69" name="Google Shape;2067;p5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68;p5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69;p5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70;p5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2071;p50"/>
          <p:cNvGrpSpPr/>
          <p:nvPr/>
        </p:nvGrpSpPr>
        <p:grpSpPr>
          <a:xfrm>
            <a:off x="867003" y="2085418"/>
            <a:ext cx="477588" cy="381577"/>
            <a:chOff x="3049653" y="2321468"/>
            <a:chExt cx="362991" cy="290018"/>
          </a:xfrm>
        </p:grpSpPr>
        <p:sp>
          <p:nvSpPr>
            <p:cNvPr id="74" name="Google Shape;2072;p50"/>
            <p:cNvSpPr/>
            <p:nvPr/>
          </p:nvSpPr>
          <p:spPr>
            <a:xfrm>
              <a:off x="3280290" y="2429690"/>
              <a:ext cx="29913" cy="73957"/>
            </a:xfrm>
            <a:custGeom>
              <a:avLst/>
              <a:gdLst/>
              <a:ahLst/>
              <a:cxnLst/>
              <a:rect l="l" t="t" r="r" b="b"/>
              <a:pathLst>
                <a:path w="942" h="2329" extrusionOk="0">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73;p50"/>
            <p:cNvSpPr/>
            <p:nvPr/>
          </p:nvSpPr>
          <p:spPr>
            <a:xfrm>
              <a:off x="3317729" y="2392250"/>
              <a:ext cx="49570" cy="148836"/>
            </a:xfrm>
            <a:custGeom>
              <a:avLst/>
              <a:gdLst/>
              <a:ahLst/>
              <a:cxnLst/>
              <a:rect l="l" t="t" r="r" b="b"/>
              <a:pathLst>
                <a:path w="1561" h="4687" extrusionOk="0">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74;p50"/>
            <p:cNvSpPr/>
            <p:nvPr/>
          </p:nvSpPr>
          <p:spPr>
            <a:xfrm>
              <a:off x="3354406" y="2355954"/>
              <a:ext cx="58239" cy="222317"/>
            </a:xfrm>
            <a:custGeom>
              <a:avLst/>
              <a:gdLst/>
              <a:ahLst/>
              <a:cxnLst/>
              <a:rect l="l" t="t" r="r" b="b"/>
              <a:pathLst>
                <a:path w="1834" h="7001" extrusionOk="0">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75;p50"/>
            <p:cNvSpPr/>
            <p:nvPr/>
          </p:nvSpPr>
          <p:spPr>
            <a:xfrm>
              <a:off x="3049653" y="2321468"/>
              <a:ext cx="210250" cy="290018"/>
            </a:xfrm>
            <a:custGeom>
              <a:avLst/>
              <a:gdLst/>
              <a:ahLst/>
              <a:cxnLst/>
              <a:rect l="l" t="t" r="r" b="b"/>
              <a:pathLst>
                <a:path w="6621" h="9133" extrusionOk="0">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2076;p50"/>
          <p:cNvGrpSpPr/>
          <p:nvPr/>
        </p:nvGrpSpPr>
        <p:grpSpPr>
          <a:xfrm>
            <a:off x="5411475" y="2072329"/>
            <a:ext cx="499982" cy="462171"/>
            <a:chOff x="7384751" y="4147984"/>
            <a:chExt cx="380012" cy="351274"/>
          </a:xfrm>
        </p:grpSpPr>
        <p:sp>
          <p:nvSpPr>
            <p:cNvPr id="79" name="Google Shape;2077;p50"/>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78;p50"/>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79;p50"/>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80;p50"/>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81;p50"/>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330;p32"/>
          <p:cNvSpPr/>
          <p:nvPr/>
        </p:nvSpPr>
        <p:spPr>
          <a:xfrm>
            <a:off x="5170164" y="1156590"/>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57;p50"/>
          <p:cNvSpPr txBox="1">
            <a:spLocks/>
          </p:cNvSpPr>
          <p:nvPr/>
        </p:nvSpPr>
        <p:spPr>
          <a:xfrm>
            <a:off x="2153438" y="3481022"/>
            <a:ext cx="2214000" cy="114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buNone/>
            </a:pPr>
            <a:r>
              <a:rPr lang="en-US" dirty="0" smtClean="0"/>
              <a:t>substitutes </a:t>
            </a:r>
            <a:r>
              <a:rPr lang="en-US" dirty="0"/>
              <a:t>pairs of letters with predefined rules, offering a more secure alternative to simple substitution ciphers</a:t>
            </a:r>
            <a:r>
              <a:rPr lang="en-US" dirty="0" smtClean="0"/>
              <a:t>.</a:t>
            </a:r>
            <a:r>
              <a:rPr lang="en-US" dirty="0"/>
              <a:t/>
            </a:r>
            <a:br>
              <a:rPr lang="en-US" dirty="0"/>
            </a:br>
            <a:endParaRPr lang="en-US" dirty="0"/>
          </a:p>
        </p:txBody>
      </p:sp>
      <p:sp>
        <p:nvSpPr>
          <p:cNvPr id="86" name="Google Shape;2058;p50"/>
          <p:cNvSpPr txBox="1">
            <a:spLocks/>
          </p:cNvSpPr>
          <p:nvPr/>
        </p:nvSpPr>
        <p:spPr>
          <a:xfrm>
            <a:off x="2153438" y="2983171"/>
            <a:ext cx="2214000"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err="1" smtClean="0"/>
              <a:t>Playfair</a:t>
            </a:r>
            <a:r>
              <a:rPr lang="en-US" dirty="0" smtClean="0"/>
              <a:t> cipher</a:t>
            </a:r>
            <a:endParaRPr lang="en-US" dirty="0"/>
          </a:p>
        </p:txBody>
      </p:sp>
      <p:sp>
        <p:nvSpPr>
          <p:cNvPr id="87" name="Google Shape;2061;p50"/>
          <p:cNvSpPr/>
          <p:nvPr/>
        </p:nvSpPr>
        <p:spPr>
          <a:xfrm>
            <a:off x="2857850" y="1873611"/>
            <a:ext cx="805200" cy="805200"/>
          </a:xfrm>
          <a:prstGeom prst="ellipse">
            <a:avLst/>
          </a:prstGeom>
          <a:solidFill>
            <a:schemeClr val="bg1">
              <a:lumMod val="9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2071;p50"/>
          <p:cNvGrpSpPr/>
          <p:nvPr/>
        </p:nvGrpSpPr>
        <p:grpSpPr>
          <a:xfrm>
            <a:off x="3021653" y="2085418"/>
            <a:ext cx="477588" cy="381577"/>
            <a:chOff x="3049653" y="2321468"/>
            <a:chExt cx="362991" cy="290018"/>
          </a:xfrm>
        </p:grpSpPr>
        <p:sp>
          <p:nvSpPr>
            <p:cNvPr id="89" name="Google Shape;2072;p50"/>
            <p:cNvSpPr/>
            <p:nvPr/>
          </p:nvSpPr>
          <p:spPr>
            <a:xfrm>
              <a:off x="3280290" y="2429690"/>
              <a:ext cx="29913" cy="73957"/>
            </a:xfrm>
            <a:custGeom>
              <a:avLst/>
              <a:gdLst/>
              <a:ahLst/>
              <a:cxnLst/>
              <a:rect l="l" t="t" r="r" b="b"/>
              <a:pathLst>
                <a:path w="942" h="2329" extrusionOk="0">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73;p50"/>
            <p:cNvSpPr/>
            <p:nvPr/>
          </p:nvSpPr>
          <p:spPr>
            <a:xfrm>
              <a:off x="3317729" y="2392250"/>
              <a:ext cx="49570" cy="148836"/>
            </a:xfrm>
            <a:custGeom>
              <a:avLst/>
              <a:gdLst/>
              <a:ahLst/>
              <a:cxnLst/>
              <a:rect l="l" t="t" r="r" b="b"/>
              <a:pathLst>
                <a:path w="1561" h="4687" extrusionOk="0">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74;p50"/>
            <p:cNvSpPr/>
            <p:nvPr/>
          </p:nvSpPr>
          <p:spPr>
            <a:xfrm>
              <a:off x="3354406" y="2355954"/>
              <a:ext cx="58239" cy="222317"/>
            </a:xfrm>
            <a:custGeom>
              <a:avLst/>
              <a:gdLst/>
              <a:ahLst/>
              <a:cxnLst/>
              <a:rect l="l" t="t" r="r" b="b"/>
              <a:pathLst>
                <a:path w="1834" h="7001" extrusionOk="0">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75;p50"/>
            <p:cNvSpPr/>
            <p:nvPr/>
          </p:nvSpPr>
          <p:spPr>
            <a:xfrm>
              <a:off x="3049653" y="2321468"/>
              <a:ext cx="210250" cy="290018"/>
            </a:xfrm>
            <a:custGeom>
              <a:avLst/>
              <a:gdLst/>
              <a:ahLst/>
              <a:cxnLst/>
              <a:rect l="l" t="t" r="r" b="b"/>
              <a:pathLst>
                <a:path w="6621" h="9133" extrusionOk="0">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5"/>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800" b="0" i="0" u="none" strike="noStrike" cap="none" normalizeH="0" baseline="0" dirty="0" smtClean="0">
              <a:ln>
                <a:noFill/>
              </a:ln>
              <a:solidFill>
                <a:schemeClr val="tx1"/>
              </a:solidFill>
              <a:effectLst/>
              <a:latin typeface="Arial" panose="020B0604020202020204" pitchFamily="34" charset="0"/>
            </a:endParaRPr>
          </a:p>
        </p:txBody>
      </p:sp>
      <p:sp>
        <p:nvSpPr>
          <p:cNvPr id="93" name="Rectangle 6"/>
          <p:cNvSpPr>
            <a:spLocks noChangeArrowheads="1"/>
          </p:cNvSpPr>
          <p:nvPr/>
        </p:nvSpPr>
        <p:spPr bwMode="auto">
          <a:xfrm>
            <a:off x="0" y="0"/>
            <a:ext cx="2490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800" b="0" i="0" u="none" strike="noStrike" cap="none" normalizeH="0" baseline="0" smtClean="0">
                <a:ln>
                  <a:noFill/>
                </a:ln>
                <a:solidFill>
                  <a:srgbClr val="FFFFFF"/>
                </a:solidFill>
                <a:effectLst/>
                <a:latin typeface="Söhne"/>
              </a:rPr>
              <a:t/>
            </a:r>
            <a:br>
              <a:rPr kumimoji="0" lang="ar-EG" altLang="ar-EG" sz="1800" b="0" i="0" u="none" strike="noStrike" cap="none" normalizeH="0" baseline="0" smtClean="0">
                <a:ln>
                  <a:noFill/>
                </a:ln>
                <a:solidFill>
                  <a:srgbClr val="FFFFFF"/>
                </a:solidFill>
                <a:effectLst/>
                <a:latin typeface="Söhne"/>
              </a:rPr>
            </a:br>
            <a:endParaRPr kumimoji="0" lang="ar-EG" altLang="ar-EG" sz="1800" b="0" i="0" u="none" strike="noStrike" cap="none" normalizeH="0" baseline="0" smtClean="0">
              <a:ln>
                <a:noFill/>
              </a:ln>
              <a:solidFill>
                <a:schemeClr val="tx1"/>
              </a:solidFill>
              <a:effectLst/>
              <a:latin typeface="Arial" panose="020B0604020202020204" pitchFamily="34" charset="0"/>
            </a:endParaRPr>
          </a:p>
        </p:txBody>
      </p:sp>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75" y="1770903"/>
            <a:ext cx="1164280" cy="1164280"/>
          </a:xfrm>
          <a:prstGeom prst="rect">
            <a:avLst/>
          </a:prstGeom>
        </p:spPr>
      </p:pic>
      <p:pic>
        <p:nvPicPr>
          <p:cNvPr id="96" name="Picture 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859" y="1703285"/>
            <a:ext cx="1318064" cy="1200279"/>
          </a:xfrm>
          <a:prstGeom prst="rect">
            <a:avLst/>
          </a:prstGeom>
        </p:spPr>
      </p:pic>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7995" y="1804997"/>
            <a:ext cx="1738529" cy="1093491"/>
          </a:xfrm>
          <a:prstGeom prst="rect">
            <a:avLst/>
          </a:prstGeom>
        </p:spPr>
      </p:pic>
      <p:pic>
        <p:nvPicPr>
          <p:cNvPr id="98" name="Picture 97"/>
          <p:cNvPicPr>
            <a:picLocks noChangeAspect="1"/>
          </p:cNvPicPr>
          <p:nvPr/>
        </p:nvPicPr>
        <p:blipFill>
          <a:blip r:embed="rId6"/>
          <a:stretch>
            <a:fillRect/>
          </a:stretch>
        </p:blipFill>
        <p:spPr>
          <a:xfrm>
            <a:off x="6894778" y="1801526"/>
            <a:ext cx="1957655" cy="1096962"/>
          </a:xfrm>
          <a:prstGeom prst="rect">
            <a:avLst/>
          </a:prstGeom>
        </p:spPr>
      </p:pic>
    </p:spTree>
    <p:extLst>
      <p:ext uri="{BB962C8B-B14F-4D97-AF65-F5344CB8AC3E}">
        <p14:creationId xmlns:p14="http://schemas.microsoft.com/office/powerpoint/2010/main" val="97631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6"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en" dirty="0"/>
              <a:t>techniques</a:t>
            </a:r>
            <a:endParaRPr dirty="0"/>
          </a:p>
        </p:txBody>
      </p:sp>
      <p:sp>
        <p:nvSpPr>
          <p:cNvPr id="2" name="Rectangle 1"/>
          <p:cNvSpPr/>
          <p:nvPr/>
        </p:nvSpPr>
        <p:spPr>
          <a:xfrm>
            <a:off x="264768" y="1028262"/>
            <a:ext cx="1572866" cy="307777"/>
          </a:xfrm>
          <a:prstGeom prst="rect">
            <a:avLst/>
          </a:prstGeom>
        </p:spPr>
        <p:txBody>
          <a:bodyPr wrap="none">
            <a:spAutoFit/>
          </a:bodyPr>
          <a:lstStyle/>
          <a:p>
            <a:pPr algn="ctr"/>
            <a:r>
              <a:rPr lang="en-US" dirty="0" smtClean="0">
                <a:latin typeface="Viga" panose="020B0604020202020204" charset="0"/>
              </a:rPr>
              <a:t>1</a:t>
            </a:r>
            <a:r>
              <a:rPr lang="en-US" baseline="30000" dirty="0" smtClean="0">
                <a:latin typeface="Viga" panose="020B0604020202020204" charset="0"/>
              </a:rPr>
              <a:t>st</a:t>
            </a:r>
            <a:r>
              <a:rPr lang="en-US" dirty="0" smtClean="0">
                <a:latin typeface="Viga" panose="020B0604020202020204" charset="0"/>
              </a:rPr>
              <a:t> Caesar </a:t>
            </a:r>
            <a:r>
              <a:rPr lang="en-US" dirty="0">
                <a:latin typeface="Viga" panose="020B0604020202020204" charset="0"/>
              </a:rPr>
              <a:t>cipher</a:t>
            </a:r>
            <a:endParaRPr lang="en-US" dirty="0">
              <a:latin typeface="Viga" panose="020B0604020202020204" charset="0"/>
            </a:endParaRPr>
          </a:p>
        </p:txBody>
      </p:sp>
      <p:pic>
        <p:nvPicPr>
          <p:cNvPr id="3" name="Picture 2"/>
          <p:cNvPicPr>
            <a:picLocks noChangeAspect="1"/>
          </p:cNvPicPr>
          <p:nvPr/>
        </p:nvPicPr>
        <p:blipFill>
          <a:blip r:embed="rId3"/>
          <a:stretch>
            <a:fillRect/>
          </a:stretch>
        </p:blipFill>
        <p:spPr>
          <a:xfrm>
            <a:off x="1051201" y="1486426"/>
            <a:ext cx="7287642" cy="3448531"/>
          </a:xfrm>
          <a:prstGeom prst="rect">
            <a:avLst/>
          </a:prstGeom>
        </p:spPr>
      </p:pic>
    </p:spTree>
    <p:extLst>
      <p:ext uri="{BB962C8B-B14F-4D97-AF65-F5344CB8AC3E}">
        <p14:creationId xmlns:p14="http://schemas.microsoft.com/office/powerpoint/2010/main" val="295364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6"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en" dirty="0"/>
              <a:t>techniques</a:t>
            </a:r>
            <a:endParaRPr dirty="0"/>
          </a:p>
        </p:txBody>
      </p:sp>
      <p:sp>
        <p:nvSpPr>
          <p:cNvPr id="4" name="Rectangle 3"/>
          <p:cNvSpPr/>
          <p:nvPr/>
        </p:nvSpPr>
        <p:spPr>
          <a:xfrm>
            <a:off x="626625" y="877875"/>
            <a:ext cx="1071127" cy="307777"/>
          </a:xfrm>
          <a:prstGeom prst="rect">
            <a:avLst/>
          </a:prstGeom>
        </p:spPr>
        <p:txBody>
          <a:bodyPr wrap="none">
            <a:spAutoFit/>
          </a:bodyPr>
          <a:lstStyle/>
          <a:p>
            <a:pPr algn="ctr"/>
            <a:r>
              <a:rPr lang="en-US" dirty="0" smtClean="0">
                <a:latin typeface="Viga" panose="020B0604020202020204" charset="0"/>
              </a:rPr>
              <a:t>2</a:t>
            </a:r>
            <a:r>
              <a:rPr lang="en-US" baseline="30000" dirty="0" smtClean="0">
                <a:latin typeface="Viga" panose="020B0604020202020204" charset="0"/>
              </a:rPr>
              <a:t>nd</a:t>
            </a:r>
            <a:r>
              <a:rPr lang="en-US" dirty="0" smtClean="0">
                <a:latin typeface="Viga" panose="020B0604020202020204" charset="0"/>
              </a:rPr>
              <a:t> </a:t>
            </a:r>
            <a:r>
              <a:rPr lang="en-US" dirty="0" err="1" smtClean="0">
                <a:latin typeface="Viga" panose="020B0604020202020204" charset="0"/>
              </a:rPr>
              <a:t>playfair</a:t>
            </a:r>
            <a:endParaRPr lang="en-US" dirty="0">
              <a:latin typeface="Viga" panose="020B0604020202020204" charset="0"/>
            </a:endParaRPr>
          </a:p>
        </p:txBody>
      </p:sp>
      <p:pic>
        <p:nvPicPr>
          <p:cNvPr id="5" name="Picture 4"/>
          <p:cNvPicPr>
            <a:picLocks noChangeAspect="1"/>
          </p:cNvPicPr>
          <p:nvPr/>
        </p:nvPicPr>
        <p:blipFill>
          <a:blip r:embed="rId3"/>
          <a:stretch>
            <a:fillRect/>
          </a:stretch>
        </p:blipFill>
        <p:spPr>
          <a:xfrm>
            <a:off x="50400" y="1185652"/>
            <a:ext cx="3830474" cy="2141561"/>
          </a:xfrm>
          <a:prstGeom prst="rect">
            <a:avLst/>
          </a:prstGeom>
        </p:spPr>
      </p:pic>
      <p:pic>
        <p:nvPicPr>
          <p:cNvPr id="7" name="Picture 6"/>
          <p:cNvPicPr>
            <a:picLocks noChangeAspect="1"/>
          </p:cNvPicPr>
          <p:nvPr/>
        </p:nvPicPr>
        <p:blipFill>
          <a:blip r:embed="rId4"/>
          <a:stretch>
            <a:fillRect/>
          </a:stretch>
        </p:blipFill>
        <p:spPr>
          <a:xfrm>
            <a:off x="5175102" y="650262"/>
            <a:ext cx="3968898" cy="2141561"/>
          </a:xfrm>
          <a:prstGeom prst="rect">
            <a:avLst/>
          </a:prstGeom>
        </p:spPr>
      </p:pic>
      <p:pic>
        <p:nvPicPr>
          <p:cNvPr id="8" name="Picture 7"/>
          <p:cNvPicPr>
            <a:picLocks noChangeAspect="1"/>
          </p:cNvPicPr>
          <p:nvPr/>
        </p:nvPicPr>
        <p:blipFill>
          <a:blip r:embed="rId5"/>
          <a:stretch>
            <a:fillRect/>
          </a:stretch>
        </p:blipFill>
        <p:spPr>
          <a:xfrm>
            <a:off x="2612731" y="2415421"/>
            <a:ext cx="3044309" cy="2728079"/>
          </a:xfrm>
          <a:prstGeom prst="rect">
            <a:avLst/>
          </a:prstGeom>
        </p:spPr>
      </p:pic>
    </p:spTree>
    <p:extLst>
      <p:ext uri="{BB962C8B-B14F-4D97-AF65-F5344CB8AC3E}">
        <p14:creationId xmlns:p14="http://schemas.microsoft.com/office/powerpoint/2010/main" val="37366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6"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en" dirty="0"/>
              <a:t>techniques</a:t>
            </a:r>
            <a:endParaRPr dirty="0"/>
          </a:p>
        </p:txBody>
      </p:sp>
      <p:sp>
        <p:nvSpPr>
          <p:cNvPr id="4" name="Rectangle 3"/>
          <p:cNvSpPr/>
          <p:nvPr/>
        </p:nvSpPr>
        <p:spPr>
          <a:xfrm>
            <a:off x="626625" y="877875"/>
            <a:ext cx="1071127" cy="307777"/>
          </a:xfrm>
          <a:prstGeom prst="rect">
            <a:avLst/>
          </a:prstGeom>
        </p:spPr>
        <p:txBody>
          <a:bodyPr wrap="none">
            <a:spAutoFit/>
          </a:bodyPr>
          <a:lstStyle/>
          <a:p>
            <a:pPr algn="ctr"/>
            <a:r>
              <a:rPr lang="en-US" dirty="0" smtClean="0">
                <a:latin typeface="Viga" panose="020B0604020202020204" charset="0"/>
              </a:rPr>
              <a:t>2</a:t>
            </a:r>
            <a:r>
              <a:rPr lang="en-US" baseline="30000" dirty="0" smtClean="0">
                <a:latin typeface="Viga" panose="020B0604020202020204" charset="0"/>
              </a:rPr>
              <a:t>nd</a:t>
            </a:r>
            <a:r>
              <a:rPr lang="en-US" dirty="0" smtClean="0">
                <a:latin typeface="Viga" panose="020B0604020202020204" charset="0"/>
              </a:rPr>
              <a:t> </a:t>
            </a:r>
            <a:r>
              <a:rPr lang="en-US" dirty="0" err="1" smtClean="0">
                <a:latin typeface="Viga" panose="020B0604020202020204" charset="0"/>
              </a:rPr>
              <a:t>playfair</a:t>
            </a:r>
            <a:endParaRPr lang="en-US" dirty="0">
              <a:latin typeface="Viga" panose="020B0604020202020204" charset="0"/>
            </a:endParaRPr>
          </a:p>
        </p:txBody>
      </p:sp>
      <p:pic>
        <p:nvPicPr>
          <p:cNvPr id="2" name="Picture 1"/>
          <p:cNvPicPr>
            <a:picLocks noChangeAspect="1"/>
          </p:cNvPicPr>
          <p:nvPr/>
        </p:nvPicPr>
        <p:blipFill>
          <a:blip r:embed="rId3"/>
          <a:stretch>
            <a:fillRect/>
          </a:stretch>
        </p:blipFill>
        <p:spPr>
          <a:xfrm>
            <a:off x="2179694" y="877875"/>
            <a:ext cx="4691578" cy="4104246"/>
          </a:xfrm>
          <a:prstGeom prst="rect">
            <a:avLst/>
          </a:prstGeom>
        </p:spPr>
      </p:pic>
    </p:spTree>
    <p:extLst>
      <p:ext uri="{BB962C8B-B14F-4D97-AF65-F5344CB8AC3E}">
        <p14:creationId xmlns:p14="http://schemas.microsoft.com/office/powerpoint/2010/main" val="370170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6"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en" dirty="0"/>
              <a:t>techniques</a:t>
            </a:r>
            <a:endParaRPr dirty="0"/>
          </a:p>
        </p:txBody>
      </p:sp>
      <p:sp>
        <p:nvSpPr>
          <p:cNvPr id="3" name="Rectangle 2"/>
          <p:cNvSpPr/>
          <p:nvPr/>
        </p:nvSpPr>
        <p:spPr>
          <a:xfrm>
            <a:off x="626625" y="877875"/>
            <a:ext cx="1739579" cy="307777"/>
          </a:xfrm>
          <a:prstGeom prst="rect">
            <a:avLst/>
          </a:prstGeom>
        </p:spPr>
        <p:txBody>
          <a:bodyPr wrap="none">
            <a:spAutoFit/>
          </a:bodyPr>
          <a:lstStyle/>
          <a:p>
            <a:pPr algn="ctr"/>
            <a:r>
              <a:rPr lang="en-US" dirty="0" smtClean="0">
                <a:latin typeface="Viga" panose="020B0604020202020204" charset="0"/>
              </a:rPr>
              <a:t>3</a:t>
            </a:r>
            <a:r>
              <a:rPr lang="en-US" baseline="30000" dirty="0" smtClean="0">
                <a:latin typeface="Viga" panose="020B0604020202020204" charset="0"/>
              </a:rPr>
              <a:t>rd</a:t>
            </a:r>
            <a:r>
              <a:rPr lang="en-US" dirty="0" smtClean="0">
                <a:latin typeface="Viga" panose="020B0604020202020204" charset="0"/>
              </a:rPr>
              <a:t> </a:t>
            </a:r>
            <a:r>
              <a:rPr lang="en-US" dirty="0" err="1" smtClean="0">
                <a:latin typeface="Viga" panose="020B0604020202020204" charset="0"/>
              </a:rPr>
              <a:t>monoalphabetic</a:t>
            </a:r>
            <a:endParaRPr lang="en-US" dirty="0">
              <a:latin typeface="Viga" panose="020B0604020202020204" charset="0"/>
            </a:endParaRPr>
          </a:p>
        </p:txBody>
      </p:sp>
      <p:pic>
        <p:nvPicPr>
          <p:cNvPr id="4" name="Picture 3"/>
          <p:cNvPicPr>
            <a:picLocks noChangeAspect="1"/>
          </p:cNvPicPr>
          <p:nvPr/>
        </p:nvPicPr>
        <p:blipFill>
          <a:blip r:embed="rId3"/>
          <a:stretch>
            <a:fillRect/>
          </a:stretch>
        </p:blipFill>
        <p:spPr>
          <a:xfrm>
            <a:off x="295199" y="1417575"/>
            <a:ext cx="3233619" cy="3505787"/>
          </a:xfrm>
          <a:prstGeom prst="rect">
            <a:avLst/>
          </a:prstGeom>
        </p:spPr>
      </p:pic>
      <p:pic>
        <p:nvPicPr>
          <p:cNvPr id="5" name="Picture 4"/>
          <p:cNvPicPr>
            <a:picLocks noChangeAspect="1"/>
          </p:cNvPicPr>
          <p:nvPr/>
        </p:nvPicPr>
        <p:blipFill>
          <a:blip r:embed="rId4"/>
          <a:stretch>
            <a:fillRect/>
          </a:stretch>
        </p:blipFill>
        <p:spPr>
          <a:xfrm>
            <a:off x="4269600" y="1447989"/>
            <a:ext cx="4291798" cy="3441937"/>
          </a:xfrm>
          <a:prstGeom prst="rect">
            <a:avLst/>
          </a:prstGeom>
        </p:spPr>
      </p:pic>
    </p:spTree>
    <p:extLst>
      <p:ext uri="{BB962C8B-B14F-4D97-AF65-F5344CB8AC3E}">
        <p14:creationId xmlns:p14="http://schemas.microsoft.com/office/powerpoint/2010/main" val="380588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6"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en" dirty="0"/>
              <a:t>techniques</a:t>
            </a:r>
            <a:endParaRPr dirty="0"/>
          </a:p>
        </p:txBody>
      </p:sp>
      <p:sp>
        <p:nvSpPr>
          <p:cNvPr id="4" name="Rectangle 3"/>
          <p:cNvSpPr/>
          <p:nvPr/>
        </p:nvSpPr>
        <p:spPr>
          <a:xfrm>
            <a:off x="645864" y="877875"/>
            <a:ext cx="1701107" cy="307777"/>
          </a:xfrm>
          <a:prstGeom prst="rect">
            <a:avLst/>
          </a:prstGeom>
        </p:spPr>
        <p:txBody>
          <a:bodyPr wrap="none">
            <a:spAutoFit/>
          </a:bodyPr>
          <a:lstStyle/>
          <a:p>
            <a:pPr algn="ctr"/>
            <a:r>
              <a:rPr lang="en-US" dirty="0" smtClean="0">
                <a:latin typeface="Viga" panose="020B0604020202020204" charset="0"/>
              </a:rPr>
              <a:t>4</a:t>
            </a:r>
            <a:r>
              <a:rPr lang="en-US" baseline="30000" dirty="0" smtClean="0">
                <a:latin typeface="Viga" panose="020B0604020202020204" charset="0"/>
              </a:rPr>
              <a:t>th</a:t>
            </a:r>
            <a:r>
              <a:rPr lang="en-US" dirty="0" smtClean="0">
                <a:latin typeface="Viga" panose="020B0604020202020204" charset="0"/>
              </a:rPr>
              <a:t> poly-alphabetic</a:t>
            </a:r>
            <a:endParaRPr lang="en-US" dirty="0">
              <a:latin typeface="Viga" panose="020B0604020202020204" charset="0"/>
            </a:endParaRPr>
          </a:p>
        </p:txBody>
      </p:sp>
      <p:pic>
        <p:nvPicPr>
          <p:cNvPr id="5" name="Picture 4"/>
          <p:cNvPicPr>
            <a:picLocks noChangeAspect="1"/>
          </p:cNvPicPr>
          <p:nvPr/>
        </p:nvPicPr>
        <p:blipFill>
          <a:blip r:embed="rId3"/>
          <a:stretch>
            <a:fillRect/>
          </a:stretch>
        </p:blipFill>
        <p:spPr>
          <a:xfrm>
            <a:off x="280800" y="1185652"/>
            <a:ext cx="4615200" cy="1993041"/>
          </a:xfrm>
          <a:prstGeom prst="rect">
            <a:avLst/>
          </a:prstGeom>
        </p:spPr>
      </p:pic>
      <p:pic>
        <p:nvPicPr>
          <p:cNvPr id="7" name="Picture 6"/>
          <p:cNvPicPr>
            <a:picLocks noChangeAspect="1"/>
          </p:cNvPicPr>
          <p:nvPr/>
        </p:nvPicPr>
        <p:blipFill>
          <a:blip r:embed="rId4"/>
          <a:stretch>
            <a:fillRect/>
          </a:stretch>
        </p:blipFill>
        <p:spPr>
          <a:xfrm>
            <a:off x="3461499" y="2592001"/>
            <a:ext cx="5376047" cy="2294308"/>
          </a:xfrm>
          <a:prstGeom prst="rect">
            <a:avLst/>
          </a:prstGeom>
        </p:spPr>
      </p:pic>
    </p:spTree>
    <p:extLst>
      <p:ext uri="{BB962C8B-B14F-4D97-AF65-F5344CB8AC3E}">
        <p14:creationId xmlns:p14="http://schemas.microsoft.com/office/powerpoint/2010/main" val="40221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mtClean="0"/>
              <a:t>Demo</a:t>
            </a:r>
            <a:endParaRPr dirty="0"/>
          </a:p>
        </p:txBody>
      </p:sp>
      <p:sp>
        <p:nvSpPr>
          <p:cNvPr id="2685" name="Google Shape;2685;p56"/>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could enter a subtitle here if you need it</a:t>
            </a:r>
            <a:endParaRPr/>
          </a:p>
          <a:p>
            <a:pPr marL="0" lvl="0" indent="0" algn="r" rtl="0">
              <a:spcBef>
                <a:spcPts val="0"/>
              </a:spcBef>
              <a:spcAft>
                <a:spcPts val="0"/>
              </a:spcAft>
              <a:buNone/>
            </a:pPr>
            <a:endParaRPr/>
          </a:p>
        </p:txBody>
      </p:sp>
      <p:sp>
        <p:nvSpPr>
          <p:cNvPr id="2686" name="Google Shape;2686;p56"/>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0</a:t>
            </a:r>
            <a:r>
              <a:rPr lang="ar-EG" dirty="0" smtClean="0"/>
              <a:t>4</a:t>
            </a:r>
            <a:endParaRPr dirty="0"/>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2963"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a:t>
            </a:r>
            <a:endParaRPr dirty="0"/>
          </a:p>
        </p:txBody>
      </p:sp>
      <p:sp>
        <p:nvSpPr>
          <p:cNvPr id="2977" name="Google Shape;2977;p60"/>
          <p:cNvSpPr txBox="1">
            <a:spLocks noGrp="1"/>
          </p:cNvSpPr>
          <p:nvPr>
            <p:ph type="title" idx="4294967295"/>
          </p:nvPr>
        </p:nvSpPr>
        <p:spPr>
          <a:xfrm>
            <a:off x="280799" y="985211"/>
            <a:ext cx="1833751"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t>1-Home page</a:t>
            </a:r>
            <a:endParaRPr sz="1800" dirty="0"/>
          </a:p>
        </p:txBody>
      </p:sp>
      <p:pic>
        <p:nvPicPr>
          <p:cNvPr id="2" name="Picture 1"/>
          <p:cNvPicPr>
            <a:picLocks noChangeAspect="1"/>
          </p:cNvPicPr>
          <p:nvPr/>
        </p:nvPicPr>
        <p:blipFill>
          <a:blip r:embed="rId3"/>
          <a:stretch>
            <a:fillRect/>
          </a:stretch>
        </p:blipFill>
        <p:spPr>
          <a:xfrm>
            <a:off x="2114550" y="1524911"/>
            <a:ext cx="5773040" cy="3580147"/>
          </a:xfrm>
          <a:prstGeom prst="rect">
            <a:avLst/>
          </a:prstGeom>
        </p:spPr>
      </p:pic>
    </p:spTree>
    <p:extLst>
      <p:ext uri="{BB962C8B-B14F-4D97-AF65-F5344CB8AC3E}">
        <p14:creationId xmlns:p14="http://schemas.microsoft.com/office/powerpoint/2010/main" val="402855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6"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a:t>
            </a:r>
            <a:endParaRPr dirty="0"/>
          </a:p>
        </p:txBody>
      </p:sp>
      <p:sp>
        <p:nvSpPr>
          <p:cNvPr id="17" name="Google Shape;2977;p60"/>
          <p:cNvSpPr txBox="1">
            <a:spLocks noGrp="1"/>
          </p:cNvSpPr>
          <p:nvPr>
            <p:ph type="title" idx="4294967295"/>
          </p:nvPr>
        </p:nvSpPr>
        <p:spPr>
          <a:xfrm>
            <a:off x="280799" y="985211"/>
            <a:ext cx="1833751"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t>2-Playfair</a:t>
            </a:r>
            <a:endParaRPr sz="1800" dirty="0"/>
          </a:p>
        </p:txBody>
      </p:sp>
      <p:pic>
        <p:nvPicPr>
          <p:cNvPr id="9" name="Picture 8"/>
          <p:cNvPicPr>
            <a:picLocks noChangeAspect="1"/>
          </p:cNvPicPr>
          <p:nvPr/>
        </p:nvPicPr>
        <p:blipFill>
          <a:blip r:embed="rId3"/>
          <a:stretch>
            <a:fillRect/>
          </a:stretch>
        </p:blipFill>
        <p:spPr>
          <a:xfrm>
            <a:off x="626625" y="1408854"/>
            <a:ext cx="7518400" cy="3580767"/>
          </a:xfrm>
          <a:prstGeom prst="rect">
            <a:avLst/>
          </a:prstGeom>
        </p:spPr>
      </p:pic>
    </p:spTree>
    <p:extLst>
      <p:ext uri="{BB962C8B-B14F-4D97-AF65-F5344CB8AC3E}">
        <p14:creationId xmlns:p14="http://schemas.microsoft.com/office/powerpoint/2010/main" val="216564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solidFill>
                  <a:schemeClr val="lt2"/>
                </a:solidFill>
              </a:rPr>
              <a:t>introduction</a:t>
            </a:r>
            <a:endParaRPr dirty="0">
              <a:solidFill>
                <a:schemeClr val="lt2"/>
              </a:solidFill>
            </a:endParaRPr>
          </a:p>
        </p:txBody>
      </p:sp>
      <p:sp>
        <p:nvSpPr>
          <p:cNvPr id="306" name="Google Shape;306;p31"/>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solidFill>
                  <a:schemeClr val="lt2"/>
                </a:solidFill>
              </a:rPr>
              <a:t>A small overview about our project</a:t>
            </a:r>
            <a:endParaRPr dirty="0">
              <a:solidFill>
                <a:schemeClr val="lt2"/>
              </a:solidFill>
            </a:endParaRPr>
          </a:p>
        </p:txBody>
      </p:sp>
      <p:sp>
        <p:nvSpPr>
          <p:cNvPr id="307" name="Google Shape;307;p31"/>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p>
            <a:pPr lvl="0"/>
            <a:r>
              <a:rPr lang="en-US" dirty="0">
                <a:solidFill>
                  <a:schemeClr val="lt2"/>
                </a:solidFill>
              </a:rPr>
              <a:t>challenges</a:t>
            </a:r>
          </a:p>
        </p:txBody>
      </p:sp>
      <p:sp>
        <p:nvSpPr>
          <p:cNvPr id="308" name="Google Shape;308;p31"/>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smtClean="0">
                <a:solidFill>
                  <a:schemeClr val="lt2"/>
                </a:solidFill>
              </a:rPr>
              <a:t>Challenges we’ve gone through implementing this project</a:t>
            </a:r>
            <a:endParaRPr dirty="0">
              <a:solidFill>
                <a:schemeClr val="lt2"/>
              </a:solidFill>
            </a:endParaRPr>
          </a:p>
        </p:txBody>
      </p:sp>
      <p:sp>
        <p:nvSpPr>
          <p:cNvPr id="309" name="Google Shape;309;p31"/>
          <p:cNvSpPr txBox="1">
            <a:spLocks noGrp="1"/>
          </p:cNvSpPr>
          <p:nvPr>
            <p:ph type="ctrTitle" idx="4"/>
          </p:nvPr>
        </p:nvSpPr>
        <p:spPr>
          <a:xfrm>
            <a:off x="1891901" y="3457174"/>
            <a:ext cx="1409197" cy="458100"/>
          </a:xfrm>
          <a:prstGeom prst="rect">
            <a:avLst/>
          </a:prstGeom>
        </p:spPr>
        <p:txBody>
          <a:bodyPr spcFirstLastPara="1" wrap="square" lIns="91425" tIns="91425" rIns="91425" bIns="91425" anchor="b" anchorCtr="0">
            <a:noAutofit/>
          </a:bodyPr>
          <a:lstStyle/>
          <a:p>
            <a:pPr lvl="0" algn="l"/>
            <a:r>
              <a:rPr lang="en-US" dirty="0">
                <a:solidFill>
                  <a:schemeClr val="lt2"/>
                </a:solidFill>
              </a:rPr>
              <a:t>Techniques</a:t>
            </a:r>
          </a:p>
        </p:txBody>
      </p:sp>
      <p:sp>
        <p:nvSpPr>
          <p:cNvPr id="310" name="Google Shape;310;p31"/>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smtClean="0">
                <a:solidFill>
                  <a:schemeClr val="lt2"/>
                </a:solidFill>
              </a:rPr>
              <a:t>A small description about our project goals</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6" name="Google Shape;316;p31"/>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p>
            <a:pPr lvl="0"/>
            <a:r>
              <a:rPr lang="en-US" dirty="0">
                <a:solidFill>
                  <a:schemeClr val="lt2"/>
                </a:solidFill>
              </a:rPr>
              <a:t> Demo</a:t>
            </a:r>
          </a:p>
        </p:txBody>
      </p:sp>
      <p:sp>
        <p:nvSpPr>
          <p:cNvPr id="317" name="Google Shape;317;p31"/>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lt2"/>
                </a:solidFill>
              </a:rPr>
              <a:t>A brief about techniques used on our project</a:t>
            </a:r>
            <a:endParaRPr dirty="0">
              <a:solidFill>
                <a:schemeClr val="lt2"/>
              </a:solidFill>
            </a:endParaRP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r>
              <a:rPr lang="en" dirty="0" smtClean="0">
                <a:solidFill>
                  <a:schemeClr val="lt2"/>
                </a:solidFill>
              </a:rPr>
              <a:t> </a:t>
            </a:r>
            <a:r>
              <a:rPr lang="en-US" dirty="0">
                <a:solidFill>
                  <a:schemeClr val="lt2"/>
                </a:solidFill>
              </a:rPr>
              <a:t>conclusion</a:t>
            </a:r>
            <a:br>
              <a:rPr lang="en-US" dirty="0">
                <a:solidFill>
                  <a:schemeClr val="lt2"/>
                </a:solidFill>
              </a:rPr>
            </a:br>
            <a:endParaRPr dirty="0">
              <a:solidFill>
                <a:schemeClr val="lt2"/>
              </a:solidFill>
            </a:endParaRPr>
          </a:p>
        </p:txBody>
      </p:sp>
      <p:sp>
        <p:nvSpPr>
          <p:cNvPr id="319" name="Google Shape;319;p31"/>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lt2"/>
                </a:solidFill>
              </a:rPr>
              <a:t>Snapshots from our project</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2963"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a:t>
            </a:r>
            <a:endParaRPr dirty="0"/>
          </a:p>
        </p:txBody>
      </p:sp>
      <p:sp>
        <p:nvSpPr>
          <p:cNvPr id="2977" name="Google Shape;2977;p60"/>
          <p:cNvSpPr txBox="1">
            <a:spLocks noGrp="1"/>
          </p:cNvSpPr>
          <p:nvPr>
            <p:ph type="title" idx="4294967295"/>
          </p:nvPr>
        </p:nvSpPr>
        <p:spPr>
          <a:xfrm>
            <a:off x="280799" y="985211"/>
            <a:ext cx="1833751"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t>3-C</a:t>
            </a:r>
            <a:r>
              <a:rPr lang="en" sz="1800" dirty="0" smtClean="0"/>
              <a:t>aesar cipher</a:t>
            </a:r>
            <a:endParaRPr sz="1800" dirty="0"/>
          </a:p>
        </p:txBody>
      </p:sp>
      <p:pic>
        <p:nvPicPr>
          <p:cNvPr id="4" name="Picture 3"/>
          <p:cNvPicPr>
            <a:picLocks noChangeAspect="1"/>
          </p:cNvPicPr>
          <p:nvPr/>
        </p:nvPicPr>
        <p:blipFill>
          <a:blip r:embed="rId3"/>
          <a:stretch>
            <a:fillRect/>
          </a:stretch>
        </p:blipFill>
        <p:spPr>
          <a:xfrm>
            <a:off x="626625" y="1524911"/>
            <a:ext cx="7887513" cy="3342067"/>
          </a:xfrm>
          <a:prstGeom prst="rect">
            <a:avLst/>
          </a:prstGeom>
        </p:spPr>
      </p:pic>
    </p:spTree>
    <p:extLst>
      <p:ext uri="{BB962C8B-B14F-4D97-AF65-F5344CB8AC3E}">
        <p14:creationId xmlns:p14="http://schemas.microsoft.com/office/powerpoint/2010/main" val="1454660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6"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a:t>
            </a:r>
            <a:endParaRPr dirty="0"/>
          </a:p>
        </p:txBody>
      </p:sp>
      <p:sp>
        <p:nvSpPr>
          <p:cNvPr id="17" name="Google Shape;2977;p60"/>
          <p:cNvSpPr txBox="1">
            <a:spLocks noGrp="1"/>
          </p:cNvSpPr>
          <p:nvPr>
            <p:ph type="title" idx="4294967295"/>
          </p:nvPr>
        </p:nvSpPr>
        <p:spPr>
          <a:xfrm>
            <a:off x="280799" y="985211"/>
            <a:ext cx="4098161"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t>3-poly-alphabetic (</a:t>
            </a:r>
            <a:r>
              <a:rPr lang="en-US" sz="1800" dirty="0" err="1" smtClean="0"/>
              <a:t>vigenere</a:t>
            </a:r>
            <a:r>
              <a:rPr lang="en-US" sz="1800" dirty="0" smtClean="0"/>
              <a:t>) </a:t>
            </a:r>
            <a:r>
              <a:rPr lang="en" sz="1800" dirty="0" smtClean="0"/>
              <a:t>cipher</a:t>
            </a:r>
            <a:endParaRPr sz="1800" dirty="0"/>
          </a:p>
        </p:txBody>
      </p:sp>
      <p:pic>
        <p:nvPicPr>
          <p:cNvPr id="9" name="Picture 8"/>
          <p:cNvPicPr>
            <a:picLocks noChangeAspect="1"/>
          </p:cNvPicPr>
          <p:nvPr/>
        </p:nvPicPr>
        <p:blipFill>
          <a:blip r:embed="rId3"/>
          <a:stretch>
            <a:fillRect/>
          </a:stretch>
        </p:blipFill>
        <p:spPr>
          <a:xfrm>
            <a:off x="736022" y="1524911"/>
            <a:ext cx="7285876" cy="3455455"/>
          </a:xfrm>
          <a:prstGeom prst="rect">
            <a:avLst/>
          </a:prstGeom>
        </p:spPr>
      </p:pic>
    </p:spTree>
    <p:extLst>
      <p:ext uri="{BB962C8B-B14F-4D97-AF65-F5344CB8AC3E}">
        <p14:creationId xmlns:p14="http://schemas.microsoft.com/office/powerpoint/2010/main" val="4049436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2963"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a:t>
            </a:r>
            <a:endParaRPr dirty="0"/>
          </a:p>
        </p:txBody>
      </p:sp>
      <p:sp>
        <p:nvSpPr>
          <p:cNvPr id="2977" name="Google Shape;2977;p60"/>
          <p:cNvSpPr txBox="1">
            <a:spLocks noGrp="1"/>
          </p:cNvSpPr>
          <p:nvPr>
            <p:ph type="title" idx="4294967295"/>
          </p:nvPr>
        </p:nvSpPr>
        <p:spPr>
          <a:xfrm>
            <a:off x="280799" y="985211"/>
            <a:ext cx="3102481"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t>5-mono-alphabetic </a:t>
            </a:r>
            <a:r>
              <a:rPr lang="en" sz="1800" dirty="0" smtClean="0"/>
              <a:t>cipher</a:t>
            </a:r>
            <a:endParaRPr sz="1800" dirty="0"/>
          </a:p>
        </p:txBody>
      </p:sp>
      <p:pic>
        <p:nvPicPr>
          <p:cNvPr id="2" name="Picture 1"/>
          <p:cNvPicPr>
            <a:picLocks noChangeAspect="1"/>
          </p:cNvPicPr>
          <p:nvPr/>
        </p:nvPicPr>
        <p:blipFill>
          <a:blip r:embed="rId3"/>
          <a:stretch>
            <a:fillRect/>
          </a:stretch>
        </p:blipFill>
        <p:spPr>
          <a:xfrm>
            <a:off x="626625" y="1426962"/>
            <a:ext cx="7738233" cy="3419358"/>
          </a:xfrm>
          <a:prstGeom prst="rect">
            <a:avLst/>
          </a:prstGeom>
        </p:spPr>
      </p:pic>
    </p:spTree>
    <p:extLst>
      <p:ext uri="{BB962C8B-B14F-4D97-AF65-F5344CB8AC3E}">
        <p14:creationId xmlns:p14="http://schemas.microsoft.com/office/powerpoint/2010/main" val="1726126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Conclusion</a:t>
            </a:r>
            <a:endParaRPr dirty="0"/>
          </a:p>
        </p:txBody>
      </p:sp>
      <p:sp>
        <p:nvSpPr>
          <p:cNvPr id="2822" name="Google Shape;2822;p59"/>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could enter a subtitle here if you need it</a:t>
            </a:r>
            <a:endParaRPr/>
          </a:p>
        </p:txBody>
      </p:sp>
      <p:sp>
        <p:nvSpPr>
          <p:cNvPr id="2823" name="Google Shape;2823;p59"/>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a:t>
            </a:r>
            <a:r>
              <a:rPr lang="ar-EG" dirty="0" smtClean="0"/>
              <a:t>5</a:t>
            </a:r>
            <a:endParaRPr dirty="0"/>
          </a:p>
        </p:txBody>
      </p:sp>
      <p:grpSp>
        <p:nvGrpSpPr>
          <p:cNvPr id="2824" name="Google Shape;2824;p59"/>
          <p:cNvGrpSpPr/>
          <p:nvPr/>
        </p:nvGrpSpPr>
        <p:grpSpPr>
          <a:xfrm>
            <a:off x="4419625" y="1840835"/>
            <a:ext cx="4292053" cy="2898570"/>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2963" name="Google Shape;2963;p6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en" dirty="0"/>
              <a:t>Conclusion</a:t>
            </a:r>
            <a:endParaRPr dirty="0"/>
          </a:p>
        </p:txBody>
      </p:sp>
      <p:sp>
        <p:nvSpPr>
          <p:cNvPr id="2983" name="Google Shape;2983;p60"/>
          <p:cNvSpPr txBox="1">
            <a:spLocks noGrp="1"/>
          </p:cNvSpPr>
          <p:nvPr>
            <p:ph type="title" idx="4294967295"/>
          </p:nvPr>
        </p:nvSpPr>
        <p:spPr>
          <a:xfrm>
            <a:off x="626624" y="1142560"/>
            <a:ext cx="8009376" cy="3591999"/>
          </a:xfrm>
          <a:prstGeom prst="rect">
            <a:avLst/>
          </a:prstGeom>
        </p:spPr>
        <p:txBody>
          <a:bodyPr spcFirstLastPara="1" wrap="square" lIns="91425" tIns="91425" rIns="91425" bIns="91425" anchor="t" anchorCtr="0">
            <a:noAutofit/>
          </a:bodyPr>
          <a:lstStyle/>
          <a:p>
            <a:pPr lvl="0" algn="ctr"/>
            <a:r>
              <a:rPr lang="en-US" sz="1800" dirty="0"/>
              <a:t>In conclusion, our Encrypting Calculator website offers versatile encryption techniques catering to users' diverse security needs. From classic ciphers to modern algorithms, we empower users of all levels to safeguard their data effectively. Join us in fortifying the digital landscape and ensuring a safer online experience for all.</a:t>
            </a:r>
            <a:br>
              <a:rPr lang="en-US" sz="1800" dirty="0"/>
            </a:br>
            <a:endParaRPr lang="en-US" sz="1800" dirty="0"/>
          </a:p>
        </p:txBody>
      </p:sp>
      <p:sp>
        <p:nvSpPr>
          <p:cNvPr id="5" name="Rectangle 4"/>
          <p:cNvSpPr>
            <a:spLocks noChangeArrowheads="1"/>
          </p:cNvSpPr>
          <p:nvPr/>
        </p:nvSpPr>
        <p:spPr bwMode="auto">
          <a:xfrm>
            <a:off x="0" y="0"/>
            <a:ext cx="3062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800" b="0" i="0" u="none" strike="noStrike" cap="none" normalizeH="0" baseline="0" smtClean="0">
                <a:ln>
                  <a:noFill/>
                </a:ln>
                <a:solidFill>
                  <a:srgbClr val="FFFFFF"/>
                </a:solidFill>
                <a:effectLst/>
                <a:latin typeface="Söhne"/>
              </a:rPr>
              <a:t/>
            </a:r>
            <a:br>
              <a:rPr kumimoji="0" lang="ar-EG" altLang="ar-EG" sz="1800" b="0" i="0" u="none" strike="noStrike" cap="none" normalizeH="0" baseline="0" smtClean="0">
                <a:ln>
                  <a:noFill/>
                </a:ln>
                <a:solidFill>
                  <a:srgbClr val="FFFFFF"/>
                </a:solidFill>
                <a:effectLst/>
                <a:latin typeface="Söhne"/>
              </a:rPr>
            </a:br>
            <a:endParaRPr kumimoji="0" lang="ar-EG" altLang="ar-EG"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0" y="0"/>
            <a:ext cx="3257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800" b="0" i="0" u="none" strike="noStrike" cap="none" normalizeH="0" baseline="0" smtClean="0">
                <a:ln>
                  <a:noFill/>
                </a:ln>
                <a:solidFill>
                  <a:srgbClr val="FFFFFF"/>
                </a:solidFill>
                <a:effectLst/>
                <a:latin typeface="Söhne"/>
              </a:rPr>
              <a:t/>
            </a:r>
            <a:br>
              <a:rPr kumimoji="0" lang="ar-EG" altLang="ar-EG" sz="1800" b="0" i="0" u="none" strike="noStrike" cap="none" normalizeH="0" baseline="0" smtClean="0">
                <a:ln>
                  <a:noFill/>
                </a:ln>
                <a:solidFill>
                  <a:srgbClr val="FFFFFF"/>
                </a:solidFill>
                <a:effectLst/>
                <a:latin typeface="Söhne"/>
              </a:rPr>
            </a:br>
            <a:endParaRPr kumimoji="0" lang="ar-EG" altLang="ar-EG"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3013" name="Google Shape;3013;p63"/>
          <p:cNvSpPr txBox="1">
            <a:spLocks noGrp="1"/>
          </p:cNvSpPr>
          <p:nvPr>
            <p:ph type="subTitle" idx="1"/>
          </p:nvPr>
        </p:nvSpPr>
        <p:spPr>
          <a:xfrm>
            <a:off x="671150" y="1450900"/>
            <a:ext cx="3742800" cy="5280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 you have any questions?</a:t>
            </a:r>
            <a:endParaRPr dirty="0"/>
          </a:p>
          <a:p>
            <a:pPr marL="0" lvl="0" indent="0" algn="l" rtl="0">
              <a:spcBef>
                <a:spcPts val="0"/>
              </a:spcBef>
              <a:spcAft>
                <a:spcPts val="0"/>
              </a:spcAft>
              <a:buNone/>
            </a:pPr>
            <a:endParaRPr dirty="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4" name="Google Shape;3064;p63"/>
          <p:cNvSpPr/>
          <p:nvPr/>
        </p:nvSpPr>
        <p:spPr>
          <a:xfrm>
            <a:off x="756875" y="2670800"/>
            <a:ext cx="279075" cy="279383"/>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5" name="Google Shape;3065;p63"/>
          <p:cNvGrpSpPr/>
          <p:nvPr/>
        </p:nvGrpSpPr>
        <p:grpSpPr>
          <a:xfrm>
            <a:off x="1119645" y="2670754"/>
            <a:ext cx="279371" cy="279062"/>
            <a:chOff x="3303268" y="3817349"/>
            <a:chExt cx="346056" cy="345674"/>
          </a:xfrm>
        </p:grpSpPr>
        <p:sp>
          <p:nvSpPr>
            <p:cNvPr id="3066" name="Google Shape;3066;p6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0" name="Google Shape;3070;p63"/>
          <p:cNvGrpSpPr/>
          <p:nvPr/>
        </p:nvGrpSpPr>
        <p:grpSpPr>
          <a:xfrm>
            <a:off x="1482195" y="2670754"/>
            <a:ext cx="279371" cy="279062"/>
            <a:chOff x="3752358" y="3817349"/>
            <a:chExt cx="346056" cy="345674"/>
          </a:xfrm>
        </p:grpSpPr>
        <p:sp>
          <p:nvSpPr>
            <p:cNvPr id="3071" name="Google Shape;3071;p6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91"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Our Team</a:t>
            </a:r>
            <a:endParaRPr dirty="0"/>
          </a:p>
        </p:txBody>
      </p:sp>
      <p:sp>
        <p:nvSpPr>
          <p:cNvPr id="193" name="Google Shape;876;p37"/>
          <p:cNvSpPr txBox="1">
            <a:spLocks/>
          </p:cNvSpPr>
          <p:nvPr/>
        </p:nvSpPr>
        <p:spPr>
          <a:xfrm>
            <a:off x="2311287" y="3109598"/>
            <a:ext cx="2318231"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t>Mohammed </a:t>
            </a:r>
            <a:r>
              <a:rPr lang="en-US" dirty="0" err="1" smtClean="0"/>
              <a:t>abdelmotaleb</a:t>
            </a:r>
            <a:endParaRPr lang="en-US" dirty="0"/>
          </a:p>
        </p:txBody>
      </p:sp>
      <p:sp>
        <p:nvSpPr>
          <p:cNvPr id="195" name="Google Shape;878;p37"/>
          <p:cNvSpPr txBox="1">
            <a:spLocks/>
          </p:cNvSpPr>
          <p:nvPr/>
        </p:nvSpPr>
        <p:spPr>
          <a:xfrm>
            <a:off x="0" y="3109598"/>
            <a:ext cx="22140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err="1" smtClean="0"/>
              <a:t>Abdelrahman</a:t>
            </a:r>
            <a:r>
              <a:rPr lang="en-US" dirty="0" smtClean="0"/>
              <a:t> </a:t>
            </a:r>
            <a:r>
              <a:rPr lang="en-US" dirty="0" err="1" smtClean="0"/>
              <a:t>ghoniem</a:t>
            </a:r>
            <a:endParaRPr lang="en-US" dirty="0"/>
          </a:p>
        </p:txBody>
      </p:sp>
      <p:sp>
        <p:nvSpPr>
          <p:cNvPr id="197" name="Google Shape;880;p37"/>
          <p:cNvSpPr txBox="1">
            <a:spLocks/>
          </p:cNvSpPr>
          <p:nvPr/>
        </p:nvSpPr>
        <p:spPr>
          <a:xfrm>
            <a:off x="4629519" y="3109598"/>
            <a:ext cx="22140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t>Mohammed </a:t>
            </a:r>
            <a:r>
              <a:rPr lang="en-US" dirty="0" err="1" smtClean="0"/>
              <a:t>osama</a:t>
            </a:r>
            <a:endParaRPr lang="en-US" dirty="0"/>
          </a:p>
        </p:txBody>
      </p:sp>
      <p:sp>
        <p:nvSpPr>
          <p:cNvPr id="198" name="Google Shape;881;p37"/>
          <p:cNvSpPr/>
          <p:nvPr/>
        </p:nvSpPr>
        <p:spPr>
          <a:xfrm>
            <a:off x="622062" y="1883513"/>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82;p37"/>
          <p:cNvSpPr/>
          <p:nvPr/>
        </p:nvSpPr>
        <p:spPr>
          <a:xfrm>
            <a:off x="2933340" y="1883513"/>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83;p37"/>
          <p:cNvSpPr/>
          <p:nvPr/>
        </p:nvSpPr>
        <p:spPr>
          <a:xfrm>
            <a:off x="5251566" y="1883513"/>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884;p37"/>
          <p:cNvGrpSpPr/>
          <p:nvPr/>
        </p:nvGrpSpPr>
        <p:grpSpPr>
          <a:xfrm>
            <a:off x="5416578" y="2025925"/>
            <a:ext cx="639868" cy="685078"/>
            <a:chOff x="7055134" y="2919170"/>
            <a:chExt cx="290321" cy="310820"/>
          </a:xfrm>
        </p:grpSpPr>
        <p:sp>
          <p:nvSpPr>
            <p:cNvPr id="202"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899;p37"/>
          <p:cNvGrpSpPr/>
          <p:nvPr/>
        </p:nvGrpSpPr>
        <p:grpSpPr>
          <a:xfrm>
            <a:off x="768800" y="2114976"/>
            <a:ext cx="676401" cy="506963"/>
            <a:chOff x="1817317" y="2480330"/>
            <a:chExt cx="350958" cy="263043"/>
          </a:xfrm>
        </p:grpSpPr>
        <p:sp>
          <p:nvSpPr>
            <p:cNvPr id="217"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905;p37"/>
          <p:cNvGrpSpPr/>
          <p:nvPr/>
        </p:nvGrpSpPr>
        <p:grpSpPr>
          <a:xfrm>
            <a:off x="3103098" y="2101454"/>
            <a:ext cx="630391" cy="534017"/>
            <a:chOff x="2770052" y="2009628"/>
            <a:chExt cx="327085" cy="277080"/>
          </a:xfrm>
        </p:grpSpPr>
        <p:sp>
          <p:nvSpPr>
            <p:cNvPr id="223"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880;p37"/>
          <p:cNvSpPr txBox="1">
            <a:spLocks/>
          </p:cNvSpPr>
          <p:nvPr/>
        </p:nvSpPr>
        <p:spPr>
          <a:xfrm>
            <a:off x="7084848" y="3076169"/>
            <a:ext cx="22140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t>Mohammed </a:t>
            </a:r>
            <a:r>
              <a:rPr lang="en-US" dirty="0" err="1" smtClean="0"/>
              <a:t>alammar</a:t>
            </a:r>
            <a:endParaRPr lang="en-US" dirty="0"/>
          </a:p>
        </p:txBody>
      </p:sp>
      <p:sp>
        <p:nvSpPr>
          <p:cNvPr id="227" name="Google Shape;883;p37"/>
          <p:cNvSpPr/>
          <p:nvPr/>
        </p:nvSpPr>
        <p:spPr>
          <a:xfrm>
            <a:off x="7706895" y="1850084"/>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884;p37"/>
          <p:cNvGrpSpPr/>
          <p:nvPr/>
        </p:nvGrpSpPr>
        <p:grpSpPr>
          <a:xfrm>
            <a:off x="7871907" y="1992496"/>
            <a:ext cx="639868" cy="685078"/>
            <a:chOff x="7055134" y="2919170"/>
            <a:chExt cx="290321" cy="310820"/>
          </a:xfrm>
        </p:grpSpPr>
        <p:sp>
          <p:nvSpPr>
            <p:cNvPr id="229"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65211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OVERVIEW</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3" name="Title 2"/>
          <p:cNvSpPr>
            <a:spLocks noGrp="1"/>
          </p:cNvSpPr>
          <p:nvPr>
            <p:ph type="title" idx="2"/>
          </p:nvPr>
        </p:nvSpPr>
        <p:spPr>
          <a:xfrm>
            <a:off x="626625" y="1240466"/>
            <a:ext cx="5001542" cy="1518806"/>
          </a:xfrm>
        </p:spPr>
        <p:txBody>
          <a:bodyPr/>
          <a:lstStyle/>
          <a:p>
            <a:r>
              <a:rPr lang="en-US" dirty="0" smtClean="0"/>
              <a:t>We chose to represent out computer security through implementing a calculator interface that </a:t>
            </a:r>
            <a:r>
              <a:rPr lang="en-US" dirty="0" err="1" smtClean="0"/>
              <a:t>encypts</a:t>
            </a:r>
            <a:r>
              <a:rPr lang="en-US" dirty="0" smtClean="0"/>
              <a:t> the plain text and decrypts it through 1 of 4 techniques we have </a:t>
            </a:r>
            <a:r>
              <a:rPr lang="en-US" dirty="0"/>
              <a:t>in our Curriculum</a:t>
            </a:r>
            <a:endParaRPr lang="ar-EG" dirty="0"/>
          </a:p>
        </p:txBody>
      </p:sp>
      <p:grpSp>
        <p:nvGrpSpPr>
          <p:cNvPr id="17" name="Google Shape;3133;p64"/>
          <p:cNvGrpSpPr/>
          <p:nvPr/>
        </p:nvGrpSpPr>
        <p:grpSpPr>
          <a:xfrm>
            <a:off x="6025116" y="877875"/>
            <a:ext cx="2948763" cy="2949846"/>
            <a:chOff x="1252700" y="238400"/>
            <a:chExt cx="5219700" cy="5237775"/>
          </a:xfrm>
        </p:grpSpPr>
        <p:sp>
          <p:nvSpPr>
            <p:cNvPr id="18" name="Google Shape;3134;p64"/>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35;p64"/>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36;p64"/>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37;p64"/>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38;p64"/>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9;p64"/>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0;p64"/>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41;p64"/>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2;p64"/>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43;p64"/>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44;p64"/>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45;p64"/>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6;p64"/>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47;p64"/>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48;p64"/>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49;p64"/>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50;p64"/>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51;p64"/>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2;p64"/>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53;p64"/>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54;p64"/>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55;p64"/>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56;p64"/>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57;p64"/>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58;p64"/>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59;p64"/>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60;p64"/>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61;p64"/>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62;p64"/>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63;p64"/>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64;p64"/>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65;p64"/>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66;p64"/>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67;p64"/>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68;p64"/>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69;p64"/>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70;p64"/>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71;p64"/>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72;p64"/>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73;p64"/>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74;p64"/>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75;p64"/>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76;p64"/>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77;p64"/>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78;p64"/>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79;p64"/>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80;p64"/>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81;p64"/>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82;p64"/>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83;p64"/>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84;p64"/>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85;p64"/>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86;p64"/>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87;p64"/>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88;p64"/>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89;p64"/>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90;p64"/>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91;p64"/>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92;p64"/>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93;p64"/>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94;p64"/>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95;p64"/>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96;p64"/>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97;p64"/>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98;p64"/>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9;p64"/>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0;p64"/>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01;p64"/>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02;p64"/>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03;p64"/>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04;p64"/>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05;p64"/>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06;p64"/>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07;p64"/>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08;p64"/>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09;p64"/>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10;p64"/>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11;p64"/>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12;p64"/>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13;p64"/>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14;p64"/>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15;p64"/>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16;p64"/>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17;p64"/>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18;p64"/>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19;p64"/>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20;p64"/>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21;p64"/>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22;p64"/>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23;p64"/>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24;p64"/>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25;p64"/>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26;p64"/>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27;p64"/>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28;p64"/>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29;p64"/>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30;p64"/>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31;p64"/>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32;p64"/>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33;p64"/>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34;p64"/>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35;p64"/>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36;p64"/>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37;p64"/>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38;p64"/>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39;p64"/>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40;p64"/>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41;p64"/>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42;p64"/>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43;p64"/>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44;p64"/>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45;p64"/>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46;p64"/>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47;p64"/>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48;p64"/>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49;p64"/>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50;p64"/>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51;p64"/>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52;p64"/>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53;p64"/>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54;p64"/>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55;p64"/>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56;p64"/>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57;p64"/>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58;p64"/>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59;p64"/>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60;p64"/>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61;p64"/>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62;p64"/>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63;p64"/>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64;p64"/>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65;p64"/>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66;p64"/>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67;p64"/>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68;p64"/>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69;p64"/>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70;p64"/>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71;p64"/>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72;p64"/>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73;p64"/>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74;p64"/>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75;p64"/>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76;p64"/>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277;p64"/>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278;p64"/>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279;p64"/>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280;p64"/>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281;p64"/>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282;p64"/>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283;p64"/>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284;p64"/>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285;p64"/>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86;p64"/>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87;p64"/>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88;p64"/>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289;p64"/>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90;p64"/>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91;p64"/>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92;p64"/>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93;p64"/>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94;p64"/>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95;p64"/>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96;p64"/>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97;p64"/>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98;p64"/>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99;p64"/>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300;p64"/>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01;p64"/>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02;p64"/>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03;p64"/>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04;p64"/>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05;p64"/>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306;p64"/>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307;p64"/>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308;p64"/>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309;p64"/>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310;p64"/>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311;p64"/>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312;p64"/>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313;p64"/>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314;p64"/>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315;p64"/>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316;p64"/>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317;p64"/>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318;p64"/>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319;p64"/>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cxnSp>
        <p:nvCxnSpPr>
          <p:cNvPr id="10" name="Google Shape;1289;p40"/>
          <p:cNvCxnSpPr/>
          <p:nvPr/>
        </p:nvCxnSpPr>
        <p:spPr>
          <a:xfrm flipH="1" flipV="1">
            <a:off x="0" y="2987359"/>
            <a:ext cx="9144001" cy="1007"/>
          </a:xfrm>
          <a:prstGeom prst="straightConnector1">
            <a:avLst/>
          </a:prstGeom>
          <a:noFill/>
          <a:ln w="19050" cap="flat" cmpd="sng">
            <a:solidFill>
              <a:schemeClr val="accent1"/>
            </a:solidFill>
            <a:prstDash val="solid"/>
            <a:round/>
            <a:headEnd type="oval" w="med" len="med"/>
            <a:tailEnd type="oval" w="med" len="med"/>
          </a:ln>
        </p:spPr>
      </p:cxnSp>
      <p:cxnSp>
        <p:nvCxnSpPr>
          <p:cNvPr id="1289" name="Google Shape;1289;p40"/>
          <p:cNvCxnSpPr/>
          <p:nvPr/>
        </p:nvCxnSpPr>
        <p:spPr>
          <a:xfrm flipH="1" flipV="1">
            <a:off x="4572000" y="998700"/>
            <a:ext cx="6626" cy="1988659"/>
          </a:xfrm>
          <a:prstGeom prst="straightConnector1">
            <a:avLst/>
          </a:prstGeom>
          <a:noFill/>
          <a:ln w="19050" cap="flat" cmpd="sng">
            <a:solidFill>
              <a:schemeClr val="accent1"/>
            </a:solidFill>
            <a:prstDash val="solid"/>
            <a:round/>
            <a:headEnd type="oval" w="med" len="med"/>
            <a:tailEnd type="oval" w="med" len="med"/>
          </a:ln>
        </p:spPr>
      </p:cxnSp>
      <p:sp>
        <p:nvSpPr>
          <p:cNvPr id="1291" name="Google Shape;1291;p40"/>
          <p:cNvSpPr/>
          <p:nvPr/>
        </p:nvSpPr>
        <p:spPr>
          <a:xfrm>
            <a:off x="3586252" y="2053442"/>
            <a:ext cx="1971493" cy="162702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Used languages</a:t>
            </a:r>
            <a:endParaRPr dirty="0"/>
          </a:p>
        </p:txBody>
      </p:sp>
      <p:sp>
        <p:nvSpPr>
          <p:cNvPr id="1329" name="Google Shape;1329;p40"/>
          <p:cNvSpPr txBox="1">
            <a:spLocks noGrp="1"/>
          </p:cNvSpPr>
          <p:nvPr>
            <p:ph type="title" idx="4294967295"/>
          </p:nvPr>
        </p:nvSpPr>
        <p:spPr>
          <a:xfrm>
            <a:off x="1431234" y="1198677"/>
            <a:ext cx="1747709" cy="55306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dirty="0" smtClean="0"/>
              <a:t>1</a:t>
            </a:r>
            <a:r>
              <a:rPr lang="en" sz="3600" baseline="30000" dirty="0" smtClean="0"/>
              <a:t>st</a:t>
            </a:r>
            <a:r>
              <a:rPr lang="en" sz="3600" dirty="0" smtClean="0"/>
              <a:t> html</a:t>
            </a:r>
            <a:endParaRPr sz="3600" dirty="0"/>
          </a:p>
        </p:txBody>
      </p:sp>
      <p:sp>
        <p:nvSpPr>
          <p:cNvPr id="1331" name="Google Shape;1331;p40"/>
          <p:cNvSpPr/>
          <p:nvPr/>
        </p:nvSpPr>
        <p:spPr>
          <a:xfrm>
            <a:off x="4108368" y="2419473"/>
            <a:ext cx="1088166" cy="1030323"/>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txBox="1">
            <a:spLocks noGrp="1"/>
          </p:cNvSpPr>
          <p:nvPr>
            <p:ph type="title" idx="4294967295"/>
          </p:nvPr>
        </p:nvSpPr>
        <p:spPr>
          <a:xfrm>
            <a:off x="5484858" y="1148717"/>
            <a:ext cx="2799300" cy="78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smtClean="0"/>
              <a:t>2</a:t>
            </a:r>
            <a:r>
              <a:rPr lang="en" sz="3600" baseline="30000" dirty="0" smtClean="0"/>
              <a:t>nd</a:t>
            </a:r>
            <a:r>
              <a:rPr lang="en" sz="3600" dirty="0" smtClean="0"/>
              <a:t> css</a:t>
            </a:r>
            <a:endParaRPr sz="3600" dirty="0"/>
          </a:p>
        </p:txBody>
      </p:sp>
      <p:sp>
        <p:nvSpPr>
          <p:cNvPr id="15" name="Google Shape;1329;p40"/>
          <p:cNvSpPr txBox="1">
            <a:spLocks/>
          </p:cNvSpPr>
          <p:nvPr/>
        </p:nvSpPr>
        <p:spPr>
          <a:xfrm>
            <a:off x="3392557" y="3801287"/>
            <a:ext cx="1803977" cy="582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4400" dirty="0" smtClean="0"/>
              <a:t>3</a:t>
            </a:r>
            <a:r>
              <a:rPr lang="en-US" sz="4400" baseline="30000" dirty="0" smtClean="0"/>
              <a:t>rd</a:t>
            </a:r>
            <a:r>
              <a:rPr lang="en-US" sz="4400" dirty="0" smtClean="0"/>
              <a:t> </a:t>
            </a:r>
            <a:r>
              <a:rPr lang="en-US" sz="4400" dirty="0" err="1" smtClean="0"/>
              <a:t>Js</a:t>
            </a:r>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challenges</a:t>
            </a:r>
            <a:endParaRPr dirty="0"/>
          </a:p>
        </p:txBody>
      </p:sp>
      <p:sp>
        <p:nvSpPr>
          <p:cNvPr id="1651" name="Google Shape;1651;p44"/>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enter a subtitle here if you need it</a:t>
            </a:r>
            <a:endParaRPr/>
          </a:p>
        </p:txBody>
      </p:sp>
      <p:sp>
        <p:nvSpPr>
          <p:cNvPr id="1652" name="Google Shape;1652;p44"/>
          <p:cNvSpPr txBox="1">
            <a:spLocks noGrp="1"/>
          </p:cNvSpPr>
          <p:nvPr>
            <p:ph type="title" idx="2"/>
          </p:nvPr>
        </p:nvSpPr>
        <p:spPr>
          <a:xfrm>
            <a:off x="3243150" y="792425"/>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02</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challenges</a:t>
            </a:r>
            <a:endParaRPr dirty="0"/>
          </a:p>
        </p:txBody>
      </p:sp>
      <p:sp>
        <p:nvSpPr>
          <p:cNvPr id="1852" name="Google Shape;1852;p45"/>
          <p:cNvSpPr txBox="1">
            <a:spLocks noGrp="1"/>
          </p:cNvSpPr>
          <p:nvPr>
            <p:ph type="body" idx="1"/>
          </p:nvPr>
        </p:nvSpPr>
        <p:spPr>
          <a:xfrm>
            <a:off x="3465005" y="1562770"/>
            <a:ext cx="2214000" cy="2039965"/>
          </a:xfrm>
          <a:prstGeom prst="rect">
            <a:avLst/>
          </a:prstGeom>
        </p:spPr>
        <p:txBody>
          <a:bodyPr spcFirstLastPara="1" wrap="square" lIns="91425" tIns="91425" rIns="91425" bIns="91425" anchor="t" anchorCtr="0">
            <a:noAutofit/>
          </a:bodyPr>
          <a:lstStyle/>
          <a:p>
            <a:pPr marL="139700" indent="0">
              <a:buNone/>
            </a:pPr>
            <a:r>
              <a:rPr lang="en-US" dirty="0"/>
              <a:t>Ensuring that both the sender and receiver have access to the correct keys can be challenging, especially in scenarios where secure channels for key exchange are not available.</a:t>
            </a:r>
          </a:p>
          <a:p>
            <a:pPr marL="139700" indent="0">
              <a:buNone/>
            </a:pPr>
            <a:r>
              <a:rPr lang="en-US" dirty="0"/>
              <a:t/>
            </a:r>
            <a:br>
              <a:rPr lang="en-US" dirty="0"/>
            </a:br>
            <a:endParaRPr lang="en-US" dirty="0"/>
          </a:p>
        </p:txBody>
      </p:sp>
      <p:sp>
        <p:nvSpPr>
          <p:cNvPr id="1853" name="Google Shape;1853;p45"/>
          <p:cNvSpPr txBox="1">
            <a:spLocks noGrp="1"/>
          </p:cNvSpPr>
          <p:nvPr>
            <p:ph type="title" idx="2"/>
          </p:nvPr>
        </p:nvSpPr>
        <p:spPr>
          <a:xfrm>
            <a:off x="3464998" y="1064928"/>
            <a:ext cx="2214000" cy="539700"/>
          </a:xfrm>
          <a:prstGeom prst="rect">
            <a:avLst/>
          </a:prstGeom>
        </p:spPr>
        <p:txBody>
          <a:bodyPr spcFirstLastPara="1" wrap="square" lIns="91425" tIns="91425" rIns="91425" bIns="91425" anchor="b" anchorCtr="0">
            <a:noAutofit/>
          </a:bodyPr>
          <a:lstStyle/>
          <a:p>
            <a:pPr lvl="0"/>
            <a:r>
              <a:rPr lang="en-US" b="1" dirty="0"/>
              <a:t>Key Distribution</a:t>
            </a:r>
            <a:endParaRPr dirty="0"/>
          </a:p>
        </p:txBody>
      </p:sp>
      <p:sp>
        <p:nvSpPr>
          <p:cNvPr id="1854" name="Google Shape;1854;p45"/>
          <p:cNvSpPr txBox="1">
            <a:spLocks noGrp="1"/>
          </p:cNvSpPr>
          <p:nvPr>
            <p:ph type="body" idx="3"/>
          </p:nvPr>
        </p:nvSpPr>
        <p:spPr>
          <a:xfrm>
            <a:off x="743712" y="1562770"/>
            <a:ext cx="2462777" cy="2039965"/>
          </a:xfrm>
          <a:prstGeom prst="rect">
            <a:avLst/>
          </a:prstGeom>
        </p:spPr>
        <p:txBody>
          <a:bodyPr spcFirstLastPara="1" wrap="square" lIns="91425" tIns="91425" rIns="91425" bIns="91425" anchor="t" anchorCtr="0">
            <a:noAutofit/>
          </a:bodyPr>
          <a:lstStyle/>
          <a:p>
            <a:pPr marL="139700" indent="0">
              <a:buNone/>
            </a:pPr>
            <a:r>
              <a:rPr lang="en-US" dirty="0"/>
              <a:t>Each encryption technique requires a key or keys for encryption and decryption. Managing these keys securely is crucial. If keys are lost or compromised, it can lead to the exposure of sensitive information</a:t>
            </a:r>
            <a:r>
              <a:rPr lang="en-US" dirty="0" smtClean="0"/>
              <a:t>.</a:t>
            </a:r>
            <a:endParaRPr lang="en-US" dirty="0"/>
          </a:p>
        </p:txBody>
      </p:sp>
      <p:sp>
        <p:nvSpPr>
          <p:cNvPr id="1855" name="Google Shape;1855;p45"/>
          <p:cNvSpPr txBox="1">
            <a:spLocks noGrp="1"/>
          </p:cNvSpPr>
          <p:nvPr>
            <p:ph type="title" idx="4"/>
          </p:nvPr>
        </p:nvSpPr>
        <p:spPr>
          <a:xfrm>
            <a:off x="835213" y="1064928"/>
            <a:ext cx="2214000" cy="539700"/>
          </a:xfrm>
          <a:prstGeom prst="rect">
            <a:avLst/>
          </a:prstGeom>
        </p:spPr>
        <p:txBody>
          <a:bodyPr spcFirstLastPara="1" wrap="square" lIns="91425" tIns="91425" rIns="91425" bIns="91425" anchor="b" anchorCtr="0">
            <a:noAutofit/>
          </a:bodyPr>
          <a:lstStyle/>
          <a:p>
            <a:pPr lvl="0"/>
            <a:r>
              <a:rPr lang="en-US" b="1" dirty="0"/>
              <a:t>Key Management</a:t>
            </a:r>
            <a:endParaRPr dirty="0"/>
          </a:p>
        </p:txBody>
      </p:sp>
      <p:sp>
        <p:nvSpPr>
          <p:cNvPr id="1856" name="Google Shape;1856;p45"/>
          <p:cNvSpPr txBox="1">
            <a:spLocks noGrp="1"/>
          </p:cNvSpPr>
          <p:nvPr>
            <p:ph type="body" idx="5"/>
          </p:nvPr>
        </p:nvSpPr>
        <p:spPr>
          <a:xfrm>
            <a:off x="5937497" y="1562770"/>
            <a:ext cx="2456695" cy="2478877"/>
          </a:xfrm>
          <a:prstGeom prst="rect">
            <a:avLst/>
          </a:prstGeom>
        </p:spPr>
        <p:txBody>
          <a:bodyPr spcFirstLastPara="1" wrap="square" lIns="91425" tIns="91425" rIns="91425" bIns="91425" anchor="t" anchorCtr="0">
            <a:noAutofit/>
          </a:bodyPr>
          <a:lstStyle/>
          <a:p>
            <a:pPr marL="139700" indent="0">
              <a:buNone/>
            </a:pPr>
            <a:r>
              <a:rPr lang="en-US" dirty="0"/>
              <a:t>Some encryption techniques, particularly poly-alphabetic ciphers like the </a:t>
            </a:r>
            <a:r>
              <a:rPr lang="en-US" dirty="0" err="1"/>
              <a:t>Vigenère</a:t>
            </a:r>
            <a:r>
              <a:rPr lang="en-US" dirty="0"/>
              <a:t> cipher, can be complex to implement and understand. Ensuring the correct implementation of these algorithms is essential for their effectiveness</a:t>
            </a:r>
            <a:r>
              <a:rPr lang="en-US" dirty="0" smtClean="0"/>
              <a:t>.</a:t>
            </a:r>
            <a:endParaRPr lang="en-US" dirty="0"/>
          </a:p>
        </p:txBody>
      </p:sp>
      <p:sp>
        <p:nvSpPr>
          <p:cNvPr id="1857" name="Google Shape;1857;p45"/>
          <p:cNvSpPr txBox="1">
            <a:spLocks noGrp="1"/>
          </p:cNvSpPr>
          <p:nvPr>
            <p:ph type="title" idx="6"/>
          </p:nvPr>
        </p:nvSpPr>
        <p:spPr>
          <a:xfrm>
            <a:off x="5937504" y="1064928"/>
            <a:ext cx="2456688" cy="539700"/>
          </a:xfrm>
          <a:prstGeom prst="rect">
            <a:avLst/>
          </a:prstGeom>
        </p:spPr>
        <p:txBody>
          <a:bodyPr spcFirstLastPara="1" wrap="square" lIns="91425" tIns="91425" rIns="91425" bIns="91425" anchor="b" anchorCtr="0">
            <a:noAutofit/>
          </a:bodyPr>
          <a:lstStyle/>
          <a:p>
            <a:pPr lvl="0"/>
            <a:r>
              <a:rPr lang="en-US" b="1" dirty="0"/>
              <a:t>Algorithm Complexity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ar-EG" dirty="0"/>
          </a:p>
        </p:txBody>
      </p:sp>
      <p:sp>
        <p:nvSpPr>
          <p:cNvPr id="37" name="Google Shape;1852;p45"/>
          <p:cNvSpPr txBox="1">
            <a:spLocks/>
          </p:cNvSpPr>
          <p:nvPr/>
        </p:nvSpPr>
        <p:spPr>
          <a:xfrm>
            <a:off x="3416237" y="1375717"/>
            <a:ext cx="2214000" cy="3039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DM Sans" panose="020B0604020202020204" charset="0"/>
              </a:rPr>
              <a:t>Encryption and decryption operations can introduce computational overhead, especially for more complex algorithms or large volumes of data. Balancing security requirements with performance considerations is important, particularly in resource-constrained environments.</a:t>
            </a:r>
          </a:p>
          <a:p>
            <a:r>
              <a:rPr lang="en-US" dirty="0"/>
              <a:t/>
            </a:r>
            <a:br>
              <a:rPr lang="en-US" dirty="0"/>
            </a:br>
            <a:r>
              <a:rPr lang="en-US" dirty="0" smtClean="0"/>
              <a:t/>
            </a:r>
            <a:br>
              <a:rPr lang="en-US" dirty="0" smtClean="0"/>
            </a:br>
            <a:endParaRPr lang="en-US" dirty="0"/>
          </a:p>
        </p:txBody>
      </p:sp>
      <p:sp>
        <p:nvSpPr>
          <p:cNvPr id="38" name="Google Shape;1853;p45"/>
          <p:cNvSpPr txBox="1">
            <a:spLocks/>
          </p:cNvSpPr>
          <p:nvPr/>
        </p:nvSpPr>
        <p:spPr>
          <a:xfrm>
            <a:off x="3416230" y="877875"/>
            <a:ext cx="22140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Viga" panose="020B0604020202020204" charset="0"/>
              </a:rPr>
              <a:t>Performance</a:t>
            </a:r>
            <a:endParaRPr lang="en-US" dirty="0">
              <a:latin typeface="Viga" panose="020B0604020202020204" charset="0"/>
            </a:endParaRPr>
          </a:p>
        </p:txBody>
      </p:sp>
      <p:sp>
        <p:nvSpPr>
          <p:cNvPr id="39" name="Google Shape;1854;p45"/>
          <p:cNvSpPr txBox="1">
            <a:spLocks/>
          </p:cNvSpPr>
          <p:nvPr/>
        </p:nvSpPr>
        <p:spPr>
          <a:xfrm>
            <a:off x="694944" y="1375717"/>
            <a:ext cx="2462777" cy="29421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DM Sans" panose="020B0604020202020204" charset="0"/>
              </a:rPr>
              <a:t>All encryption techniques are subject to cryptanalysis, where attackers attempt to break the encryption and recover the plaintext without knowledge of the key. Some techniques, such as the Caesar cipher, are vulnerable to brute-force attacks due to their simplicity, while others, like the </a:t>
            </a:r>
            <a:r>
              <a:rPr lang="en-US" dirty="0" err="1">
                <a:latin typeface="DM Sans" panose="020B0604020202020204" charset="0"/>
              </a:rPr>
              <a:t>Playfair</a:t>
            </a:r>
            <a:r>
              <a:rPr lang="en-US" dirty="0">
                <a:latin typeface="DM Sans" panose="020B0604020202020204" charset="0"/>
              </a:rPr>
              <a:t> cipher, require more sophisticated attacks.</a:t>
            </a:r>
          </a:p>
          <a:p>
            <a:r>
              <a:rPr lang="en-US" dirty="0"/>
              <a:t/>
            </a:r>
            <a:br>
              <a:rPr lang="en-US" dirty="0"/>
            </a:br>
            <a:endParaRPr lang="en-US" dirty="0"/>
          </a:p>
        </p:txBody>
      </p:sp>
      <p:sp>
        <p:nvSpPr>
          <p:cNvPr id="40" name="Google Shape;1855;p45"/>
          <p:cNvSpPr txBox="1">
            <a:spLocks/>
          </p:cNvSpPr>
          <p:nvPr/>
        </p:nvSpPr>
        <p:spPr>
          <a:xfrm>
            <a:off x="786445" y="877875"/>
            <a:ext cx="22140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Viga" panose="020B0604020202020204" charset="0"/>
              </a:rPr>
              <a:t>Cryptanalysis</a:t>
            </a:r>
            <a:endParaRPr lang="en-US" dirty="0">
              <a:latin typeface="Viga" panose="020B0604020202020204" charset="0"/>
            </a:endParaRPr>
          </a:p>
        </p:txBody>
      </p:sp>
      <p:sp>
        <p:nvSpPr>
          <p:cNvPr id="41" name="Google Shape;1856;p45"/>
          <p:cNvSpPr txBox="1">
            <a:spLocks/>
          </p:cNvSpPr>
          <p:nvPr/>
        </p:nvSpPr>
        <p:spPr>
          <a:xfrm>
            <a:off x="5888729" y="1375717"/>
            <a:ext cx="2456695" cy="24788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latin typeface="DM Sans" panose="020B0604020202020204" charset="0"/>
              </a:rPr>
              <a:t>Depending on the specific implementation and usage, encryption techniques can be vulnerable to various attacks such as chosen-plaintext attacks, known-plaintext attacks, or frequency analysis. Understanding these vulnerabilities and mitigating them is essential for robust security.</a:t>
            </a:r>
            <a:endParaRPr lang="en-US" dirty="0">
              <a:latin typeface="DM Sans" panose="020B0604020202020204" charset="0"/>
            </a:endParaRPr>
          </a:p>
        </p:txBody>
      </p:sp>
      <p:sp>
        <p:nvSpPr>
          <p:cNvPr id="42" name="Google Shape;1857;p45"/>
          <p:cNvSpPr txBox="1">
            <a:spLocks/>
          </p:cNvSpPr>
          <p:nvPr/>
        </p:nvSpPr>
        <p:spPr>
          <a:xfrm>
            <a:off x="5888736" y="877875"/>
            <a:ext cx="2456688"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Viga" panose="020B0604020202020204" charset="0"/>
              </a:rPr>
              <a:t>Security Risks</a:t>
            </a:r>
            <a:endParaRPr lang="en-US" dirty="0">
              <a:latin typeface="Viga" panose="020B0604020202020204" charset="0"/>
            </a:endParaRPr>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2404</TotalTime>
  <Words>586</Words>
  <Application>Microsoft Office PowerPoint</Application>
  <PresentationFormat>On-screen Show (16:9)</PresentationFormat>
  <Paragraphs>95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Viga</vt:lpstr>
      <vt:lpstr>DM Sans</vt:lpstr>
      <vt:lpstr>Söhne</vt:lpstr>
      <vt:lpstr>Arial</vt:lpstr>
      <vt:lpstr>Cyber Security Business Plan</vt:lpstr>
      <vt:lpstr>Computer Security Team Project</vt:lpstr>
      <vt:lpstr>01</vt:lpstr>
      <vt:lpstr>Our Team</vt:lpstr>
      <vt:lpstr>OVERVIEW</vt:lpstr>
      <vt:lpstr>Introduction</vt:lpstr>
      <vt:lpstr>Used languages</vt:lpstr>
      <vt:lpstr>challenges</vt:lpstr>
      <vt:lpstr>challenges</vt:lpstr>
      <vt:lpstr>challenges</vt:lpstr>
      <vt:lpstr>Techniques</vt:lpstr>
      <vt:lpstr>techniques</vt:lpstr>
      <vt:lpstr>techniques</vt:lpstr>
      <vt:lpstr>techniques</vt:lpstr>
      <vt:lpstr>techniques</vt:lpstr>
      <vt:lpstr>techniques</vt:lpstr>
      <vt:lpstr>techniques</vt:lpstr>
      <vt:lpstr>Demo</vt:lpstr>
      <vt:lpstr>Demo</vt:lpstr>
      <vt:lpstr>Demo</vt:lpstr>
      <vt:lpstr>Demo</vt:lpstr>
      <vt:lpstr>Demo</vt:lpstr>
      <vt:lpstr>Demo</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Team Project</dc:title>
  <dc:creator>L3THAL DEX</dc:creator>
  <cp:lastModifiedBy>L3THAL DEX</cp:lastModifiedBy>
  <cp:revision>18</cp:revision>
  <dcterms:modified xsi:type="dcterms:W3CDTF">2024-05-02T13:25:24Z</dcterms:modified>
</cp:coreProperties>
</file>