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ison%20break\Data%20analysis\Advanced\1%20SQL\Project\chinook_db\CSV\artist%20with%20most%20produc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ison%20break\Data%20analysis\Advanced\1%20SQL\Project\chinook_db\CSV\common%20media%20typ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F:\prison%20break\Data%20analysis\Advanced\1%20SQL\Project\chinook_db\CSV\most%20popular%20genr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25564730634409"/>
          <c:y val="0.15348764904220147"/>
          <c:w val="0.82357719864731449"/>
          <c:h val="0.58159886264216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'artist with most produce'!$B$1</c:f>
              <c:strCache>
                <c:ptCount val="1"/>
                <c:pt idx="0">
                  <c:v>Albums produced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'artist with most produce'!$A$2:$A$9</c:f>
              <c:strCache>
                <c:ptCount val="8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U2</c:v>
                </c:pt>
                <c:pt idx="4">
                  <c:v>Metallica</c:v>
                </c:pt>
                <c:pt idx="5">
                  <c:v>Ozzy Osbourne</c:v>
                </c:pt>
                <c:pt idx="6">
                  <c:v>Pearl Jam</c:v>
                </c:pt>
                <c:pt idx="7">
                  <c:v>Various Artists</c:v>
                </c:pt>
              </c:strCache>
            </c:strRef>
          </c:cat>
          <c:val>
            <c:numRef>
              <c:f>'artist with most produce'!$B$2:$B$9</c:f>
              <c:numCache>
                <c:formatCode>General</c:formatCode>
                <c:ptCount val="8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373-A545-B93BC8416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1092608"/>
        <c:axId val="321809240"/>
      </c:barChart>
      <c:catAx>
        <c:axId val="29109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Artist name</a:t>
                </a:r>
              </a:p>
            </c:rich>
          </c:tx>
          <c:layout>
            <c:manualLayout>
              <c:xMode val="edge"/>
              <c:yMode val="edge"/>
              <c:x val="0.42690750567357799"/>
              <c:y val="0.851111229494381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809240"/>
        <c:crosses val="autoZero"/>
        <c:auto val="1"/>
        <c:lblAlgn val="ctr"/>
        <c:lblOffset val="100"/>
        <c:noMultiLvlLbl val="0"/>
      </c:catAx>
      <c:valAx>
        <c:axId val="32180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albums</a:t>
                </a:r>
              </a:p>
            </c:rich>
          </c:tx>
          <c:layout>
            <c:manualLayout>
              <c:xMode val="edge"/>
              <c:yMode val="edge"/>
              <c:x val="3.7986700865997078E-2"/>
              <c:y val="0.341536047861733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9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777777777777779E-3"/>
          <c:y val="0.21884238429063041"/>
          <c:w val="0.93888888888888888"/>
          <c:h val="0.53958989501312338"/>
        </c:manualLayout>
      </c:layout>
      <c:pie3DChart>
        <c:varyColors val="1"/>
        <c:ser>
          <c:idx val="0"/>
          <c:order val="0"/>
          <c:tx>
            <c:strRef>
              <c:f>'common media types'!$B$1</c:f>
              <c:strCache>
                <c:ptCount val="1"/>
                <c:pt idx="0">
                  <c:v>Number of produces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350-4D3B-9671-634A216DBF2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350-4D3B-9671-634A216DBF2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350-4D3B-9671-634A216DBF2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350-4D3B-9671-634A216DBF2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F350-4D3B-9671-634A216DBF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'common media types'!$A$2:$A$6</c:f>
              <c:strCache>
                <c:ptCount val="5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AAC audio file</c:v>
                </c:pt>
                <c:pt idx="4">
                  <c:v>Purchased AAC audio file</c:v>
                </c:pt>
              </c:strCache>
            </c:strRef>
          </c:cat>
          <c:val>
            <c:numRef>
              <c:f>'common media types'!$B$2:$B$6</c:f>
              <c:numCache>
                <c:formatCode>General</c:formatCode>
                <c:ptCount val="5"/>
                <c:pt idx="0">
                  <c:v>3034</c:v>
                </c:pt>
                <c:pt idx="1">
                  <c:v>237</c:v>
                </c:pt>
                <c:pt idx="2">
                  <c:v>214</c:v>
                </c:pt>
                <c:pt idx="3">
                  <c:v>11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50-4D3B-9671-634A216DBF2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'most popular genres'!$A$2:$A$26</cx:f>
        <cx:lvl ptCount="25">
          <cx:pt idx="0">Rock</cx:pt>
          <cx:pt idx="1">Latin</cx:pt>
          <cx:pt idx="2">Metal</cx:pt>
          <cx:pt idx="3">Alternative &amp; Punk</cx:pt>
          <cx:pt idx="4">Jazz</cx:pt>
          <cx:pt idx="5">TV Shows</cx:pt>
          <cx:pt idx="6">Blues</cx:pt>
          <cx:pt idx="7">Classical</cx:pt>
          <cx:pt idx="8">Drama</cx:pt>
          <cx:pt idx="9">R&amp;B/Soul</cx:pt>
          <cx:pt idx="10">Reggae</cx:pt>
          <cx:pt idx="11">Pop</cx:pt>
          <cx:pt idx="12">Soundtrack</cx:pt>
          <cx:pt idx="13">Alternative</cx:pt>
          <cx:pt idx="14">Hip Hop/Rap</cx:pt>
          <cx:pt idx="15">Electronica/Dance</cx:pt>
          <cx:pt idx="16">World</cx:pt>
          <cx:pt idx="17">Heavy Metal</cx:pt>
          <cx:pt idx="18">Sci Fi &amp; Fantasy</cx:pt>
          <cx:pt idx="19">Easy Listening</cx:pt>
          <cx:pt idx="20">Comedy</cx:pt>
          <cx:pt idx="21">Bossa Nova</cx:pt>
          <cx:pt idx="22">Science Fiction</cx:pt>
          <cx:pt idx="23">Rock And Roll</cx:pt>
          <cx:pt idx="24">Opera</cx:pt>
        </cx:lvl>
      </cx:strDim>
      <cx:numDim type="val">
        <cx:f>'most popular genres'!$B$2:$B$26</cx:f>
        <cx:lvl ptCount="25" formatCode="General">
          <cx:pt idx="0">1297</cx:pt>
          <cx:pt idx="1">579</cx:pt>
          <cx:pt idx="2">374</cx:pt>
          <cx:pt idx="3">332</cx:pt>
          <cx:pt idx="4">130</cx:pt>
          <cx:pt idx="5">93</cx:pt>
          <cx:pt idx="6">81</cx:pt>
          <cx:pt idx="7">74</cx:pt>
          <cx:pt idx="8">64</cx:pt>
          <cx:pt idx="9">61</cx:pt>
          <cx:pt idx="10">58</cx:pt>
          <cx:pt idx="11">48</cx:pt>
          <cx:pt idx="12">43</cx:pt>
          <cx:pt idx="13">40</cx:pt>
          <cx:pt idx="14">35</cx:pt>
          <cx:pt idx="15">30</cx:pt>
          <cx:pt idx="16">28</cx:pt>
          <cx:pt idx="17">28</cx:pt>
          <cx:pt idx="18">26</cx:pt>
          <cx:pt idx="19">24</cx:pt>
          <cx:pt idx="20">17</cx:pt>
          <cx:pt idx="21">15</cx:pt>
          <cx:pt idx="22">13</cx:pt>
          <cx:pt idx="23">12</cx:pt>
          <cx:pt idx="24">1</cx:pt>
        </cx:lvl>
      </cx:numDim>
    </cx:data>
  </cx:chartData>
  <cx:chart>
    <cx:title pos="t" align="ctr" overlay="0">
      <cx:tx>
        <cx:txData>
          <cx:v>Common genres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Common genres</a:t>
          </a:r>
        </a:p>
      </cx:txPr>
    </cx:title>
    <cx:plotArea>
      <cx:plotAreaRegion>
        <cx:series layoutId="clusteredColumn" uniqueId="{64F35C7C-DFCC-490F-90BD-3743EC321585}">
          <cx:tx>
            <cx:txData>
              <cx:f>'most popular genres'!$B$1</cx:f>
              <cx:v>Number of produces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8DADB323-DF79-4841-A3CC-DFC596CB1438}">
          <cx:axisId val="2"/>
        </cx:series>
      </cx:plotAreaRegion>
      <cx:axis id="0">
        <cx:catScaling gapWidth="0"/>
        <cx:title>
          <cx:tx>
            <cx:txData>
              <cx:v>Name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Name</a:t>
              </a:r>
            </a:p>
          </cx:txPr>
        </cx:title>
        <cx:tickLabels/>
      </cx:axis>
      <cx:axis id="1">
        <cx:valScaling/>
        <cx:title>
          <cx:tx>
            <cx:txData>
              <cx:v>Number of produces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produces</a:t>
              </a:r>
            </a:p>
          </cx:txPr>
        </cx:title>
        <cx:majorGridlines/>
        <cx:tickLabels/>
      </cx:axis>
      <cx:axis id="2">
        <cx:valScaling max="1" min="0"/>
        <cx:title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endParaRPr lang="en-US" sz="9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</cx:txPr>
        </cx:title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955457" y="1637071"/>
            <a:ext cx="3269109" cy="239362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I used three tables ( customer, invoice, genre) and combined the with join statements and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subquiries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to sum up them total of every rock fans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+mn-lt"/>
                <a:cs typeface="Narkisim" panose="020B0604020202020204" pitchFamily="34" charset="-79"/>
              </a:rPr>
              <a:t>How many customers purchase Rock music? </a:t>
            </a:r>
            <a:endParaRPr dirty="0">
              <a:solidFill>
                <a:schemeClr val="bg1"/>
              </a:solidFill>
              <a:latin typeface="+mn-lt"/>
              <a:ea typeface="Open Sans"/>
              <a:cs typeface="Narkisim" panose="020B0604020202020204" pitchFamily="34" charset="-79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86952-BFDB-4A50-BE44-A89A76CC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18" y="2271712"/>
            <a:ext cx="107632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26695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ere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used two tables ( Artist, Ablum) and combined them with join statements to sum up the total albums of every artist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artist with most produce?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74DBD2-75D3-4205-1AC3-9A6FE944D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526847"/>
              </p:ext>
            </p:extLst>
          </p:nvPr>
        </p:nvGraphicFramePr>
        <p:xfrm>
          <a:off x="200025" y="1747849"/>
          <a:ext cx="5014913" cy="320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I used two tables ( MediaType, Track) and combined them with join statements to sum up the total produces of every media type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most common media types?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F8B4D1-D23E-C71C-845B-29308443C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072216"/>
              </p:ext>
            </p:extLst>
          </p:nvPr>
        </p:nvGraphicFramePr>
        <p:xfrm>
          <a:off x="0" y="849086"/>
          <a:ext cx="5158199" cy="423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28725" y="3695688"/>
            <a:ext cx="6220612" cy="129779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I used two tables ( genre, Track) and combined them with join statements to sum up the total produces of every genre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are the most popular genres?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571535D2-62C1-CEBF-A598-133F6905110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5390134"/>
                  </p:ext>
                </p:extLst>
              </p:nvPr>
            </p:nvGraphicFramePr>
            <p:xfrm>
              <a:off x="600551" y="1020372"/>
              <a:ext cx="7829074" cy="25086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571535D2-62C1-CEBF-A598-133F690511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551" y="1020372"/>
                <a:ext cx="7829074" cy="25086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151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Calibri</vt:lpstr>
      <vt:lpstr>Simple Light</vt:lpstr>
      <vt:lpstr>How many customers purchase Rock music? </vt:lpstr>
      <vt:lpstr>Who is the artist with most produce?</vt:lpstr>
      <vt:lpstr>What are the most common media types?</vt:lpstr>
      <vt:lpstr>What are the most popular genres?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artist with most produce?</dc:title>
  <cp:lastModifiedBy>Abdelrahman Khaled Mashhoot Zahran</cp:lastModifiedBy>
  <cp:revision>8</cp:revision>
  <dcterms:modified xsi:type="dcterms:W3CDTF">2022-09-21T23:56:49Z</dcterms:modified>
</cp:coreProperties>
</file>