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75769-B07B-43EB-92D9-29847A11144E}" v="1" dt="2024-12-24T12:40:41.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25" d="100"/>
          <a:sy n="25" d="100"/>
        </p:scale>
        <p:origin x="142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3685D-9120-4AE6-B6DB-C1732A07A337}" type="datetimeFigureOut">
              <a:rPr lang="en-US" smtClean="0"/>
              <a:t>12/29/2024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2B9E3-A1C0-4548-9462-F13B076165D3}" type="slidenum">
              <a:rPr lang="en-US" smtClean="0"/>
              <a:t>‹#›</a:t>
            </a:fld>
            <a:endParaRPr lang="en-US"/>
          </a:p>
        </p:txBody>
      </p:sp>
    </p:spTree>
    <p:extLst>
      <p:ext uri="{BB962C8B-B14F-4D97-AF65-F5344CB8AC3E}">
        <p14:creationId xmlns:p14="http://schemas.microsoft.com/office/powerpoint/2010/main" val="91385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42B9E3-A1C0-4548-9462-F13B076165D3}" type="slidenum">
              <a:rPr lang="en-US" smtClean="0"/>
              <a:t>1</a:t>
            </a:fld>
            <a:endParaRPr lang="en-US"/>
          </a:p>
        </p:txBody>
      </p:sp>
    </p:spTree>
    <p:extLst>
      <p:ext uri="{BB962C8B-B14F-4D97-AF65-F5344CB8AC3E}">
        <p14:creationId xmlns:p14="http://schemas.microsoft.com/office/powerpoint/2010/main" val="2942089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a:prstGeom prst="rect">
            <a:avLst/>
          </a:prstGeo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a:prstGeom prst="rect">
            <a:avLst/>
          </a:prstGeo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a:xfrm>
            <a:off x="2080875" y="39663928"/>
            <a:ext cx="6810137" cy="2278397"/>
          </a:xfrm>
          <a:prstGeom prst="rect">
            <a:avLst/>
          </a:prstGeom>
        </p:spPr>
        <p:txBody>
          <a:bodyPr/>
          <a:lstStyle/>
          <a:p>
            <a:fld id="{92FC0DC4-E5EA-4D5E-8D4A-2537A35440F8}" type="datetimeFigureOut">
              <a:rPr lang="en-US" smtClean="0"/>
              <a:t>12/29/2024</a:t>
            </a:fld>
            <a:endParaRPr lang="en-US"/>
          </a:p>
        </p:txBody>
      </p:sp>
      <p:sp>
        <p:nvSpPr>
          <p:cNvPr id="5" name="Footer Placeholder 4"/>
          <p:cNvSpPr>
            <a:spLocks noGrp="1"/>
          </p:cNvSpPr>
          <p:nvPr>
            <p:ph type="ftr" sz="quarter" idx="11"/>
          </p:nvPr>
        </p:nvSpPr>
        <p:spPr>
          <a:xfrm>
            <a:off x="10026035" y="39663928"/>
            <a:ext cx="10215205" cy="2278397"/>
          </a:xfrm>
          <a:prstGeom prst="rect">
            <a:avLst/>
          </a:prstGeom>
        </p:spPr>
        <p:txBody>
          <a:bodyPr/>
          <a:lstStyle/>
          <a:p>
            <a:endParaRPr lang="en-US"/>
          </a:p>
        </p:txBody>
      </p:sp>
      <p:sp>
        <p:nvSpPr>
          <p:cNvPr id="6" name="Slide Number Placeholder 5"/>
          <p:cNvSpPr>
            <a:spLocks noGrp="1"/>
          </p:cNvSpPr>
          <p:nvPr>
            <p:ph type="sldNum" sz="quarter" idx="12"/>
          </p:nvPr>
        </p:nvSpPr>
        <p:spPr>
          <a:xfrm>
            <a:off x="21376263" y="39663928"/>
            <a:ext cx="6810137" cy="2278397"/>
          </a:xfrm>
          <a:prstGeom prst="rect">
            <a:avLst/>
          </a:prstGeom>
        </p:spPr>
        <p:txBody>
          <a:bodyPr/>
          <a:lstStyle/>
          <a:p>
            <a:fld id="{1D99EE3C-D7FF-4CBB-A46B-112A2FEFAD23}" type="slidenum">
              <a:rPr lang="en-US" smtClean="0"/>
              <a:t>‹#›</a:t>
            </a:fld>
            <a:endParaRPr lang="en-US"/>
          </a:p>
        </p:txBody>
      </p:sp>
    </p:spTree>
    <p:extLst>
      <p:ext uri="{BB962C8B-B14F-4D97-AF65-F5344CB8AC3E}">
        <p14:creationId xmlns:p14="http://schemas.microsoft.com/office/powerpoint/2010/main" val="3071777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black screen with a black background&#10;&#10;Description automatically generated">
            <a:extLst>
              <a:ext uri="{FF2B5EF4-FFF2-40B4-BE49-F238E27FC236}">
                <a16:creationId xmlns:a16="http://schemas.microsoft.com/office/drawing/2014/main" id="{9DF113A7-DBC3-E79B-9F63-55265EBE46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7047"/>
            <a:ext cx="30267275" cy="42760144"/>
          </a:xfrm>
          <a:prstGeom prst="rect">
            <a:avLst/>
          </a:prstGeom>
        </p:spPr>
      </p:pic>
    </p:spTree>
    <p:extLst>
      <p:ext uri="{BB962C8B-B14F-4D97-AF65-F5344CB8AC3E}">
        <p14:creationId xmlns:p14="http://schemas.microsoft.com/office/powerpoint/2010/main" val="38038764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B4FC09-64B0-A8F4-BD83-AED9E1AD9270}"/>
              </a:ext>
            </a:extLst>
          </p:cNvPr>
          <p:cNvSpPr txBox="1"/>
          <p:nvPr/>
        </p:nvSpPr>
        <p:spPr>
          <a:xfrm>
            <a:off x="25113343" y="4056742"/>
            <a:ext cx="3766457" cy="923330"/>
          </a:xfrm>
          <a:prstGeom prst="rect">
            <a:avLst/>
          </a:prstGeom>
          <a:noFill/>
        </p:spPr>
        <p:txBody>
          <a:bodyPr wrap="square" rtlCol="0">
            <a:spAutoFit/>
          </a:bodyPr>
          <a:lstStyle/>
          <a:p>
            <a:pPr algn="ctr"/>
            <a:r>
              <a:rPr lang="en-US" sz="5400" b="1" dirty="0"/>
              <a:t>AIS411</a:t>
            </a:r>
          </a:p>
        </p:txBody>
      </p:sp>
      <p:sp>
        <p:nvSpPr>
          <p:cNvPr id="8" name="Text Placeholder 8">
            <a:extLst>
              <a:ext uri="{FF2B5EF4-FFF2-40B4-BE49-F238E27FC236}">
                <a16:creationId xmlns:a16="http://schemas.microsoft.com/office/drawing/2014/main" id="{5B262EA1-09B3-31EE-362C-51C09F90FC7C}"/>
              </a:ext>
            </a:extLst>
          </p:cNvPr>
          <p:cNvSpPr txBox="1">
            <a:spLocks/>
          </p:cNvSpPr>
          <p:nvPr/>
        </p:nvSpPr>
        <p:spPr>
          <a:xfrm>
            <a:off x="-1" y="6331851"/>
            <a:ext cx="30267275" cy="2080481"/>
          </a:xfrm>
          <a:prstGeom prst="rect">
            <a:avLst/>
          </a:prstGeom>
          <a:solidFill>
            <a:schemeClr val="bg1"/>
          </a:solidFill>
          <a:ln>
            <a:solidFill>
              <a:schemeClr val="bg1"/>
            </a:solidFill>
          </a:ln>
        </p:spPr>
        <p:txBody>
          <a:bodyPr vert="horz" lIns="91440" tIns="45720" rIns="91440" bIns="45720" rtlCol="0" anchor="b">
            <a:normAutofit lnSpcReduction="10000"/>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US" sz="8800" dirty="0">
                <a:latin typeface="Times New Roman" panose="02020603050405020304" pitchFamily="18" charset="0"/>
                <a:cs typeface="Times New Roman" panose="02020603050405020304" pitchFamily="18" charset="0"/>
              </a:rPr>
              <a:t>Paraphrasing Tool Using Llama Models</a:t>
            </a:r>
          </a:p>
          <a:p>
            <a:pPr algn="ctr"/>
            <a:r>
              <a:rPr lang="en-EG" sz="4000" dirty="0">
                <a:latin typeface="Times New Roman"/>
                <a:cs typeface="Times New Roman"/>
              </a:rPr>
              <a:t>Team: </a:t>
            </a:r>
            <a:r>
              <a:rPr lang="en-US" sz="4000" dirty="0">
                <a:latin typeface="Times New Roman"/>
                <a:cs typeface="Times New Roman"/>
              </a:rPr>
              <a:t>Ziad Maher, Omar Mohamed, Abdelrahman Nasser, Youssef Alaa</a:t>
            </a:r>
            <a:endParaRPr lang="en-EG" sz="4000" dirty="0">
              <a:latin typeface="Times New Roman"/>
              <a:cs typeface="Times New Roman"/>
            </a:endParaRPr>
          </a:p>
        </p:txBody>
      </p:sp>
      <p:sp>
        <p:nvSpPr>
          <p:cNvPr id="9" name="Text Placeholder 8">
            <a:extLst>
              <a:ext uri="{FF2B5EF4-FFF2-40B4-BE49-F238E27FC236}">
                <a16:creationId xmlns:a16="http://schemas.microsoft.com/office/drawing/2014/main" id="{3E8E2759-9F6C-2E3F-B1B4-03F9290410C2}"/>
              </a:ext>
            </a:extLst>
          </p:cNvPr>
          <p:cNvSpPr txBox="1">
            <a:spLocks/>
          </p:cNvSpPr>
          <p:nvPr/>
        </p:nvSpPr>
        <p:spPr>
          <a:xfrm>
            <a:off x="272179" y="8461395"/>
            <a:ext cx="14457600" cy="1261872"/>
          </a:xfrm>
          <a:prstGeom prst="rect">
            <a:avLst/>
          </a:prstGeom>
          <a:solidFill>
            <a:schemeClr val="accent1"/>
          </a:solidFill>
          <a:ln>
            <a:solidFill>
              <a:schemeClr val="bg1"/>
            </a:solidFill>
          </a:ln>
        </p:spPr>
        <p:txBody>
          <a:bodyPr>
            <a:normAutofit/>
          </a:bodyPr>
          <a:lstStyle>
            <a:lvl1pPr marL="0" indent="0" algn="ctr" defTabSz="3026755" rtl="0" eaLnBrk="1" latinLnBrk="0" hangingPunct="1">
              <a:lnSpc>
                <a:spcPct val="90000"/>
              </a:lnSpc>
              <a:spcBef>
                <a:spcPts val="3310"/>
              </a:spcBef>
              <a:buFont typeface="Arial" panose="020B0604020202020204" pitchFamily="34" charset="0"/>
              <a:buNone/>
              <a:defRPr sz="7944" kern="1200">
                <a:solidFill>
                  <a:schemeClr val="tx1"/>
                </a:solidFill>
                <a:latin typeface="+mn-lt"/>
                <a:ea typeface="+mn-ea"/>
                <a:cs typeface="+mn-cs"/>
              </a:defRPr>
            </a:lvl1pPr>
            <a:lvl2pPr marL="1513378" indent="0" algn="ctr" defTabSz="3026755" rtl="0" eaLnBrk="1" latinLnBrk="0" hangingPunct="1">
              <a:lnSpc>
                <a:spcPct val="90000"/>
              </a:lnSpc>
              <a:spcBef>
                <a:spcPts val="1655"/>
              </a:spcBef>
              <a:buFont typeface="Arial" panose="020B0604020202020204" pitchFamily="34" charset="0"/>
              <a:buNone/>
              <a:defRPr sz="6620" kern="1200">
                <a:solidFill>
                  <a:schemeClr val="tx1"/>
                </a:solidFill>
                <a:latin typeface="+mn-lt"/>
                <a:ea typeface="+mn-ea"/>
                <a:cs typeface="+mn-cs"/>
              </a:defRPr>
            </a:lvl2pPr>
            <a:lvl3pPr marL="3026755" indent="0" algn="ctr" defTabSz="3026755" rtl="0" eaLnBrk="1" latinLnBrk="0" hangingPunct="1">
              <a:lnSpc>
                <a:spcPct val="90000"/>
              </a:lnSpc>
              <a:spcBef>
                <a:spcPts val="1655"/>
              </a:spcBef>
              <a:buFont typeface="Arial" panose="020B0604020202020204" pitchFamily="34" charset="0"/>
              <a:buNone/>
              <a:defRPr sz="5958" kern="1200">
                <a:solidFill>
                  <a:schemeClr val="tx1"/>
                </a:solidFill>
                <a:latin typeface="+mn-lt"/>
                <a:ea typeface="+mn-ea"/>
                <a:cs typeface="+mn-cs"/>
              </a:defRPr>
            </a:lvl3pPr>
            <a:lvl4pPr marL="4540133"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4pPr>
            <a:lvl5pPr marL="6053511"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5pPr>
            <a:lvl6pPr marL="7566889"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6pPr>
            <a:lvl7pPr marL="9080266"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7pPr>
            <a:lvl8pPr marL="10593644"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8pPr>
            <a:lvl9pPr marL="12107022"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9pPr>
          </a:lstStyle>
          <a:p>
            <a:r>
              <a:rPr lang="en-EG" sz="8000" b="1" dirty="0">
                <a:solidFill>
                  <a:schemeClr val="bg1"/>
                </a:solidFill>
                <a:latin typeface="Times New Roman" panose="02020603050405020304" pitchFamily="18" charset="0"/>
                <a:cs typeface="Times New Roman" panose="02020603050405020304" pitchFamily="18" charset="0"/>
              </a:rPr>
              <a:t>Abstract</a:t>
            </a:r>
          </a:p>
        </p:txBody>
      </p:sp>
      <p:sp>
        <p:nvSpPr>
          <p:cNvPr id="10" name="Text Placeholder 8">
            <a:extLst>
              <a:ext uri="{FF2B5EF4-FFF2-40B4-BE49-F238E27FC236}">
                <a16:creationId xmlns:a16="http://schemas.microsoft.com/office/drawing/2014/main" id="{C789593D-0E26-9CE2-0008-EA027969ACB3}"/>
              </a:ext>
            </a:extLst>
          </p:cNvPr>
          <p:cNvSpPr txBox="1">
            <a:spLocks/>
          </p:cNvSpPr>
          <p:nvPr/>
        </p:nvSpPr>
        <p:spPr>
          <a:xfrm>
            <a:off x="272179" y="16471108"/>
            <a:ext cx="14450703" cy="1261872"/>
          </a:xfrm>
          <a:prstGeom prst="rect">
            <a:avLst/>
          </a:prstGeom>
          <a:solidFill>
            <a:schemeClr val="accent1"/>
          </a:solidFill>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EG" sz="8000" dirty="0">
                <a:solidFill>
                  <a:schemeClr val="bg1"/>
                </a:solidFill>
                <a:latin typeface="Times New Roman" panose="02020603050405020304" pitchFamily="18" charset="0"/>
                <a:cs typeface="Times New Roman" panose="02020603050405020304" pitchFamily="18" charset="0"/>
              </a:rPr>
              <a:t>Introduction</a:t>
            </a:r>
          </a:p>
        </p:txBody>
      </p:sp>
      <p:sp>
        <p:nvSpPr>
          <p:cNvPr id="11" name="Text Placeholder 8">
            <a:extLst>
              <a:ext uri="{FF2B5EF4-FFF2-40B4-BE49-F238E27FC236}">
                <a16:creationId xmlns:a16="http://schemas.microsoft.com/office/drawing/2014/main" id="{ED75FA1A-1504-B735-F00D-1347B33F11C1}"/>
              </a:ext>
            </a:extLst>
          </p:cNvPr>
          <p:cNvSpPr txBox="1">
            <a:spLocks/>
          </p:cNvSpPr>
          <p:nvPr/>
        </p:nvSpPr>
        <p:spPr>
          <a:xfrm>
            <a:off x="15442725" y="8461395"/>
            <a:ext cx="14457600" cy="1260530"/>
          </a:xfrm>
          <a:prstGeom prst="rect">
            <a:avLst/>
          </a:prstGeom>
          <a:solidFill>
            <a:schemeClr val="accent1"/>
          </a:solidFill>
          <a:ln>
            <a:solidFill>
              <a:schemeClr val="bg1"/>
            </a:solidFill>
          </a:ln>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US" sz="8000" dirty="0">
                <a:solidFill>
                  <a:schemeClr val="bg1"/>
                </a:solidFill>
                <a:latin typeface="Times New Roman" panose="02020603050405020304" pitchFamily="18" charset="0"/>
                <a:cs typeface="Times New Roman" panose="02020603050405020304" pitchFamily="18" charset="0"/>
              </a:rPr>
              <a:t>Material &amp; Methods</a:t>
            </a:r>
            <a:endParaRPr lang="en-EG" sz="8000" dirty="0">
              <a:solidFill>
                <a:schemeClr val="bg1"/>
              </a:solidFill>
              <a:latin typeface="Times New Roman" panose="02020603050405020304" pitchFamily="18" charset="0"/>
              <a:cs typeface="Times New Roman" panose="02020603050405020304" pitchFamily="18" charset="0"/>
            </a:endParaRPr>
          </a:p>
        </p:txBody>
      </p:sp>
      <p:sp>
        <p:nvSpPr>
          <p:cNvPr id="12" name="Text Placeholder 8">
            <a:extLst>
              <a:ext uri="{FF2B5EF4-FFF2-40B4-BE49-F238E27FC236}">
                <a16:creationId xmlns:a16="http://schemas.microsoft.com/office/drawing/2014/main" id="{A76742E1-F940-8A0C-4BC0-80AF31D2D534}"/>
              </a:ext>
            </a:extLst>
          </p:cNvPr>
          <p:cNvSpPr txBox="1">
            <a:spLocks/>
          </p:cNvSpPr>
          <p:nvPr/>
        </p:nvSpPr>
        <p:spPr>
          <a:xfrm>
            <a:off x="15442725" y="19231248"/>
            <a:ext cx="14457600" cy="1261872"/>
          </a:xfrm>
          <a:prstGeom prst="rect">
            <a:avLst/>
          </a:prstGeom>
          <a:solidFill>
            <a:schemeClr val="accent1"/>
          </a:solidFill>
          <a:ln>
            <a:solidFill>
              <a:schemeClr val="bg1"/>
            </a:solidFill>
          </a:ln>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EG" sz="8000" dirty="0">
                <a:solidFill>
                  <a:schemeClr val="bg1"/>
                </a:solidFill>
                <a:latin typeface="Times New Roman" panose="02020603050405020304" pitchFamily="18" charset="0"/>
                <a:cs typeface="Times New Roman" panose="02020603050405020304" pitchFamily="18" charset="0"/>
              </a:rPr>
              <a:t>Results &amp; Discussion</a:t>
            </a:r>
          </a:p>
        </p:txBody>
      </p:sp>
      <p:sp>
        <p:nvSpPr>
          <p:cNvPr id="13" name="Text Placeholder 8">
            <a:extLst>
              <a:ext uri="{FF2B5EF4-FFF2-40B4-BE49-F238E27FC236}">
                <a16:creationId xmlns:a16="http://schemas.microsoft.com/office/drawing/2014/main" id="{320B0481-A07B-8C57-4581-33ABDEF04F1C}"/>
              </a:ext>
            </a:extLst>
          </p:cNvPr>
          <p:cNvSpPr txBox="1">
            <a:spLocks/>
          </p:cNvSpPr>
          <p:nvPr/>
        </p:nvSpPr>
        <p:spPr>
          <a:xfrm>
            <a:off x="265989" y="26123595"/>
            <a:ext cx="14456893" cy="1261872"/>
          </a:xfrm>
          <a:prstGeom prst="rect">
            <a:avLst/>
          </a:prstGeom>
          <a:solidFill>
            <a:schemeClr val="accent1"/>
          </a:solidFill>
          <a:ln>
            <a:solidFill>
              <a:schemeClr val="bg1"/>
            </a:solidFill>
          </a:ln>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EG" sz="8000" dirty="0">
                <a:solidFill>
                  <a:schemeClr val="bg1"/>
                </a:solidFill>
                <a:latin typeface="Times New Roman" panose="02020603050405020304" pitchFamily="18" charset="0"/>
                <a:cs typeface="Times New Roman" panose="02020603050405020304" pitchFamily="18" charset="0"/>
              </a:rPr>
              <a:t>Conclusion</a:t>
            </a:r>
          </a:p>
        </p:txBody>
      </p:sp>
      <p:sp>
        <p:nvSpPr>
          <p:cNvPr id="14" name="Text Placeholder 8">
            <a:extLst>
              <a:ext uri="{FF2B5EF4-FFF2-40B4-BE49-F238E27FC236}">
                <a16:creationId xmlns:a16="http://schemas.microsoft.com/office/drawing/2014/main" id="{2F9BBCBE-2110-3270-B36D-3C87FBF42C79}"/>
              </a:ext>
            </a:extLst>
          </p:cNvPr>
          <p:cNvSpPr txBox="1">
            <a:spLocks/>
          </p:cNvSpPr>
          <p:nvPr/>
        </p:nvSpPr>
        <p:spPr>
          <a:xfrm>
            <a:off x="265989" y="33001646"/>
            <a:ext cx="14456664" cy="1261872"/>
          </a:xfrm>
          <a:prstGeom prst="rect">
            <a:avLst/>
          </a:prstGeom>
          <a:solidFill>
            <a:schemeClr val="accent1"/>
          </a:solidFill>
          <a:ln>
            <a:solidFill>
              <a:schemeClr val="bg1"/>
            </a:solidFill>
          </a:ln>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EG" sz="8000" dirty="0">
                <a:solidFill>
                  <a:schemeClr val="bg1"/>
                </a:solidFill>
                <a:latin typeface="Times New Roman" panose="02020603050405020304" pitchFamily="18" charset="0"/>
                <a:cs typeface="Times New Roman" panose="02020603050405020304" pitchFamily="18" charset="0"/>
              </a:rPr>
              <a:t>References</a:t>
            </a:r>
          </a:p>
        </p:txBody>
      </p:sp>
      <p:sp>
        <p:nvSpPr>
          <p:cNvPr id="15" name="Text Placeholder 8">
            <a:extLst>
              <a:ext uri="{FF2B5EF4-FFF2-40B4-BE49-F238E27FC236}">
                <a16:creationId xmlns:a16="http://schemas.microsoft.com/office/drawing/2014/main" id="{AA441482-0CF7-E69D-0E52-18EE13E8C092}"/>
              </a:ext>
            </a:extLst>
          </p:cNvPr>
          <p:cNvSpPr txBox="1">
            <a:spLocks/>
          </p:cNvSpPr>
          <p:nvPr/>
        </p:nvSpPr>
        <p:spPr>
          <a:xfrm>
            <a:off x="265760" y="39186931"/>
            <a:ext cx="14456893" cy="1261872"/>
          </a:xfrm>
          <a:prstGeom prst="rect">
            <a:avLst/>
          </a:prstGeom>
          <a:solidFill>
            <a:schemeClr val="accent1"/>
          </a:solidFill>
          <a:ln>
            <a:solidFill>
              <a:schemeClr val="bg1"/>
            </a:solidFill>
          </a:ln>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US" sz="8000" dirty="0">
                <a:solidFill>
                  <a:schemeClr val="bg1"/>
                </a:solidFill>
                <a:latin typeface="Times New Roman" panose="02020603050405020304" pitchFamily="18" charset="0"/>
                <a:cs typeface="Times New Roman" panose="02020603050405020304" pitchFamily="18" charset="0"/>
              </a:rPr>
              <a:t>Acknowledgement </a:t>
            </a:r>
            <a:endParaRPr lang="en-EG" sz="8000"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8FBE4A9-98B5-344B-0BCB-BAA9945A841B}"/>
              </a:ext>
            </a:extLst>
          </p:cNvPr>
          <p:cNvSpPr txBox="1"/>
          <p:nvPr/>
        </p:nvSpPr>
        <p:spPr>
          <a:xfrm>
            <a:off x="272179" y="10036310"/>
            <a:ext cx="14457600" cy="5632311"/>
          </a:xfrm>
          <a:prstGeom prst="rect">
            <a:avLst/>
          </a:prstGeom>
          <a:noFill/>
        </p:spPr>
        <p:txBody>
          <a:bodyPr wrap="square" rtlCol="0">
            <a:spAutoFit/>
          </a:bodyPr>
          <a:lstStyle/>
          <a:p>
            <a:r>
              <a:rPr lang="en-US" sz="4000" dirty="0"/>
              <a:t>This paper presents the design and implementation of a paraphrasing tool leveraging </a:t>
            </a:r>
            <a:r>
              <a:rPr lang="en-US" sz="4000" dirty="0" err="1"/>
              <a:t>LLaMA</a:t>
            </a:r>
            <a:r>
              <a:rPr lang="en-US" sz="4000" dirty="0"/>
              <a:t> models of varying scales (1B, 3B, and 8B). The primary focus is on utilizing prompt engineering to improve paraphrasing accuracy and address challenges faced during fine-tuning. The methodology highlights the effectiveness of prompt-based adjustments in generating coherent paraphrases while overcoming repetitive output issues. Results from multiple iterations demonstrate the capabilities of the tool, as well as areas for future improvement.</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90DB8DF0-1F3D-B70E-7940-A65D7415E843}"/>
              </a:ext>
            </a:extLst>
          </p:cNvPr>
          <p:cNvSpPr txBox="1"/>
          <p:nvPr/>
        </p:nvSpPr>
        <p:spPr>
          <a:xfrm>
            <a:off x="272179" y="17939868"/>
            <a:ext cx="14457600" cy="6247864"/>
          </a:xfrm>
          <a:prstGeom prst="rect">
            <a:avLst/>
          </a:prstGeom>
          <a:noFill/>
        </p:spPr>
        <p:txBody>
          <a:bodyPr wrap="square" rtlCol="0">
            <a:spAutoFit/>
          </a:bodyPr>
          <a:lstStyle/>
          <a:p>
            <a:r>
              <a:rPr lang="en-US" sz="4000" dirty="0"/>
              <a:t>Paraphrasing tools have become vital in modern natural language processing (NLP) tasks such as content rewriting, summarization, and plagiarism detection. Transformer based models, particularly </a:t>
            </a:r>
            <a:r>
              <a:rPr lang="en-US" sz="4000" dirty="0" err="1"/>
              <a:t>LLaMA</a:t>
            </a:r>
            <a:r>
              <a:rPr lang="en-US" sz="4000" dirty="0"/>
              <a:t> (Large Language Model Meta AI), offer advanced capabilities for language understanding and generation. Despite their potential, fine tuning such models for specific tasks like paraphrasing can pose challenges. This paper explores the development of a paraphrasing tool using </a:t>
            </a:r>
            <a:r>
              <a:rPr lang="en-US" sz="4000" dirty="0" err="1"/>
              <a:t>LLaMA</a:t>
            </a:r>
            <a:r>
              <a:rPr lang="en-US" sz="4000" dirty="0"/>
              <a:t> models (1B, 3B, and 8B) and addresses fine-tuning limitations through prompt engineering </a:t>
            </a:r>
            <a:endParaRPr lang="en-US" sz="4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13B0639E-575F-D21E-D6F4-D8D353D2F011}"/>
              </a:ext>
            </a:extLst>
          </p:cNvPr>
          <p:cNvSpPr txBox="1"/>
          <p:nvPr/>
        </p:nvSpPr>
        <p:spPr>
          <a:xfrm>
            <a:off x="15537497" y="9983822"/>
            <a:ext cx="14362828" cy="6001643"/>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Our methodology involves three steps as </a:t>
            </a:r>
            <a:r>
              <a:rPr lang="en-US" sz="4800" dirty="0"/>
              <a:t>Model Selection: </a:t>
            </a:r>
            <a:r>
              <a:rPr lang="en-US" sz="4800" dirty="0" err="1"/>
              <a:t>LLaMA</a:t>
            </a:r>
            <a:r>
              <a:rPr lang="en-US" sz="4800" dirty="0"/>
              <a:t> 1B, 3B, and 8B models were tested to evaluate scalability and performance. 2.Prompt Design: Multiple prompts were iteratively tested to identify the most effective configurations. 3.Evaluation Metrics: Outputs were evaluated based on semantic similarity, fluency, and grammatical accuracy. </a:t>
            </a:r>
            <a:endParaRPr lang="en-US" sz="4800" dirty="0">
              <a:latin typeface="Times New Roman" panose="02020603050405020304" pitchFamily="18" charset="0"/>
              <a:cs typeface="Times New Roman" panose="02020603050405020304" pitchFamily="18" charset="0"/>
            </a:endParaRPr>
          </a:p>
        </p:txBody>
      </p:sp>
      <p:sp>
        <p:nvSpPr>
          <p:cNvPr id="28" name="Rectangle 7">
            <a:extLst>
              <a:ext uri="{FF2B5EF4-FFF2-40B4-BE49-F238E27FC236}">
                <a16:creationId xmlns:a16="http://schemas.microsoft.com/office/drawing/2014/main" id="{0BA331D7-C4D5-D20A-14FE-21ECACACDA75}"/>
              </a:ext>
            </a:extLst>
          </p:cNvPr>
          <p:cNvSpPr>
            <a:spLocks noChangeArrowheads="1"/>
          </p:cNvSpPr>
          <p:nvPr/>
        </p:nvSpPr>
        <p:spPr bwMode="auto">
          <a:xfrm>
            <a:off x="0" y="0"/>
            <a:ext cx="3026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results demonstrate that traditional machine learning models, such as Random Forest and XGBoost, outperformed deep learning and transformer-based models, achieving accuracies of 93% and 92%, respectively. In contrast, generative models like Silma and T5-small exhibited lower performance, highlighting the effectiveness of traditional approaches for this specific task.</a:t>
            </a:r>
          </a:p>
        </p:txBody>
      </p:sp>
      <p:sp>
        <p:nvSpPr>
          <p:cNvPr id="30" name="TextBox 29">
            <a:extLst>
              <a:ext uri="{FF2B5EF4-FFF2-40B4-BE49-F238E27FC236}">
                <a16:creationId xmlns:a16="http://schemas.microsoft.com/office/drawing/2014/main" id="{B9FCAB0B-487C-78F2-447A-A20264BB77B0}"/>
              </a:ext>
            </a:extLst>
          </p:cNvPr>
          <p:cNvSpPr txBox="1"/>
          <p:nvPr/>
        </p:nvSpPr>
        <p:spPr>
          <a:xfrm>
            <a:off x="15490579" y="30088375"/>
            <a:ext cx="14456663" cy="5632311"/>
          </a:xfrm>
          <a:prstGeom prst="rect">
            <a:avLst/>
          </a:prstGeom>
          <a:noFill/>
        </p:spPr>
        <p:txBody>
          <a:bodyPr wrap="square" rtlCol="0">
            <a:spAutoFit/>
          </a:bodyPr>
          <a:lstStyle/>
          <a:p>
            <a:r>
              <a:rPr lang="en-US" sz="4000" dirty="0"/>
              <a:t>The paraphrasing tool was tested using </a:t>
            </a:r>
            <a:r>
              <a:rPr lang="en-US" sz="4000" dirty="0" err="1"/>
              <a:t>LLaMA</a:t>
            </a:r>
            <a:r>
              <a:rPr lang="en-US" sz="4000" dirty="0"/>
              <a:t> 1B, 3B, and 8B models across diverse input types. Key findings include: • Improved Accuracy with Larger Models: The 8B model consistently outperformed smaller variants in generating coherent and contextually relevant paraphrases. • Reduced Repetition: Prompt engineering successfully mitigated repetitive outputs. • Processing Efficiency: While the 1B model was computationally efficient, the quality of outputs improved significantly with larger models. </a:t>
            </a:r>
            <a:endParaRPr lang="en-US" sz="40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306F91B6-72A7-535C-0BA3-CABEB4DCE2C3}"/>
              </a:ext>
            </a:extLst>
          </p:cNvPr>
          <p:cNvSpPr txBox="1"/>
          <p:nvPr/>
        </p:nvSpPr>
        <p:spPr>
          <a:xfrm>
            <a:off x="272179" y="27838400"/>
            <a:ext cx="14450703" cy="3170099"/>
          </a:xfrm>
          <a:prstGeom prst="rect">
            <a:avLst/>
          </a:prstGeom>
          <a:noFill/>
        </p:spPr>
        <p:txBody>
          <a:bodyPr wrap="square" rtlCol="0">
            <a:spAutoFit/>
          </a:bodyPr>
          <a:lstStyle/>
          <a:p>
            <a:r>
              <a:rPr lang="en-US" sz="4000" dirty="0"/>
              <a:t>The developed paraphrasing tool demonstrates the potential of </a:t>
            </a:r>
            <a:r>
              <a:rPr lang="en-US" sz="4000" dirty="0" err="1"/>
              <a:t>LLaMA</a:t>
            </a:r>
            <a:r>
              <a:rPr lang="en-US" sz="4000" dirty="0"/>
              <a:t> models combined with prompt engineering to deliver high-quality paraphrases. While fine-tuning proved resource-intensive and less effective, prompt engineering offered a practical alternative. </a:t>
            </a:r>
            <a:endParaRPr lang="en-US" sz="40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151DE989-1C99-DC83-0457-941EE6B658CD}"/>
              </a:ext>
            </a:extLst>
          </p:cNvPr>
          <p:cNvSpPr txBox="1"/>
          <p:nvPr/>
        </p:nvSpPr>
        <p:spPr>
          <a:xfrm>
            <a:off x="265760" y="40815808"/>
            <a:ext cx="14278098"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We would like to thank Dr. Ensaf and </a:t>
            </a:r>
            <a:r>
              <a:rPr lang="en-US" sz="4000">
                <a:latin typeface="Times New Roman" panose="02020603050405020304" pitchFamily="18" charset="0"/>
                <a:cs typeface="Times New Roman" panose="02020603050405020304" pitchFamily="18" charset="0"/>
              </a:rPr>
              <a:t>Eng Ziad </a:t>
            </a:r>
            <a:r>
              <a:rPr lang="en-US" sz="4000" dirty="0">
                <a:latin typeface="Times New Roman" panose="02020603050405020304" pitchFamily="18" charset="0"/>
                <a:cs typeface="Times New Roman" panose="02020603050405020304" pitchFamily="18" charset="0"/>
              </a:rPr>
              <a:t>for their great help in this project.</a:t>
            </a:r>
          </a:p>
        </p:txBody>
      </p:sp>
      <p:sp>
        <p:nvSpPr>
          <p:cNvPr id="33" name="TextBox 32">
            <a:extLst>
              <a:ext uri="{FF2B5EF4-FFF2-40B4-BE49-F238E27FC236}">
                <a16:creationId xmlns:a16="http://schemas.microsoft.com/office/drawing/2014/main" id="{AD6F080E-9465-36AB-82CD-55290045D0B8}"/>
              </a:ext>
            </a:extLst>
          </p:cNvPr>
          <p:cNvSpPr txBox="1"/>
          <p:nvPr/>
        </p:nvSpPr>
        <p:spPr>
          <a:xfrm>
            <a:off x="320033" y="35201730"/>
            <a:ext cx="14860752" cy="3046988"/>
          </a:xfrm>
          <a:prstGeom prst="rect">
            <a:avLst/>
          </a:prstGeom>
          <a:noFill/>
        </p:spPr>
        <p:txBody>
          <a:bodyPr wrap="square" rtlCol="0">
            <a:spAutoFit/>
          </a:bodyPr>
          <a:lstStyle/>
          <a:p>
            <a:r>
              <a:rPr lang="en-US" sz="2400" dirty="0"/>
              <a:t>1] </a:t>
            </a:r>
            <a:r>
              <a:rPr lang="en-US" sz="2400" dirty="0" err="1"/>
              <a:t>Touvron</a:t>
            </a:r>
            <a:r>
              <a:rPr lang="en-US" sz="2400" dirty="0"/>
              <a:t>, H., </a:t>
            </a:r>
            <a:r>
              <a:rPr lang="en-US" sz="2400" dirty="0" err="1"/>
              <a:t>Lavril</a:t>
            </a:r>
            <a:r>
              <a:rPr lang="en-US" sz="2400" dirty="0"/>
              <a:t>, M., </a:t>
            </a:r>
            <a:r>
              <a:rPr lang="en-US" sz="2400" dirty="0" err="1"/>
              <a:t>Izacard</a:t>
            </a:r>
            <a:r>
              <a:rPr lang="en-US" sz="2400" dirty="0"/>
              <a:t>, G., et al. (2023). </a:t>
            </a:r>
            <a:r>
              <a:rPr lang="en-US" sz="2400" dirty="0" err="1"/>
              <a:t>LLaMA</a:t>
            </a:r>
            <a:r>
              <a:rPr lang="en-US" sz="2400" dirty="0"/>
              <a:t>: Open and Efficient Foundation Language Models. Meta AI Research. [2] Vaswani, A., </a:t>
            </a:r>
            <a:r>
              <a:rPr lang="en-US" sz="2400" dirty="0" err="1"/>
              <a:t>Shazeer</a:t>
            </a:r>
            <a:r>
              <a:rPr lang="en-US" sz="2400" dirty="0"/>
              <a:t>, N., Parmar, N., et al. (2017). Attention is All You Need. Advances in Neural Information Processing Systems. [3] Brown, T., Mann, B., Ryder, N., et al. (2020). Language Models are Few-Shot Learners. Advances in Neural Information Processing Systems. [4] Raffel, C., </a:t>
            </a:r>
            <a:r>
              <a:rPr lang="en-US" sz="2400" dirty="0" err="1"/>
              <a:t>Shazeer</a:t>
            </a:r>
            <a:r>
              <a:rPr lang="en-US" sz="2400" dirty="0"/>
              <a:t>, N., Roberts, A., et al. (2020). Exploring the Limits of Transfer Learning with a Unified Text-to-Text Transformer. Journal of Machine Learning Research. [5] Radford, A., Wu, J., Child, R., et al. (2019). Language Models are Unsupervised Multitask Learners. OpenAI. [6] Lewis, M., Liu, Y., Goyal, N., et al. (2020). BART: Denoising Sequence to-Sequence Pre-training for Natural Language Generation, Translation, and Comprehension. Proceedings of ACL. </a:t>
            </a:r>
            <a:endParaRPr lang="en-US" sz="2400"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2560D702-721F-0CF1-1467-55A848067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4394" y="21859434"/>
            <a:ext cx="12824597" cy="7203817"/>
          </a:xfrm>
          <a:prstGeom prst="rect">
            <a:avLst/>
          </a:prstGeom>
        </p:spPr>
      </p:pic>
    </p:spTree>
    <p:extLst>
      <p:ext uri="{BB962C8B-B14F-4D97-AF65-F5344CB8AC3E}">
        <p14:creationId xmlns:p14="http://schemas.microsoft.com/office/powerpoint/2010/main" val="20251891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663</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Abdelrahman Sabry Elgebaly</dc:creator>
  <cp:lastModifiedBy>Abdelrahman Nasser Zaki</cp:lastModifiedBy>
  <cp:revision>7</cp:revision>
  <dcterms:created xsi:type="dcterms:W3CDTF">2024-12-24T08:48:10Z</dcterms:created>
  <dcterms:modified xsi:type="dcterms:W3CDTF">2024-12-28T23:08:11Z</dcterms:modified>
</cp:coreProperties>
</file>