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AAC65E0-1D6E-4C7E-8DE9-A61D78A24B75}">
  <a:tblStyle styleId="{3AAC65E0-1D6E-4C7E-8DE9-A61D78A24B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27c7395fb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27c7395fb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27c7395f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27c7395f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2913a27f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2913a27f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2913a27f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2913a27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2913a27f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2913a27f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2913a27f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2913a27f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2913a27f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2913a27f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2913a27f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2913a27f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27c7395fb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27c7395f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27c7395fb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27c7395fb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27c7395f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27c7395f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27c7395fb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27c7395fb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27c7395f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27c7395f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27c7395f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27c7395f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27c7395fb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27c7395fb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27c7395fb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27c7395fb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Neural</a:t>
            </a:r>
            <a:r>
              <a:rPr lang="en-GB"/>
              <a:t> Network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541525"/>
            <a:ext cx="3470700" cy="8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NN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Terminology</a:t>
            </a:r>
            <a:endParaRPr/>
          </a:p>
        </p:txBody>
      </p:sp>
      <p:sp>
        <p:nvSpPr>
          <p:cNvPr id="226" name="Google Shape;226;p22"/>
          <p:cNvSpPr txBox="1"/>
          <p:nvPr/>
        </p:nvSpPr>
        <p:spPr>
          <a:xfrm>
            <a:off x="1246275" y="1177625"/>
            <a:ext cx="7456500" cy="3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2"/>
          <p:cNvSpPr txBox="1"/>
          <p:nvPr>
            <p:ph idx="1" type="body"/>
          </p:nvPr>
        </p:nvSpPr>
        <p:spPr>
          <a:xfrm>
            <a:off x="1297500" y="1062325"/>
            <a:ext cx="3403200" cy="3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x</a:t>
            </a:r>
            <a:r>
              <a:rPr lang="en-GB" sz="1600">
                <a:solidFill>
                  <a:srgbClr val="FFFFFF"/>
                </a:solidFill>
              </a:rPr>
              <a:t> = a(activation value) = features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h</a:t>
            </a:r>
            <a:r>
              <a:rPr baseline="-25000" lang="en-GB" sz="1600">
                <a:solidFill>
                  <a:srgbClr val="FFFFFF"/>
                </a:solidFill>
              </a:rPr>
              <a:t>Θ</a:t>
            </a:r>
            <a:r>
              <a:rPr lang="en-GB" sz="1600">
                <a:solidFill>
                  <a:srgbClr val="FFFFFF"/>
                </a:solidFill>
              </a:rPr>
              <a:t>(x) = output = Sigmoid if Classification Problem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z = ΘX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Weights = Thetas = Parameters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a = g(z) = g(Θx)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L = Layer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K = Unit = Node of layer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x</a:t>
            </a:r>
            <a:r>
              <a:rPr baseline="30000" lang="en-GB" sz="1600">
                <a:solidFill>
                  <a:srgbClr val="FFFFFF"/>
                </a:solidFill>
              </a:rPr>
              <a:t>1 </a:t>
            </a:r>
            <a:r>
              <a:rPr lang="en-GB" sz="1600">
                <a:solidFill>
                  <a:srgbClr val="FFFFFF"/>
                </a:solidFill>
              </a:rPr>
              <a:t> = a</a:t>
            </a:r>
            <a:r>
              <a:rPr baseline="30000" lang="en-GB" sz="1600">
                <a:solidFill>
                  <a:srgbClr val="FFFFFF"/>
                </a:solidFill>
              </a:rPr>
              <a:t>1 </a:t>
            </a:r>
            <a:r>
              <a:rPr lang="en-GB" sz="1600">
                <a:solidFill>
                  <a:srgbClr val="FFFFFF"/>
                </a:solidFill>
              </a:rPr>
              <a:t> = input layer work as activation layer for features.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Always superscript is define the layer and subscript define which Neuron or Node is.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28" name="Google Shape;228;p22"/>
          <p:cNvSpPr txBox="1"/>
          <p:nvPr>
            <p:ph idx="2" type="body"/>
          </p:nvPr>
        </p:nvSpPr>
        <p:spPr>
          <a:xfrm>
            <a:off x="4933225" y="1177625"/>
            <a:ext cx="3403200" cy="3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</a:t>
            </a:r>
            <a:r>
              <a:rPr baseline="30000" lang="en-GB" sz="1600"/>
              <a:t>j</a:t>
            </a:r>
            <a:r>
              <a:rPr baseline="-25000" lang="en-GB" sz="1600"/>
              <a:t>k</a:t>
            </a:r>
            <a:r>
              <a:rPr lang="en-GB" sz="1600"/>
              <a:t> = Activation of Node k in layer j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a</a:t>
            </a:r>
            <a:r>
              <a:rPr baseline="30000" lang="en-GB" sz="1600"/>
              <a:t>2</a:t>
            </a:r>
            <a:r>
              <a:rPr baseline="-25000" lang="en-GB" sz="1600"/>
              <a:t>1</a:t>
            </a:r>
            <a:r>
              <a:rPr lang="en-GB" sz="1600"/>
              <a:t> = node 1 of layer 2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Weights = Nodes of Layer L * Nodes of Layer L - 1.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a</a:t>
            </a:r>
            <a:r>
              <a:rPr baseline="30000" lang="en-GB" sz="1600">
                <a:solidFill>
                  <a:srgbClr val="FFFFFF"/>
                </a:solidFill>
              </a:rPr>
              <a:t>2 </a:t>
            </a:r>
            <a:r>
              <a:rPr lang="en-GB" sz="1600">
                <a:solidFill>
                  <a:srgbClr val="FFFFFF"/>
                </a:solidFill>
              </a:rPr>
              <a:t> = All nodes of Layer 2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Θ</a:t>
            </a:r>
            <a:r>
              <a:rPr baseline="30000" lang="en-GB" sz="1600">
                <a:solidFill>
                  <a:srgbClr val="FFFFFF"/>
                </a:solidFill>
              </a:rPr>
              <a:t>2</a:t>
            </a:r>
            <a:r>
              <a:rPr baseline="-25000" lang="en-GB" sz="1600">
                <a:solidFill>
                  <a:srgbClr val="FFFFFF"/>
                </a:solidFill>
              </a:rPr>
              <a:t>12 </a:t>
            </a:r>
            <a:r>
              <a:rPr lang="en-GB" sz="1600">
                <a:solidFill>
                  <a:srgbClr val="FFFFFF"/>
                </a:solidFill>
              </a:rPr>
              <a:t>= this weigh is of layer 2 node 2 and going to layer 3 node 1, and that of what we said above about </a:t>
            </a:r>
            <a:r>
              <a:rPr lang="en-GB" sz="1600"/>
              <a:t>Weights.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Θ</a:t>
            </a:r>
            <a:r>
              <a:rPr baseline="30000" lang="en-GB" sz="1600">
                <a:solidFill>
                  <a:srgbClr val="FFFFFF"/>
                </a:solidFill>
              </a:rPr>
              <a:t>2</a:t>
            </a:r>
            <a:r>
              <a:rPr lang="en-GB" sz="1600">
                <a:solidFill>
                  <a:srgbClr val="FFFFFF"/>
                </a:solidFill>
              </a:rPr>
              <a:t> = Weights of Layer 2 that leads to Layer 3.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Math Behind NN</a:t>
            </a:r>
            <a:endParaRPr/>
          </a:p>
        </p:txBody>
      </p:sp>
      <p:sp>
        <p:nvSpPr>
          <p:cNvPr id="234" name="Google Shape;234;p23"/>
          <p:cNvSpPr txBox="1"/>
          <p:nvPr>
            <p:ph idx="2" type="body"/>
          </p:nvPr>
        </p:nvSpPr>
        <p:spPr>
          <a:xfrm>
            <a:off x="3727175" y="1226925"/>
            <a:ext cx="46092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r>
              <a:rPr baseline="30000" lang="en-GB" sz="1800"/>
              <a:t>2</a:t>
            </a:r>
            <a:r>
              <a:rPr baseline="-25000" lang="en-GB" sz="1800"/>
              <a:t>1</a:t>
            </a:r>
            <a:r>
              <a:rPr lang="en-GB" sz="1800"/>
              <a:t> = g(</a:t>
            </a:r>
            <a:r>
              <a:rPr lang="en-GB" sz="1800"/>
              <a:t>Θ</a:t>
            </a:r>
            <a:r>
              <a:rPr baseline="30000" lang="en-GB" sz="1800"/>
              <a:t>1</a:t>
            </a:r>
            <a:r>
              <a:rPr baseline="-25000" lang="en-GB" sz="1800"/>
              <a:t>10</a:t>
            </a:r>
            <a:r>
              <a:rPr lang="en-GB" sz="1800"/>
              <a:t>x</a:t>
            </a:r>
            <a:r>
              <a:rPr baseline="30000" lang="en-GB" sz="1800"/>
              <a:t>1</a:t>
            </a:r>
            <a:r>
              <a:rPr baseline="-25000" lang="en-GB" sz="1800"/>
              <a:t>0 </a:t>
            </a:r>
            <a:r>
              <a:rPr lang="en-GB" sz="1800"/>
              <a:t>+ Θ</a:t>
            </a:r>
            <a:r>
              <a:rPr baseline="30000" lang="en-GB" sz="1800"/>
              <a:t>1</a:t>
            </a:r>
            <a:r>
              <a:rPr baseline="-25000" lang="en-GB" sz="1800"/>
              <a:t>11</a:t>
            </a:r>
            <a:r>
              <a:rPr lang="en-GB" sz="1800"/>
              <a:t>x</a:t>
            </a:r>
            <a:r>
              <a:rPr baseline="30000" lang="en-GB" sz="1800"/>
              <a:t>1</a:t>
            </a:r>
            <a:r>
              <a:rPr baseline="-25000" lang="en-GB" sz="1800"/>
              <a:t>1</a:t>
            </a:r>
            <a:r>
              <a:rPr lang="en-GB" sz="1800"/>
              <a:t> + Θ</a:t>
            </a:r>
            <a:r>
              <a:rPr baseline="30000" lang="en-GB" sz="1800"/>
              <a:t>1</a:t>
            </a:r>
            <a:r>
              <a:rPr baseline="-25000" lang="en-GB" sz="1800"/>
              <a:t>12</a:t>
            </a:r>
            <a:r>
              <a:rPr lang="en-GB" sz="1800"/>
              <a:t>x</a:t>
            </a:r>
            <a:r>
              <a:rPr baseline="30000" lang="en-GB" sz="1800"/>
              <a:t>1</a:t>
            </a:r>
            <a:r>
              <a:rPr baseline="-25000" lang="en-GB" sz="1800"/>
              <a:t>2</a:t>
            </a:r>
            <a:r>
              <a:rPr lang="en-GB" sz="1800"/>
              <a:t> +Θ</a:t>
            </a:r>
            <a:r>
              <a:rPr baseline="30000" lang="en-GB" sz="1800"/>
              <a:t>1</a:t>
            </a:r>
            <a:r>
              <a:rPr baseline="-25000" lang="en-GB" sz="1800"/>
              <a:t>13</a:t>
            </a:r>
            <a:r>
              <a:rPr lang="en-GB" sz="1800"/>
              <a:t>x</a:t>
            </a:r>
            <a:r>
              <a:rPr baseline="30000" lang="en-GB" sz="1800"/>
              <a:t>1</a:t>
            </a:r>
            <a:r>
              <a:rPr baseline="-25000" lang="en-GB" sz="1800"/>
              <a:t>3</a:t>
            </a:r>
            <a:r>
              <a:rPr lang="en-GB" sz="1800"/>
              <a:t>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r>
              <a:rPr baseline="30000" lang="en-GB" sz="1800"/>
              <a:t>2</a:t>
            </a:r>
            <a:r>
              <a:rPr baseline="-25000" lang="en-GB" sz="1800"/>
              <a:t>2</a:t>
            </a:r>
            <a:r>
              <a:rPr lang="en-GB" sz="1800"/>
              <a:t> = g(Θ</a:t>
            </a:r>
            <a:r>
              <a:rPr baseline="30000" lang="en-GB" sz="1800"/>
              <a:t>1</a:t>
            </a:r>
            <a:r>
              <a:rPr baseline="-25000" lang="en-GB" sz="1800"/>
              <a:t>20</a:t>
            </a:r>
            <a:r>
              <a:rPr lang="en-GB" sz="1800"/>
              <a:t>x</a:t>
            </a:r>
            <a:r>
              <a:rPr baseline="30000" lang="en-GB" sz="1800"/>
              <a:t>1</a:t>
            </a:r>
            <a:r>
              <a:rPr baseline="-25000" lang="en-GB" sz="1800"/>
              <a:t>0 </a:t>
            </a:r>
            <a:r>
              <a:rPr lang="en-GB" sz="1800"/>
              <a:t>+ Θ</a:t>
            </a:r>
            <a:r>
              <a:rPr baseline="30000" lang="en-GB" sz="1800"/>
              <a:t>1</a:t>
            </a:r>
            <a:r>
              <a:rPr baseline="-25000" lang="en-GB" sz="1800"/>
              <a:t>21</a:t>
            </a:r>
            <a:r>
              <a:rPr lang="en-GB" sz="1800"/>
              <a:t>x</a:t>
            </a:r>
            <a:r>
              <a:rPr baseline="30000" lang="en-GB" sz="1800"/>
              <a:t>1</a:t>
            </a:r>
            <a:r>
              <a:rPr baseline="-25000" lang="en-GB" sz="1800"/>
              <a:t>1</a:t>
            </a:r>
            <a:r>
              <a:rPr lang="en-GB" sz="1800"/>
              <a:t> + Θ</a:t>
            </a:r>
            <a:r>
              <a:rPr baseline="30000" lang="en-GB" sz="1800"/>
              <a:t>1</a:t>
            </a:r>
            <a:r>
              <a:rPr baseline="-25000" lang="en-GB" sz="1800"/>
              <a:t>22</a:t>
            </a:r>
            <a:r>
              <a:rPr lang="en-GB" sz="1800"/>
              <a:t>x</a:t>
            </a:r>
            <a:r>
              <a:rPr baseline="30000" lang="en-GB" sz="1800"/>
              <a:t>1</a:t>
            </a:r>
            <a:r>
              <a:rPr baseline="-25000" lang="en-GB" sz="1800"/>
              <a:t>2</a:t>
            </a:r>
            <a:r>
              <a:rPr lang="en-GB" sz="1800"/>
              <a:t> +Θ</a:t>
            </a:r>
            <a:r>
              <a:rPr baseline="30000" lang="en-GB" sz="1800"/>
              <a:t>1</a:t>
            </a:r>
            <a:r>
              <a:rPr baseline="-25000" lang="en-GB" sz="1800"/>
              <a:t>23</a:t>
            </a:r>
            <a:r>
              <a:rPr lang="en-GB" sz="1800"/>
              <a:t>x</a:t>
            </a:r>
            <a:r>
              <a:rPr baseline="30000" lang="en-GB" sz="1800"/>
              <a:t>1</a:t>
            </a:r>
            <a:r>
              <a:rPr baseline="-25000" lang="en-GB" sz="1800"/>
              <a:t>3</a:t>
            </a:r>
            <a:r>
              <a:rPr lang="en-GB" sz="1800"/>
              <a:t>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r>
              <a:rPr baseline="30000" lang="en-GB" sz="1800"/>
              <a:t>2</a:t>
            </a:r>
            <a:r>
              <a:rPr baseline="-25000" lang="en-GB" sz="1800"/>
              <a:t>3</a:t>
            </a:r>
            <a:r>
              <a:rPr lang="en-GB" sz="1800"/>
              <a:t> = g(Θ</a:t>
            </a:r>
            <a:r>
              <a:rPr baseline="30000" lang="en-GB" sz="1800"/>
              <a:t>1</a:t>
            </a:r>
            <a:r>
              <a:rPr baseline="-25000" lang="en-GB" sz="1800"/>
              <a:t>30</a:t>
            </a:r>
            <a:r>
              <a:rPr lang="en-GB" sz="1800"/>
              <a:t>x</a:t>
            </a:r>
            <a:r>
              <a:rPr baseline="30000" lang="en-GB" sz="1800"/>
              <a:t>1</a:t>
            </a:r>
            <a:r>
              <a:rPr baseline="-25000" lang="en-GB" sz="1800"/>
              <a:t>0 </a:t>
            </a:r>
            <a:r>
              <a:rPr lang="en-GB" sz="1800"/>
              <a:t>+ Θ</a:t>
            </a:r>
            <a:r>
              <a:rPr baseline="30000" lang="en-GB" sz="1800"/>
              <a:t>1</a:t>
            </a:r>
            <a:r>
              <a:rPr baseline="-25000" lang="en-GB" sz="1800"/>
              <a:t>31</a:t>
            </a:r>
            <a:r>
              <a:rPr lang="en-GB" sz="1800"/>
              <a:t>x</a:t>
            </a:r>
            <a:r>
              <a:rPr baseline="30000" lang="en-GB" sz="1800"/>
              <a:t>1</a:t>
            </a:r>
            <a:r>
              <a:rPr baseline="-25000" lang="en-GB" sz="1800"/>
              <a:t>1</a:t>
            </a:r>
            <a:r>
              <a:rPr lang="en-GB" sz="1800"/>
              <a:t> + Θ</a:t>
            </a:r>
            <a:r>
              <a:rPr baseline="30000" lang="en-GB" sz="1800"/>
              <a:t>1</a:t>
            </a:r>
            <a:r>
              <a:rPr baseline="-25000" lang="en-GB" sz="1800"/>
              <a:t>32</a:t>
            </a:r>
            <a:r>
              <a:rPr lang="en-GB" sz="1800"/>
              <a:t>x</a:t>
            </a:r>
            <a:r>
              <a:rPr baseline="30000" lang="en-GB" sz="1800"/>
              <a:t>1</a:t>
            </a:r>
            <a:r>
              <a:rPr baseline="-25000" lang="en-GB" sz="1800"/>
              <a:t>2</a:t>
            </a:r>
            <a:r>
              <a:rPr lang="en-GB" sz="1800"/>
              <a:t> +Θ</a:t>
            </a:r>
            <a:r>
              <a:rPr baseline="30000" lang="en-GB" sz="1800"/>
              <a:t>1</a:t>
            </a:r>
            <a:r>
              <a:rPr baseline="-25000" lang="en-GB" sz="1800"/>
              <a:t>33</a:t>
            </a:r>
            <a:r>
              <a:rPr lang="en-GB" sz="1800"/>
              <a:t>x</a:t>
            </a:r>
            <a:r>
              <a:rPr baseline="30000" lang="en-GB" sz="1800"/>
              <a:t>1</a:t>
            </a:r>
            <a:r>
              <a:rPr baseline="-25000" lang="en-GB" sz="1800"/>
              <a:t>3</a:t>
            </a:r>
            <a:r>
              <a:rPr lang="en-GB" sz="1800"/>
              <a:t>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Noticed that layer number is fixed while the node number change as theta of each arrow.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r>
              <a:rPr baseline="30000" lang="en-GB" sz="1800"/>
              <a:t>3</a:t>
            </a:r>
            <a:r>
              <a:rPr baseline="-25000" lang="en-GB" sz="1800"/>
              <a:t>1</a:t>
            </a:r>
            <a:r>
              <a:rPr lang="en-GB" sz="1800"/>
              <a:t> = g(Θ</a:t>
            </a:r>
            <a:r>
              <a:rPr baseline="30000" lang="en-GB" sz="1800"/>
              <a:t>2</a:t>
            </a:r>
            <a:r>
              <a:rPr baseline="-25000" lang="en-GB" sz="1800"/>
              <a:t>10</a:t>
            </a:r>
            <a:r>
              <a:rPr lang="en-GB" sz="1800"/>
              <a:t>a</a:t>
            </a:r>
            <a:r>
              <a:rPr baseline="30000" lang="en-GB" sz="1800"/>
              <a:t>2</a:t>
            </a:r>
            <a:r>
              <a:rPr baseline="-25000" lang="en-GB" sz="1800"/>
              <a:t>0 </a:t>
            </a:r>
            <a:r>
              <a:rPr lang="en-GB" sz="1800"/>
              <a:t>+ Θ</a:t>
            </a:r>
            <a:r>
              <a:rPr baseline="30000" lang="en-GB" sz="1800"/>
              <a:t>2</a:t>
            </a:r>
            <a:r>
              <a:rPr baseline="-25000" lang="en-GB" sz="1800"/>
              <a:t>11</a:t>
            </a:r>
            <a:r>
              <a:rPr lang="en-GB" sz="1800"/>
              <a:t>a</a:t>
            </a:r>
            <a:r>
              <a:rPr baseline="30000" lang="en-GB" sz="1800"/>
              <a:t>2</a:t>
            </a:r>
            <a:r>
              <a:rPr baseline="-25000" lang="en-GB" sz="1800"/>
              <a:t>1</a:t>
            </a:r>
            <a:r>
              <a:rPr lang="en-GB" sz="1800"/>
              <a:t> + Θ</a:t>
            </a:r>
            <a:r>
              <a:rPr baseline="30000" lang="en-GB" sz="1800"/>
              <a:t>2</a:t>
            </a:r>
            <a:r>
              <a:rPr baseline="-25000" lang="en-GB" sz="1800"/>
              <a:t>12</a:t>
            </a:r>
            <a:r>
              <a:rPr lang="en-GB" sz="1800"/>
              <a:t>a</a:t>
            </a:r>
            <a:r>
              <a:rPr baseline="30000" lang="en-GB" sz="1800"/>
              <a:t>2</a:t>
            </a:r>
            <a:r>
              <a:rPr baseline="-25000" lang="en-GB" sz="1800"/>
              <a:t>2</a:t>
            </a:r>
            <a:r>
              <a:rPr lang="en-GB" sz="1800"/>
              <a:t> +Θ</a:t>
            </a:r>
            <a:r>
              <a:rPr baseline="30000" lang="en-GB" sz="1800"/>
              <a:t>2</a:t>
            </a:r>
            <a:r>
              <a:rPr baseline="-25000" lang="en-GB" sz="1800"/>
              <a:t>13</a:t>
            </a:r>
            <a:r>
              <a:rPr lang="en-GB" sz="1800"/>
              <a:t>a</a:t>
            </a:r>
            <a:r>
              <a:rPr baseline="30000" lang="en-GB" sz="1800"/>
              <a:t>2</a:t>
            </a:r>
            <a:r>
              <a:rPr baseline="-25000" lang="en-GB" sz="1800"/>
              <a:t>3</a:t>
            </a:r>
            <a:r>
              <a:rPr lang="en-GB" sz="1800"/>
              <a:t>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35" name="Google Shape;2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3514200" cy="25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Weights</a:t>
            </a:r>
            <a:endParaRPr/>
          </a:p>
        </p:txBody>
      </p:sp>
      <p:sp>
        <p:nvSpPr>
          <p:cNvPr id="241" name="Google Shape;241;p24"/>
          <p:cNvSpPr txBox="1"/>
          <p:nvPr>
            <p:ph idx="1" type="body"/>
          </p:nvPr>
        </p:nvSpPr>
        <p:spPr>
          <a:xfrm>
            <a:off x="1297500" y="944850"/>
            <a:ext cx="3403200" cy="3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/>
              <a:t>damnation</a:t>
            </a:r>
            <a:r>
              <a:rPr lang="en-GB"/>
              <a:t> of Matrix that hold weights is number of </a:t>
            </a:r>
            <a:r>
              <a:rPr lang="en-GB"/>
              <a:t>neurons</a:t>
            </a:r>
            <a:r>
              <a:rPr lang="en-GB"/>
              <a:t> in next layer * number of </a:t>
            </a:r>
            <a:r>
              <a:rPr lang="en-GB"/>
              <a:t>neuron</a:t>
            </a:r>
            <a:r>
              <a:rPr lang="en-GB"/>
              <a:t> in that layer + (1 which bias unit)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Θ</a:t>
            </a:r>
            <a:r>
              <a:rPr baseline="30000" lang="en-GB" sz="1800"/>
              <a:t>1 </a:t>
            </a:r>
            <a:r>
              <a:rPr lang="en-GB" sz="1800"/>
              <a:t> = weights of first layer that lead to second layer.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Θ</a:t>
            </a:r>
            <a:r>
              <a:rPr baseline="30000" lang="en-GB" sz="1800"/>
              <a:t>1 </a:t>
            </a:r>
            <a:r>
              <a:rPr lang="en-GB" sz="1800"/>
              <a:t> = 3 * 4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x</a:t>
            </a:r>
            <a:r>
              <a:rPr baseline="30000" lang="en-GB" sz="1800"/>
              <a:t>1</a:t>
            </a:r>
            <a:r>
              <a:rPr lang="en-GB" sz="1800"/>
              <a:t> = 4 * (1 which is x</a:t>
            </a:r>
            <a:r>
              <a:rPr baseline="-25000" lang="en-GB" sz="1800"/>
              <a:t>0</a:t>
            </a:r>
            <a:r>
              <a:rPr lang="en-GB" sz="1800"/>
              <a:t> = 1 for Matrix implementation).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225" y="1631450"/>
            <a:ext cx="3514200" cy="25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Vectorize The Equation</a:t>
            </a:r>
            <a:endParaRPr/>
          </a:p>
        </p:txBody>
      </p:sp>
      <p:sp>
        <p:nvSpPr>
          <p:cNvPr id="249" name="Google Shape;249;p25"/>
          <p:cNvSpPr txBox="1"/>
          <p:nvPr>
            <p:ph idx="1" type="body"/>
          </p:nvPr>
        </p:nvSpPr>
        <p:spPr>
          <a:xfrm>
            <a:off x="1297500" y="1567550"/>
            <a:ext cx="7038900" cy="3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r>
              <a:rPr baseline="30000" lang="en-GB" sz="1800"/>
              <a:t>2</a:t>
            </a:r>
            <a:r>
              <a:rPr baseline="-25000" lang="en-GB" sz="1800"/>
              <a:t>1</a:t>
            </a:r>
            <a:r>
              <a:rPr lang="en-GB" sz="1800"/>
              <a:t> = g(Θ</a:t>
            </a:r>
            <a:r>
              <a:rPr baseline="30000" lang="en-GB" sz="1800"/>
              <a:t>1</a:t>
            </a:r>
            <a:r>
              <a:rPr baseline="-25000" lang="en-GB" sz="1800"/>
              <a:t>10</a:t>
            </a:r>
            <a:r>
              <a:rPr lang="en-GB" sz="1800"/>
              <a:t>x</a:t>
            </a:r>
            <a:r>
              <a:rPr baseline="30000" lang="en-GB" sz="1800"/>
              <a:t>1</a:t>
            </a:r>
            <a:r>
              <a:rPr baseline="-25000" lang="en-GB" sz="1800"/>
              <a:t>0 </a:t>
            </a:r>
            <a:r>
              <a:rPr lang="en-GB" sz="1800"/>
              <a:t>+ Θ</a:t>
            </a:r>
            <a:r>
              <a:rPr baseline="30000" lang="en-GB" sz="1800"/>
              <a:t>1</a:t>
            </a:r>
            <a:r>
              <a:rPr baseline="-25000" lang="en-GB" sz="1800"/>
              <a:t>11</a:t>
            </a:r>
            <a:r>
              <a:rPr lang="en-GB" sz="1800"/>
              <a:t>x</a:t>
            </a:r>
            <a:r>
              <a:rPr baseline="30000" lang="en-GB" sz="1800"/>
              <a:t>1</a:t>
            </a:r>
            <a:r>
              <a:rPr baseline="-25000" lang="en-GB" sz="1800"/>
              <a:t>1</a:t>
            </a:r>
            <a:r>
              <a:rPr lang="en-GB" sz="1800"/>
              <a:t> + Θ</a:t>
            </a:r>
            <a:r>
              <a:rPr baseline="30000" lang="en-GB" sz="1800"/>
              <a:t>1</a:t>
            </a:r>
            <a:r>
              <a:rPr baseline="-25000" lang="en-GB" sz="1800"/>
              <a:t>12</a:t>
            </a:r>
            <a:r>
              <a:rPr lang="en-GB" sz="1800"/>
              <a:t>x</a:t>
            </a:r>
            <a:r>
              <a:rPr baseline="30000" lang="en-GB" sz="1800"/>
              <a:t>1</a:t>
            </a:r>
            <a:r>
              <a:rPr baseline="-25000" lang="en-GB" sz="1800"/>
              <a:t>2</a:t>
            </a:r>
            <a:r>
              <a:rPr lang="en-GB" sz="1800"/>
              <a:t> +Θ</a:t>
            </a:r>
            <a:r>
              <a:rPr baseline="30000" lang="en-GB" sz="1800"/>
              <a:t>1</a:t>
            </a:r>
            <a:r>
              <a:rPr baseline="-25000" lang="en-GB" sz="1800"/>
              <a:t>13</a:t>
            </a:r>
            <a:r>
              <a:rPr lang="en-GB" sz="1800"/>
              <a:t>x</a:t>
            </a:r>
            <a:r>
              <a:rPr baseline="30000" lang="en-GB" sz="1800"/>
              <a:t>1</a:t>
            </a:r>
            <a:r>
              <a:rPr baseline="-25000" lang="en-GB" sz="1800"/>
              <a:t>3</a:t>
            </a:r>
            <a:r>
              <a:rPr lang="en-GB" sz="1800"/>
              <a:t>) Equal to: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r>
              <a:rPr baseline="30000" lang="en-GB" sz="1800"/>
              <a:t>2 </a:t>
            </a:r>
            <a:r>
              <a:rPr baseline="-25000" lang="en-GB" sz="1800"/>
              <a:t> </a:t>
            </a:r>
            <a:r>
              <a:rPr lang="en-GB" sz="1800"/>
              <a:t> = g(Θ</a:t>
            </a:r>
            <a:r>
              <a:rPr baseline="30000" lang="en-GB" sz="1800"/>
              <a:t>1</a:t>
            </a:r>
            <a:r>
              <a:rPr lang="en-GB" sz="1800"/>
              <a:t>X</a:t>
            </a:r>
            <a:r>
              <a:rPr baseline="30000" lang="en-GB" sz="1800"/>
              <a:t>1</a:t>
            </a:r>
            <a:r>
              <a:rPr lang="en-GB" sz="1800"/>
              <a:t> ) = (3*4) dot (4*1) = (3*1) = g(z</a:t>
            </a:r>
            <a:r>
              <a:rPr baseline="30000" lang="en-GB" sz="1800"/>
              <a:t>1</a:t>
            </a:r>
            <a:r>
              <a:rPr lang="en-GB" sz="1800"/>
              <a:t>), then output layer.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r>
              <a:rPr baseline="30000" lang="en-GB" sz="1800"/>
              <a:t>3</a:t>
            </a:r>
            <a:r>
              <a:rPr baseline="-25000" lang="en-GB" sz="1800"/>
              <a:t>1</a:t>
            </a:r>
            <a:r>
              <a:rPr lang="en-GB" sz="1800"/>
              <a:t> = g(Θ</a:t>
            </a:r>
            <a:r>
              <a:rPr baseline="30000" lang="en-GB" sz="1800"/>
              <a:t>2</a:t>
            </a:r>
            <a:r>
              <a:rPr baseline="-25000" lang="en-GB" sz="1800"/>
              <a:t>10</a:t>
            </a:r>
            <a:r>
              <a:rPr lang="en-GB" sz="1800"/>
              <a:t>a</a:t>
            </a:r>
            <a:r>
              <a:rPr baseline="30000" lang="en-GB" sz="1800"/>
              <a:t>2</a:t>
            </a:r>
            <a:r>
              <a:rPr baseline="-25000" lang="en-GB" sz="1800"/>
              <a:t>0 </a:t>
            </a:r>
            <a:r>
              <a:rPr lang="en-GB" sz="1800"/>
              <a:t>+ Θ</a:t>
            </a:r>
            <a:r>
              <a:rPr baseline="30000" lang="en-GB" sz="1800"/>
              <a:t>2</a:t>
            </a:r>
            <a:r>
              <a:rPr baseline="-25000" lang="en-GB" sz="1800"/>
              <a:t>11</a:t>
            </a:r>
            <a:r>
              <a:rPr lang="en-GB" sz="1800"/>
              <a:t>a</a:t>
            </a:r>
            <a:r>
              <a:rPr baseline="30000" lang="en-GB" sz="1800"/>
              <a:t>2</a:t>
            </a:r>
            <a:r>
              <a:rPr baseline="-25000" lang="en-GB" sz="1800"/>
              <a:t>1</a:t>
            </a:r>
            <a:r>
              <a:rPr lang="en-GB" sz="1800"/>
              <a:t> + Θ</a:t>
            </a:r>
            <a:r>
              <a:rPr baseline="30000" lang="en-GB" sz="1800"/>
              <a:t>2</a:t>
            </a:r>
            <a:r>
              <a:rPr baseline="-25000" lang="en-GB" sz="1800"/>
              <a:t>12</a:t>
            </a:r>
            <a:r>
              <a:rPr lang="en-GB" sz="1800"/>
              <a:t>a</a:t>
            </a:r>
            <a:r>
              <a:rPr baseline="30000" lang="en-GB" sz="1800"/>
              <a:t>2</a:t>
            </a:r>
            <a:r>
              <a:rPr baseline="-25000" lang="en-GB" sz="1800"/>
              <a:t>2</a:t>
            </a:r>
            <a:r>
              <a:rPr lang="en-GB" sz="1800"/>
              <a:t> +Θ</a:t>
            </a:r>
            <a:r>
              <a:rPr baseline="30000" lang="en-GB" sz="1800"/>
              <a:t>2</a:t>
            </a:r>
            <a:r>
              <a:rPr baseline="-25000" lang="en-GB" sz="1800"/>
              <a:t>13</a:t>
            </a:r>
            <a:r>
              <a:rPr lang="en-GB" sz="1800"/>
              <a:t>a</a:t>
            </a:r>
            <a:r>
              <a:rPr baseline="30000" lang="en-GB" sz="1800"/>
              <a:t>2</a:t>
            </a:r>
            <a:r>
              <a:rPr baseline="-25000" lang="en-GB" sz="1800"/>
              <a:t>3</a:t>
            </a:r>
            <a:r>
              <a:rPr lang="en-GB" sz="1800"/>
              <a:t>) =  Equal to: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r>
              <a:rPr baseline="30000" lang="en-GB" sz="1800"/>
              <a:t>3</a:t>
            </a:r>
            <a:r>
              <a:rPr lang="en-GB" sz="1800"/>
              <a:t> = g(Θ</a:t>
            </a:r>
            <a:r>
              <a:rPr baseline="30000" lang="en-GB" sz="1800"/>
              <a:t>2</a:t>
            </a:r>
            <a:r>
              <a:rPr lang="en-GB" sz="1800"/>
              <a:t>a</a:t>
            </a:r>
            <a:r>
              <a:rPr baseline="30000" lang="en-GB" sz="1800"/>
              <a:t>2</a:t>
            </a:r>
            <a:r>
              <a:rPr lang="en-GB" sz="1800"/>
              <a:t>) = g(z</a:t>
            </a:r>
            <a:r>
              <a:rPr baseline="30000" lang="en-GB" sz="1800"/>
              <a:t>2</a:t>
            </a:r>
            <a:r>
              <a:rPr lang="en-GB" sz="1800"/>
              <a:t>) and z</a:t>
            </a:r>
            <a:r>
              <a:rPr baseline="30000" lang="en-GB" sz="1800"/>
              <a:t>2</a:t>
            </a:r>
            <a:r>
              <a:rPr lang="en-GB" sz="1800"/>
              <a:t> = Θ</a:t>
            </a:r>
            <a:r>
              <a:rPr baseline="30000" lang="en-GB" sz="1800"/>
              <a:t>2</a:t>
            </a:r>
            <a:r>
              <a:rPr lang="en-GB" sz="1800"/>
              <a:t>a</a:t>
            </a:r>
            <a:r>
              <a:rPr baseline="30000" lang="en-GB" sz="1800"/>
              <a:t>2</a:t>
            </a:r>
            <a:r>
              <a:rPr lang="en-GB" sz="1800"/>
              <a:t>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50" name="Google Shape;2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675" y="3498200"/>
            <a:ext cx="2852375" cy="11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Construct Our Weights</a:t>
            </a:r>
            <a:endParaRPr/>
          </a:p>
        </p:txBody>
      </p:sp>
      <p:sp>
        <p:nvSpPr>
          <p:cNvPr id="256" name="Google Shape;256;p26"/>
          <p:cNvSpPr txBox="1"/>
          <p:nvPr>
            <p:ph idx="1" type="body"/>
          </p:nvPr>
        </p:nvSpPr>
        <p:spPr>
          <a:xfrm>
            <a:off x="146400" y="1307850"/>
            <a:ext cx="4554300" cy="3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r>
              <a:rPr baseline="30000" lang="en-GB" sz="1800"/>
              <a:t>2</a:t>
            </a:r>
            <a:r>
              <a:rPr baseline="-25000" lang="en-GB" sz="1800"/>
              <a:t>1</a:t>
            </a:r>
            <a:r>
              <a:rPr lang="en-GB" sz="1800"/>
              <a:t> = g(Θ</a:t>
            </a:r>
            <a:r>
              <a:rPr baseline="30000" lang="en-GB" sz="1800"/>
              <a:t>1</a:t>
            </a:r>
            <a:r>
              <a:rPr baseline="-25000" lang="en-GB" sz="1800"/>
              <a:t>10</a:t>
            </a:r>
            <a:r>
              <a:rPr lang="en-GB" sz="1800"/>
              <a:t>x</a:t>
            </a:r>
            <a:r>
              <a:rPr baseline="30000" lang="en-GB" sz="1800"/>
              <a:t>1</a:t>
            </a:r>
            <a:r>
              <a:rPr baseline="-25000" lang="en-GB" sz="1800"/>
              <a:t>0 </a:t>
            </a:r>
            <a:r>
              <a:rPr lang="en-GB" sz="1800"/>
              <a:t>+ Θ</a:t>
            </a:r>
            <a:r>
              <a:rPr baseline="30000" lang="en-GB" sz="1800"/>
              <a:t>1</a:t>
            </a:r>
            <a:r>
              <a:rPr baseline="-25000" lang="en-GB" sz="1800"/>
              <a:t>11</a:t>
            </a:r>
            <a:r>
              <a:rPr lang="en-GB" sz="1800"/>
              <a:t>x</a:t>
            </a:r>
            <a:r>
              <a:rPr baseline="30000" lang="en-GB" sz="1800"/>
              <a:t>1</a:t>
            </a:r>
            <a:r>
              <a:rPr baseline="-25000" lang="en-GB" sz="1800"/>
              <a:t>1</a:t>
            </a:r>
            <a:r>
              <a:rPr lang="en-GB" sz="1800"/>
              <a:t> + Θ</a:t>
            </a:r>
            <a:r>
              <a:rPr baseline="30000" lang="en-GB" sz="1800"/>
              <a:t>1</a:t>
            </a:r>
            <a:r>
              <a:rPr baseline="-25000" lang="en-GB" sz="1800"/>
              <a:t>12</a:t>
            </a:r>
            <a:r>
              <a:rPr lang="en-GB" sz="1800"/>
              <a:t>x</a:t>
            </a:r>
            <a:r>
              <a:rPr baseline="30000" lang="en-GB" sz="1800"/>
              <a:t>1</a:t>
            </a:r>
            <a:r>
              <a:rPr baseline="-25000" lang="en-GB" sz="1800"/>
              <a:t>2</a:t>
            </a:r>
            <a:r>
              <a:rPr lang="en-GB" sz="1800"/>
              <a:t> +Θ</a:t>
            </a:r>
            <a:r>
              <a:rPr baseline="30000" lang="en-GB" sz="1800"/>
              <a:t>1</a:t>
            </a:r>
            <a:r>
              <a:rPr baseline="-25000" lang="en-GB" sz="1800"/>
              <a:t>13</a:t>
            </a:r>
            <a:r>
              <a:rPr lang="en-GB" sz="1800"/>
              <a:t>x</a:t>
            </a:r>
            <a:r>
              <a:rPr baseline="30000" lang="en-GB" sz="1800"/>
              <a:t>1</a:t>
            </a:r>
            <a:r>
              <a:rPr baseline="-25000" lang="en-GB" sz="1800"/>
              <a:t>3</a:t>
            </a:r>
            <a:r>
              <a:rPr lang="en-GB" sz="1800"/>
              <a:t>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r>
              <a:rPr baseline="30000" lang="en-GB" sz="1800"/>
              <a:t>2</a:t>
            </a:r>
            <a:r>
              <a:rPr baseline="-25000" lang="en-GB" sz="1800"/>
              <a:t>2</a:t>
            </a:r>
            <a:r>
              <a:rPr lang="en-GB" sz="1800"/>
              <a:t> = g(Θ</a:t>
            </a:r>
            <a:r>
              <a:rPr baseline="30000" lang="en-GB" sz="1800"/>
              <a:t>1</a:t>
            </a:r>
            <a:r>
              <a:rPr baseline="-25000" lang="en-GB" sz="1800"/>
              <a:t>20</a:t>
            </a:r>
            <a:r>
              <a:rPr lang="en-GB" sz="1800"/>
              <a:t>x</a:t>
            </a:r>
            <a:r>
              <a:rPr baseline="30000" lang="en-GB" sz="1800"/>
              <a:t>1</a:t>
            </a:r>
            <a:r>
              <a:rPr baseline="-25000" lang="en-GB" sz="1800"/>
              <a:t>0 </a:t>
            </a:r>
            <a:r>
              <a:rPr lang="en-GB" sz="1800"/>
              <a:t>+ Θ</a:t>
            </a:r>
            <a:r>
              <a:rPr baseline="30000" lang="en-GB" sz="1800"/>
              <a:t>1</a:t>
            </a:r>
            <a:r>
              <a:rPr baseline="-25000" lang="en-GB" sz="1800"/>
              <a:t>21</a:t>
            </a:r>
            <a:r>
              <a:rPr lang="en-GB" sz="1800"/>
              <a:t>x</a:t>
            </a:r>
            <a:r>
              <a:rPr baseline="30000" lang="en-GB" sz="1800"/>
              <a:t>1</a:t>
            </a:r>
            <a:r>
              <a:rPr baseline="-25000" lang="en-GB" sz="1800"/>
              <a:t>1</a:t>
            </a:r>
            <a:r>
              <a:rPr lang="en-GB" sz="1800"/>
              <a:t> + Θ</a:t>
            </a:r>
            <a:r>
              <a:rPr baseline="30000" lang="en-GB" sz="1800"/>
              <a:t>1</a:t>
            </a:r>
            <a:r>
              <a:rPr baseline="-25000" lang="en-GB" sz="1800"/>
              <a:t>22</a:t>
            </a:r>
            <a:r>
              <a:rPr lang="en-GB" sz="1800"/>
              <a:t>x</a:t>
            </a:r>
            <a:r>
              <a:rPr baseline="30000" lang="en-GB" sz="1800"/>
              <a:t>1</a:t>
            </a:r>
            <a:r>
              <a:rPr baseline="-25000" lang="en-GB" sz="1800"/>
              <a:t>2</a:t>
            </a:r>
            <a:r>
              <a:rPr lang="en-GB" sz="1800"/>
              <a:t> +Θ</a:t>
            </a:r>
            <a:r>
              <a:rPr baseline="30000" lang="en-GB" sz="1800"/>
              <a:t>1</a:t>
            </a:r>
            <a:r>
              <a:rPr baseline="-25000" lang="en-GB" sz="1800"/>
              <a:t>23</a:t>
            </a:r>
            <a:r>
              <a:rPr lang="en-GB" sz="1800"/>
              <a:t>x</a:t>
            </a:r>
            <a:r>
              <a:rPr baseline="30000" lang="en-GB" sz="1800"/>
              <a:t>1</a:t>
            </a:r>
            <a:r>
              <a:rPr baseline="-25000" lang="en-GB" sz="1800"/>
              <a:t>3</a:t>
            </a:r>
            <a:r>
              <a:rPr lang="en-GB" sz="1800"/>
              <a:t>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r>
              <a:rPr baseline="30000" lang="en-GB" sz="1800"/>
              <a:t>2</a:t>
            </a:r>
            <a:r>
              <a:rPr baseline="-25000" lang="en-GB" sz="1800"/>
              <a:t>3</a:t>
            </a:r>
            <a:r>
              <a:rPr lang="en-GB" sz="1800"/>
              <a:t> = g(Θ</a:t>
            </a:r>
            <a:r>
              <a:rPr baseline="30000" lang="en-GB" sz="1800"/>
              <a:t>1</a:t>
            </a:r>
            <a:r>
              <a:rPr baseline="-25000" lang="en-GB" sz="1800"/>
              <a:t>30</a:t>
            </a:r>
            <a:r>
              <a:rPr lang="en-GB" sz="1800"/>
              <a:t>x</a:t>
            </a:r>
            <a:r>
              <a:rPr baseline="30000" lang="en-GB" sz="1800"/>
              <a:t>1</a:t>
            </a:r>
            <a:r>
              <a:rPr baseline="-25000" lang="en-GB" sz="1800"/>
              <a:t>0 </a:t>
            </a:r>
            <a:r>
              <a:rPr lang="en-GB" sz="1800"/>
              <a:t>+ Θ</a:t>
            </a:r>
            <a:r>
              <a:rPr baseline="30000" lang="en-GB" sz="1800"/>
              <a:t>1</a:t>
            </a:r>
            <a:r>
              <a:rPr baseline="-25000" lang="en-GB" sz="1800"/>
              <a:t>31</a:t>
            </a:r>
            <a:r>
              <a:rPr lang="en-GB" sz="1800"/>
              <a:t>x</a:t>
            </a:r>
            <a:r>
              <a:rPr baseline="30000" lang="en-GB" sz="1800"/>
              <a:t>1</a:t>
            </a:r>
            <a:r>
              <a:rPr baseline="-25000" lang="en-GB" sz="1800"/>
              <a:t>1</a:t>
            </a:r>
            <a:r>
              <a:rPr lang="en-GB" sz="1800"/>
              <a:t> + Θ</a:t>
            </a:r>
            <a:r>
              <a:rPr baseline="30000" lang="en-GB" sz="1800"/>
              <a:t>1</a:t>
            </a:r>
            <a:r>
              <a:rPr baseline="-25000" lang="en-GB" sz="1800"/>
              <a:t>32</a:t>
            </a:r>
            <a:r>
              <a:rPr lang="en-GB" sz="1800"/>
              <a:t>x</a:t>
            </a:r>
            <a:r>
              <a:rPr baseline="30000" lang="en-GB" sz="1800"/>
              <a:t>1</a:t>
            </a:r>
            <a:r>
              <a:rPr baseline="-25000" lang="en-GB" sz="1800"/>
              <a:t>2</a:t>
            </a:r>
            <a:r>
              <a:rPr lang="en-GB" sz="1800"/>
              <a:t> +Θ</a:t>
            </a:r>
            <a:r>
              <a:rPr baseline="30000" lang="en-GB" sz="1800"/>
              <a:t>1</a:t>
            </a:r>
            <a:r>
              <a:rPr baseline="-25000" lang="en-GB" sz="1800"/>
              <a:t>33</a:t>
            </a:r>
            <a:r>
              <a:rPr lang="en-GB" sz="1800"/>
              <a:t>x</a:t>
            </a:r>
            <a:r>
              <a:rPr baseline="30000" lang="en-GB" sz="1800"/>
              <a:t>1</a:t>
            </a:r>
            <a:r>
              <a:rPr baseline="-25000" lang="en-GB" sz="1800"/>
              <a:t>3</a:t>
            </a:r>
            <a:r>
              <a:rPr lang="en-GB" sz="1800"/>
              <a:t>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The +1 comes from the addition in Θ</a:t>
            </a:r>
            <a:r>
              <a:rPr baseline="30000" lang="en-GB" sz="1800"/>
              <a:t>(j)</a:t>
            </a:r>
            <a:r>
              <a:rPr lang="en-GB" sz="1800"/>
              <a:t> of the "bias nodes," x</a:t>
            </a:r>
            <a:r>
              <a:rPr baseline="-25000" lang="en-GB" sz="1800"/>
              <a:t>0</a:t>
            </a:r>
            <a:r>
              <a:rPr lang="en-GB" sz="1800"/>
              <a:t>​ and Θ</a:t>
            </a:r>
            <a:r>
              <a:rPr baseline="-25000" lang="en-GB" sz="1800"/>
              <a:t>0</a:t>
            </a:r>
            <a:r>
              <a:rPr baseline="30000" lang="en-GB" sz="1800"/>
              <a:t>(j)</a:t>
            </a:r>
            <a:r>
              <a:rPr lang="en-GB" sz="1800"/>
              <a:t>. In other words the output nodes will not include the bias nodes while the inputs will, so its 3*4 because if j = units so Θ = S</a:t>
            </a:r>
            <a:r>
              <a:rPr baseline="-25000" lang="en-GB" sz="1800"/>
              <a:t>j+1</a:t>
            </a:r>
            <a:r>
              <a:rPr lang="en-GB" sz="1800"/>
              <a:t> * S</a:t>
            </a:r>
            <a:r>
              <a:rPr baseline="-25000" lang="en-GB" sz="1800"/>
              <a:t>j</a:t>
            </a:r>
            <a:r>
              <a:rPr lang="en-GB" sz="1800"/>
              <a:t> + (1 bias).</a:t>
            </a:r>
            <a:endParaRPr sz="1800"/>
          </a:p>
        </p:txBody>
      </p:sp>
      <p:sp>
        <p:nvSpPr>
          <p:cNvPr id="257" name="Google Shape;257;p26"/>
          <p:cNvSpPr/>
          <p:nvPr/>
        </p:nvSpPr>
        <p:spPr>
          <a:xfrm>
            <a:off x="5870650" y="1307850"/>
            <a:ext cx="3032700" cy="2198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Θ</a:t>
            </a:r>
            <a:r>
              <a:rPr baseline="30000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10        </a:t>
            </a: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Θ</a:t>
            </a:r>
            <a:r>
              <a:rPr baseline="30000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11          </a:t>
            </a: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Θ</a:t>
            </a:r>
            <a:r>
              <a:rPr baseline="30000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12         </a:t>
            </a: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Θ</a:t>
            </a:r>
            <a:r>
              <a:rPr baseline="30000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13</a:t>
            </a:r>
            <a:endParaRPr baseline="-25000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Θ</a:t>
            </a:r>
            <a:r>
              <a:rPr baseline="30000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        </a:t>
            </a: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Θ</a:t>
            </a:r>
            <a:r>
              <a:rPr baseline="30000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21          </a:t>
            </a: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Θ</a:t>
            </a:r>
            <a:r>
              <a:rPr baseline="30000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22         </a:t>
            </a: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Θ</a:t>
            </a:r>
            <a:r>
              <a:rPr baseline="30000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23</a:t>
            </a:r>
            <a:endParaRPr baseline="-25000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Θ</a:t>
            </a:r>
            <a:r>
              <a:rPr baseline="30000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30        </a:t>
            </a: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Θ</a:t>
            </a:r>
            <a:r>
              <a:rPr baseline="30000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31          </a:t>
            </a: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Θ</a:t>
            </a:r>
            <a:r>
              <a:rPr baseline="30000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32         </a:t>
            </a: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Θ</a:t>
            </a:r>
            <a:r>
              <a:rPr baseline="30000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33</a:t>
            </a:r>
            <a:endParaRPr baseline="-25000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4718400" y="2068625"/>
            <a:ext cx="9771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Θ</a:t>
            </a:r>
            <a:r>
              <a:rPr b="1" baseline="30000" lang="en-GB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1" baseline="-25000" lang="en-GB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GB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Transform</a:t>
            </a:r>
            <a:r>
              <a:rPr lang="en-GB"/>
              <a:t> The Equation</a:t>
            </a:r>
            <a:endParaRPr/>
          </a:p>
        </p:txBody>
      </p:sp>
      <p:sp>
        <p:nvSpPr>
          <p:cNvPr id="264" name="Google Shape;264;p27"/>
          <p:cNvSpPr txBox="1"/>
          <p:nvPr>
            <p:ph idx="1" type="body"/>
          </p:nvPr>
        </p:nvSpPr>
        <p:spPr>
          <a:xfrm>
            <a:off x="95850" y="1567550"/>
            <a:ext cx="4121100" cy="3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Setting x=a</a:t>
            </a:r>
            <a:r>
              <a:rPr baseline="30000" lang="en-GB" sz="1800"/>
              <a:t>1 </a:t>
            </a:r>
            <a:r>
              <a:rPr lang="en-GB" sz="1800"/>
              <a:t>, we can rewrite the equation as: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z</a:t>
            </a:r>
            <a:r>
              <a:rPr baseline="30000" lang="en-GB" sz="1800"/>
              <a:t>(j)</a:t>
            </a:r>
            <a:r>
              <a:rPr lang="en-GB" sz="1800"/>
              <a:t> = </a:t>
            </a:r>
            <a:r>
              <a:rPr b="1" lang="en-GB" sz="1800"/>
              <a:t>Θ</a:t>
            </a:r>
            <a:r>
              <a:rPr b="1" baseline="30000" lang="en-GB" sz="1800"/>
              <a:t>j-1</a:t>
            </a:r>
            <a:r>
              <a:rPr b="1" lang="en-GB" sz="1800"/>
              <a:t>*a</a:t>
            </a:r>
            <a:r>
              <a:rPr b="1" baseline="30000" lang="en-GB" sz="1800"/>
              <a:t>j-1</a:t>
            </a:r>
            <a:r>
              <a:rPr b="1" lang="en-GB" sz="1800"/>
              <a:t> means the whole layer neurons of layer j is equal to weights of previous layer multiply by the activation we get from previous layer.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1800"/>
              <a:t>Then we get g(z) as our new activation for current layer, then go to next layer.</a:t>
            </a:r>
            <a:endParaRPr b="1" sz="1800"/>
          </a:p>
        </p:txBody>
      </p:sp>
      <p:sp>
        <p:nvSpPr>
          <p:cNvPr id="265" name="Google Shape;265;p27"/>
          <p:cNvSpPr txBox="1"/>
          <p:nvPr>
            <p:ph idx="2" type="body"/>
          </p:nvPr>
        </p:nvSpPr>
        <p:spPr>
          <a:xfrm>
            <a:off x="4483250" y="1173525"/>
            <a:ext cx="4472700" cy="3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We are multiplying our matrix </a:t>
            </a:r>
            <a:r>
              <a:rPr b="1" lang="en-GB" sz="1800"/>
              <a:t>Θ</a:t>
            </a:r>
            <a:r>
              <a:rPr b="1" baseline="30000" lang="en-GB" sz="1800"/>
              <a:t>j-1 </a:t>
            </a:r>
            <a:r>
              <a:rPr lang="en-GB" sz="1800"/>
              <a:t>with dimensions S</a:t>
            </a:r>
            <a:r>
              <a:rPr baseline="-25000" lang="en-GB" sz="1800"/>
              <a:t>j</a:t>
            </a:r>
            <a:r>
              <a:rPr lang="en-GB" sz="1800"/>
              <a:t> * (n+1) where </a:t>
            </a:r>
            <a:r>
              <a:rPr lang="en-GB" sz="1800"/>
              <a:t>S</a:t>
            </a:r>
            <a:r>
              <a:rPr baseline="-25000" lang="en-GB" sz="1800"/>
              <a:t>j</a:t>
            </a:r>
            <a:r>
              <a:rPr lang="en-GB" sz="1800"/>
              <a:t> is the number of our activation nodes) by our vector </a:t>
            </a:r>
            <a:r>
              <a:rPr b="1" lang="en-GB" sz="1800"/>
              <a:t>a</a:t>
            </a:r>
            <a:r>
              <a:rPr b="1" baseline="30000" lang="en-GB" sz="1800"/>
              <a:t>j-1 </a:t>
            </a:r>
            <a:r>
              <a:rPr lang="en-GB" sz="1800"/>
              <a:t>with height (n+1). This gives us our vector z</a:t>
            </a:r>
            <a:r>
              <a:rPr baseline="30000" lang="en-GB" sz="1800"/>
              <a:t>(j) </a:t>
            </a:r>
            <a:r>
              <a:rPr lang="en-GB" sz="1800"/>
              <a:t>with height </a:t>
            </a:r>
            <a:r>
              <a:rPr lang="en-GB" sz="1800"/>
              <a:t>S</a:t>
            </a:r>
            <a:r>
              <a:rPr baseline="-25000" lang="en-GB" sz="1800"/>
              <a:t>j</a:t>
            </a:r>
            <a:r>
              <a:rPr lang="en-GB" sz="1800"/>
              <a:t>. Now we can get a vector of our activation nodes for layer j as follows: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r>
              <a:rPr baseline="30000" lang="en-GB" sz="1800"/>
              <a:t>j </a:t>
            </a:r>
            <a:r>
              <a:rPr lang="en-GB" sz="1800"/>
              <a:t> = g(</a:t>
            </a:r>
            <a:r>
              <a:rPr lang="en-GB" sz="1800"/>
              <a:t>z</a:t>
            </a:r>
            <a:r>
              <a:rPr baseline="30000" lang="en-GB" sz="1800"/>
              <a:t>(j)</a:t>
            </a:r>
            <a:r>
              <a:rPr lang="en-GB" sz="1800"/>
              <a:t>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Where our function g can be applied element-wise to our vector z</a:t>
            </a:r>
            <a:r>
              <a:rPr baseline="30000" lang="en-GB" sz="1800"/>
              <a:t>(j)</a:t>
            </a:r>
            <a:r>
              <a:rPr lang="en-GB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 Operator Example</a:t>
            </a:r>
            <a:endParaRPr/>
          </a:p>
        </p:txBody>
      </p:sp>
      <p:sp>
        <p:nvSpPr>
          <p:cNvPr id="271" name="Google Shape;271;p28"/>
          <p:cNvSpPr txBox="1"/>
          <p:nvPr>
            <p:ph idx="1" type="body"/>
          </p:nvPr>
        </p:nvSpPr>
        <p:spPr>
          <a:xfrm>
            <a:off x="-48275" y="1388100"/>
            <a:ext cx="4749000" cy="3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know how the neural network actually work </a:t>
            </a:r>
            <a:r>
              <a:rPr lang="en-GB"/>
              <a:t>it's</a:t>
            </a:r>
            <a:r>
              <a:rPr lang="en-GB"/>
              <a:t> fine to take example of simple logical operator (AND) with simple NN.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So </a:t>
            </a:r>
            <a:r>
              <a:rPr lang="en-GB" sz="1800"/>
              <a:t>Θ</a:t>
            </a:r>
            <a:r>
              <a:rPr baseline="30000" lang="en-GB" sz="1800"/>
              <a:t>1</a:t>
            </a:r>
            <a:r>
              <a:rPr lang="en-GB" sz="1800"/>
              <a:t> = 1*3(S</a:t>
            </a:r>
            <a:r>
              <a:rPr baseline="-25000" lang="en-GB" sz="1800"/>
              <a:t>j+1</a:t>
            </a:r>
            <a:r>
              <a:rPr lang="en-GB" sz="1800"/>
              <a:t>* S</a:t>
            </a:r>
            <a:r>
              <a:rPr baseline="-25000" lang="en-GB" sz="1800"/>
              <a:t>j</a:t>
            </a:r>
            <a:r>
              <a:rPr lang="en-GB" sz="1800"/>
              <a:t> +1), and </a:t>
            </a:r>
            <a:r>
              <a:rPr lang="en-GB" sz="1800"/>
              <a:t>let us</a:t>
            </a:r>
            <a:r>
              <a:rPr lang="en-GB" sz="1800"/>
              <a:t> assume it's values are [-30, 20, 20].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Let x</a:t>
            </a:r>
            <a:r>
              <a:rPr baseline="30000" lang="en-GB" sz="1800"/>
              <a:t>1</a:t>
            </a:r>
            <a:r>
              <a:rPr lang="en-GB" sz="1800"/>
              <a:t> = [1 1 1], so z</a:t>
            </a:r>
            <a:r>
              <a:rPr baseline="30000" lang="en-GB" sz="1800"/>
              <a:t>j</a:t>
            </a:r>
            <a:r>
              <a:rPr lang="en-GB" sz="1800"/>
              <a:t> = </a:t>
            </a:r>
            <a:r>
              <a:rPr lang="en-GB" sz="1800"/>
              <a:t>Θ</a:t>
            </a:r>
            <a:r>
              <a:rPr baseline="30000" lang="en-GB" sz="1800"/>
              <a:t>1 </a:t>
            </a:r>
            <a:r>
              <a:rPr lang="en-GB" sz="1800"/>
              <a:t>x</a:t>
            </a:r>
            <a:r>
              <a:rPr baseline="30000" lang="en-GB" sz="1800"/>
              <a:t>1</a:t>
            </a:r>
            <a:r>
              <a:rPr lang="en-GB" sz="1800"/>
              <a:t> = -30 + 20 + 20 = 10, then g(z) = 1/(1+e</a:t>
            </a:r>
            <a:r>
              <a:rPr baseline="30000" lang="en-GB" sz="1800"/>
              <a:t>-z</a:t>
            </a:r>
            <a:r>
              <a:rPr lang="en-GB" sz="1800"/>
              <a:t> )= approximate to 1,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Change x1 and x2 then it will be 0 1,0 or 0,1 or 0,0 then the result will be 0.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2" name="Google Shape;272;p28"/>
          <p:cNvGraphicFramePr/>
          <p:nvPr/>
        </p:nvGraphicFramePr>
        <p:xfrm>
          <a:off x="7348800" y="39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{3AAC65E0-1D6E-4C7E-8DE9-A61D78A24B75}</a:tableStyleId>
              </a:tblPr>
              <a:tblGrid>
                <a:gridCol w="382850"/>
                <a:gridCol w="382850"/>
                <a:gridCol w="68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80000"/>
                          </a:solidFill>
                        </a:rPr>
                        <a:t>X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80000"/>
                          </a:solidFill>
                        </a:rPr>
                        <a:t>Y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80000"/>
                          </a:solidFill>
                        </a:rPr>
                        <a:t>Output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80000"/>
                          </a:solidFill>
                        </a:rPr>
                        <a:t>1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80000"/>
                          </a:solidFill>
                        </a:rPr>
                        <a:t>1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80000"/>
                          </a:solidFill>
                        </a:rPr>
                        <a:t>1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80000"/>
                          </a:solidFill>
                        </a:rPr>
                        <a:t>1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80000"/>
                          </a:solidFill>
                        </a:rPr>
                        <a:t>0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80000"/>
                          </a:solidFill>
                        </a:rPr>
                        <a:t>0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80000"/>
                          </a:solidFill>
                        </a:rPr>
                        <a:t>0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80000"/>
                          </a:solidFill>
                        </a:rPr>
                        <a:t>1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80000"/>
                          </a:solidFill>
                        </a:rPr>
                        <a:t>0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80000"/>
                          </a:solidFill>
                        </a:rPr>
                        <a:t>0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80000"/>
                          </a:solidFill>
                        </a:rPr>
                        <a:t>0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80000"/>
                          </a:solidFill>
                        </a:rPr>
                        <a:t>0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3" name="Google Shape;273;p28"/>
          <p:cNvSpPr/>
          <p:nvPr/>
        </p:nvSpPr>
        <p:spPr>
          <a:xfrm>
            <a:off x="6075075" y="2709050"/>
            <a:ext cx="878700" cy="78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Θ</a:t>
            </a:r>
            <a:r>
              <a:rPr baseline="30000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11</a:t>
            </a:r>
            <a:endParaRPr baseline="-25000"/>
          </a:p>
        </p:txBody>
      </p:sp>
      <p:sp>
        <p:nvSpPr>
          <p:cNvPr id="274" name="Google Shape;274;p28"/>
          <p:cNvSpPr/>
          <p:nvPr/>
        </p:nvSpPr>
        <p:spPr>
          <a:xfrm>
            <a:off x="6075075" y="3818225"/>
            <a:ext cx="878700" cy="78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Θ</a:t>
            </a:r>
            <a:r>
              <a:rPr baseline="30000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12</a:t>
            </a:r>
            <a:endParaRPr baseline="-25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7731650" y="3110225"/>
            <a:ext cx="1330800" cy="86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Y_hat = h_x = a</a:t>
            </a:r>
            <a:r>
              <a:rPr baseline="30000" lang="en-GB"/>
              <a:t>2</a:t>
            </a:r>
            <a:endParaRPr/>
          </a:p>
        </p:txBody>
      </p:sp>
      <p:cxnSp>
        <p:nvCxnSpPr>
          <p:cNvPr id="276" name="Google Shape;276;p28"/>
          <p:cNvCxnSpPr>
            <a:stCxn id="273" idx="6"/>
            <a:endCxn id="275" idx="1"/>
          </p:cNvCxnSpPr>
          <p:nvPr/>
        </p:nvCxnSpPr>
        <p:spPr>
          <a:xfrm>
            <a:off x="6953775" y="3102800"/>
            <a:ext cx="972900" cy="1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28"/>
          <p:cNvCxnSpPr>
            <a:stCxn id="274" idx="6"/>
            <a:endCxn id="275" idx="2"/>
          </p:cNvCxnSpPr>
          <p:nvPr/>
        </p:nvCxnSpPr>
        <p:spPr>
          <a:xfrm flipH="1" rot="10800000">
            <a:off x="6953775" y="3541175"/>
            <a:ext cx="777900" cy="6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28"/>
          <p:cNvSpPr/>
          <p:nvPr/>
        </p:nvSpPr>
        <p:spPr>
          <a:xfrm>
            <a:off x="5622700" y="1593075"/>
            <a:ext cx="1330800" cy="86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Bias Unit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Θ</a:t>
            </a:r>
            <a:r>
              <a:rPr baseline="30000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10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279" name="Google Shape;279;p28"/>
          <p:cNvCxnSpPr>
            <a:stCxn id="278" idx="5"/>
            <a:endCxn id="275" idx="0"/>
          </p:cNvCxnSpPr>
          <p:nvPr/>
        </p:nvCxnSpPr>
        <p:spPr>
          <a:xfrm>
            <a:off x="6758609" y="2328497"/>
            <a:ext cx="1638300" cy="7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</a:t>
            </a:r>
            <a:r>
              <a:rPr lang="en-GB"/>
              <a:t> &amp; </a:t>
            </a:r>
            <a:r>
              <a:rPr lang="en-GB"/>
              <a:t>multi classification</a:t>
            </a:r>
            <a:r>
              <a:rPr lang="en-GB"/>
              <a:t> NN</a:t>
            </a:r>
            <a:endParaRPr/>
          </a:p>
        </p:txBody>
      </p:sp>
      <p:pic>
        <p:nvPicPr>
          <p:cNvPr id="285" name="Google Shape;2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36"/>
            <a:ext cx="3248726" cy="353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0976" y="1307850"/>
            <a:ext cx="433289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</a:t>
            </a:r>
            <a:r>
              <a:rPr lang="en-GB"/>
              <a:t>Training</a:t>
            </a:r>
            <a:r>
              <a:rPr lang="en-GB"/>
              <a:t> &amp; Model Testing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82575"/>
            <a:ext cx="7038900" cy="3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Actually</a:t>
            </a:r>
            <a:r>
              <a:rPr lang="en-GB" sz="1800"/>
              <a:t> </a:t>
            </a:r>
            <a:r>
              <a:rPr lang="en-GB" sz="1800"/>
              <a:t>it's</a:t>
            </a:r>
            <a:r>
              <a:rPr lang="en-GB" sz="1800"/>
              <a:t> not related to NN but </a:t>
            </a:r>
            <a:r>
              <a:rPr lang="en-GB" sz="1800"/>
              <a:t>it's</a:t>
            </a:r>
            <a:r>
              <a:rPr lang="en-GB" sz="1800"/>
              <a:t> common for ML industry.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It has low impact on learning rate and the number of features of each example if our data has been very large.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Image with 50*50 has 2500 feature on gray scale.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What about your image size !!! it's so bigger and linear model can not catch the edges and important things between these features 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What about </a:t>
            </a:r>
            <a:r>
              <a:rPr lang="en-GB" sz="1800"/>
              <a:t>2500 feature in Non-linear like polynomial function !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What about Training of 1000 image !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Example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93125"/>
            <a:ext cx="3403200" cy="3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Each pixel has a number which brightness of this pixel in the image.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It's</a:t>
            </a:r>
            <a:r>
              <a:rPr lang="en-GB" sz="1800"/>
              <a:t> different from RGB to </a:t>
            </a:r>
            <a:r>
              <a:rPr lang="en-GB" sz="1800"/>
              <a:t>Grayscale</a:t>
            </a:r>
            <a:r>
              <a:rPr lang="en-GB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Each pixel is known as one feature in Grayscale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Each pixel is three number in RGB.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225" y="1567550"/>
            <a:ext cx="3636850" cy="2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NN </a:t>
            </a:r>
            <a:r>
              <a:rPr lang="en-GB" sz="4000"/>
              <a:t>Neural Network</a:t>
            </a:r>
            <a:r>
              <a:rPr lang="en-GB"/>
              <a:t> 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779625"/>
            <a:ext cx="7038900" cy="24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It's some of idea about how our brain recognize things.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Mimice of human brain works.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We know as example before its an image of car. How computer recognize it.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Neural Rewiring Experiment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035025"/>
            <a:ext cx="7038900" cy="4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Neurons of brain try to recognize thing even with different source.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Dandrite as inputs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Axon as output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lot of </a:t>
            </a: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Neurons try to take Decision.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Think of your hand close to something with high temperature.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Dandrite as that thing with high temperature.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Millions of Neurons processing these inputs and.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Axon sends as output of keep your hand away of this thing.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NN </a:t>
            </a:r>
            <a:r>
              <a:rPr lang="en-GB" sz="4000"/>
              <a:t>Neural Network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8" y="1398538"/>
            <a:ext cx="3579025" cy="28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4925" y="1307850"/>
            <a:ext cx="3371850" cy="28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7128" y="2054225"/>
            <a:ext cx="1339297" cy="10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Mapping</a:t>
            </a:r>
            <a:r>
              <a:rPr lang="en-GB"/>
              <a:t> </a:t>
            </a:r>
            <a:r>
              <a:rPr lang="en-GB"/>
              <a:t>Terminology</a:t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1542000" y="1235700"/>
            <a:ext cx="6928500" cy="23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Dendrites = inputs Layer = features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Axons = output </a:t>
            </a:r>
            <a:r>
              <a:rPr b="1" lang="en-GB" sz="1800">
                <a:solidFill>
                  <a:srgbClr val="FFFFFF"/>
                </a:solidFill>
              </a:rPr>
              <a:t>Layer</a:t>
            </a:r>
            <a:r>
              <a:rPr b="1" lang="en-GB" sz="1800">
                <a:solidFill>
                  <a:srgbClr val="FFFFFF"/>
                </a:solidFill>
              </a:rPr>
              <a:t> = </a:t>
            </a:r>
            <a:r>
              <a:rPr b="1" lang="en-GB" sz="1800">
                <a:solidFill>
                  <a:srgbClr val="FFFFFF"/>
                </a:solidFill>
              </a:rPr>
              <a:t>hypothesis</a:t>
            </a:r>
            <a:r>
              <a:rPr b="1" lang="en-GB" sz="1800">
                <a:solidFill>
                  <a:srgbClr val="FFFFFF"/>
                </a:solidFill>
              </a:rPr>
              <a:t> function 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Processing = Hidden Layers = intermediate layers 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Tehats = Weights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B = Bias Units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Neurons</a:t>
            </a:r>
            <a:r>
              <a:rPr b="1" lang="en-GB" sz="1800">
                <a:solidFill>
                  <a:srgbClr val="FFFFFF"/>
                </a:solidFill>
              </a:rPr>
              <a:t> = Units = Nodes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Terminology To Graph</a:t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232350" y="1668725"/>
            <a:ext cx="338100" cy="46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232350" y="2497075"/>
            <a:ext cx="338100" cy="46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232350" y="3367675"/>
            <a:ext cx="338100" cy="46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84500" y="4296600"/>
            <a:ext cx="12885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Input Layer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3553225" y="1926750"/>
            <a:ext cx="338100" cy="46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3500425" y="2902975"/>
            <a:ext cx="338100" cy="46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6071450" y="2497075"/>
            <a:ext cx="338100" cy="46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p20"/>
          <p:cNvCxnSpPr>
            <a:stCxn id="181" idx="6"/>
            <a:endCxn id="185" idx="1"/>
          </p:cNvCxnSpPr>
          <p:nvPr/>
        </p:nvCxnSpPr>
        <p:spPr>
          <a:xfrm>
            <a:off x="570450" y="1901075"/>
            <a:ext cx="3032400" cy="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0"/>
          <p:cNvCxnSpPr>
            <a:endCxn id="185" idx="2"/>
          </p:cNvCxnSpPr>
          <p:nvPr/>
        </p:nvCxnSpPr>
        <p:spPr>
          <a:xfrm flipH="1" rot="10800000">
            <a:off x="570325" y="2159100"/>
            <a:ext cx="2982900" cy="5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0"/>
          <p:cNvCxnSpPr>
            <a:stCxn id="183" idx="5"/>
            <a:endCxn id="186" idx="3"/>
          </p:cNvCxnSpPr>
          <p:nvPr/>
        </p:nvCxnSpPr>
        <p:spPr>
          <a:xfrm flipH="1" rot="10800000">
            <a:off x="520936" y="3299621"/>
            <a:ext cx="3029100" cy="4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0"/>
          <p:cNvCxnSpPr>
            <a:stCxn id="182" idx="5"/>
            <a:endCxn id="186" idx="2"/>
          </p:cNvCxnSpPr>
          <p:nvPr/>
        </p:nvCxnSpPr>
        <p:spPr>
          <a:xfrm>
            <a:off x="520936" y="2893721"/>
            <a:ext cx="2979600" cy="2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0"/>
          <p:cNvCxnSpPr>
            <a:stCxn id="181" idx="5"/>
            <a:endCxn id="186" idx="1"/>
          </p:cNvCxnSpPr>
          <p:nvPr/>
        </p:nvCxnSpPr>
        <p:spPr>
          <a:xfrm>
            <a:off x="520936" y="2065371"/>
            <a:ext cx="3029100" cy="9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0"/>
          <p:cNvCxnSpPr>
            <a:stCxn id="183" idx="6"/>
            <a:endCxn id="185" idx="3"/>
          </p:cNvCxnSpPr>
          <p:nvPr/>
        </p:nvCxnSpPr>
        <p:spPr>
          <a:xfrm flipH="1" rot="10800000">
            <a:off x="570450" y="2323525"/>
            <a:ext cx="3032400" cy="12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0"/>
          <p:cNvCxnSpPr>
            <a:stCxn id="185" idx="6"/>
            <a:endCxn id="187" idx="1"/>
          </p:cNvCxnSpPr>
          <p:nvPr/>
        </p:nvCxnSpPr>
        <p:spPr>
          <a:xfrm>
            <a:off x="3891325" y="2159100"/>
            <a:ext cx="222960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0"/>
          <p:cNvCxnSpPr>
            <a:stCxn id="186" idx="6"/>
            <a:endCxn id="187" idx="3"/>
          </p:cNvCxnSpPr>
          <p:nvPr/>
        </p:nvCxnSpPr>
        <p:spPr>
          <a:xfrm flipH="1" rot="10800000">
            <a:off x="3838525" y="2893825"/>
            <a:ext cx="2282400" cy="2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0"/>
          <p:cNvSpPr txBox="1"/>
          <p:nvPr/>
        </p:nvSpPr>
        <p:spPr>
          <a:xfrm>
            <a:off x="5627975" y="4347150"/>
            <a:ext cx="13518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Output Layer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3046375" y="4347150"/>
            <a:ext cx="13518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Hidden</a:t>
            </a: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Layer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8" name="Google Shape;198;p20"/>
          <p:cNvCxnSpPr>
            <a:stCxn id="185" idx="7"/>
          </p:cNvCxnSpPr>
          <p:nvPr/>
        </p:nvCxnSpPr>
        <p:spPr>
          <a:xfrm flipH="1" rot="10800000">
            <a:off x="3841811" y="1035104"/>
            <a:ext cx="1565700" cy="9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0"/>
          <p:cNvSpPr txBox="1"/>
          <p:nvPr/>
        </p:nvSpPr>
        <p:spPr>
          <a:xfrm>
            <a:off x="5501500" y="602000"/>
            <a:ext cx="22296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aseline="30000"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= Node 1 of layer 2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5125700" y="3600025"/>
            <a:ext cx="22296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aseline="30000"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= Node 2 of layer 2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1" name="Google Shape;201;p20"/>
          <p:cNvCxnSpPr/>
          <p:nvPr/>
        </p:nvCxnSpPr>
        <p:spPr>
          <a:xfrm>
            <a:off x="3667536" y="3307354"/>
            <a:ext cx="1543200" cy="4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0"/>
          <p:cNvSpPr txBox="1"/>
          <p:nvPr/>
        </p:nvSpPr>
        <p:spPr>
          <a:xfrm>
            <a:off x="3156425" y="1159700"/>
            <a:ext cx="1061700" cy="2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aseline="30000" lang="en-GB" sz="24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aseline="30000" sz="24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84500" y="945275"/>
            <a:ext cx="1061700" cy="3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x =a</a:t>
            </a:r>
            <a:r>
              <a:rPr baseline="30000" lang="en-GB" sz="24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aseline="30000" sz="24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5633450" y="1259300"/>
            <a:ext cx="1061700" cy="2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y = a</a:t>
            </a:r>
            <a:r>
              <a:rPr baseline="30000" lang="en-GB" sz="24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aseline="30000" sz="24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1310050" y="1178950"/>
            <a:ext cx="22296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aseline="30000"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= Node 2 of layer 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6" name="Google Shape;206;p20"/>
          <p:cNvCxnSpPr/>
          <p:nvPr/>
        </p:nvCxnSpPr>
        <p:spPr>
          <a:xfrm flipH="1" rot="10800000">
            <a:off x="397961" y="1494329"/>
            <a:ext cx="1302600" cy="12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0"/>
          <p:cNvSpPr txBox="1"/>
          <p:nvPr/>
        </p:nvSpPr>
        <p:spPr>
          <a:xfrm>
            <a:off x="1689638" y="3728600"/>
            <a:ext cx="813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Θ</a:t>
            </a:r>
            <a:r>
              <a:rPr baseline="30000"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23</a:t>
            </a:r>
            <a:endParaRPr baseline="-25000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8" name="Google Shape;208;p20"/>
          <p:cNvCxnSpPr/>
          <p:nvPr/>
        </p:nvCxnSpPr>
        <p:spPr>
          <a:xfrm>
            <a:off x="1635274" y="3641429"/>
            <a:ext cx="187200" cy="2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0"/>
          <p:cNvSpPr txBox="1"/>
          <p:nvPr/>
        </p:nvSpPr>
        <p:spPr>
          <a:xfrm>
            <a:off x="1118950" y="4186900"/>
            <a:ext cx="813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Θ</a:t>
            </a:r>
            <a:r>
              <a:rPr baseline="30000"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13</a:t>
            </a:r>
            <a:endParaRPr baseline="-25000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0" name="Google Shape;210;p20"/>
          <p:cNvCxnSpPr/>
          <p:nvPr/>
        </p:nvCxnSpPr>
        <p:spPr>
          <a:xfrm>
            <a:off x="954550" y="3408713"/>
            <a:ext cx="355200" cy="9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0"/>
          <p:cNvSpPr txBox="1"/>
          <p:nvPr/>
        </p:nvSpPr>
        <p:spPr>
          <a:xfrm>
            <a:off x="4820150" y="1547100"/>
            <a:ext cx="813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Θ</a:t>
            </a:r>
            <a:r>
              <a:rPr baseline="30000"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11</a:t>
            </a:r>
            <a:endParaRPr baseline="-25000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2" name="Google Shape;212;p20"/>
          <p:cNvCxnSpPr/>
          <p:nvPr/>
        </p:nvCxnSpPr>
        <p:spPr>
          <a:xfrm flipH="1">
            <a:off x="4647050" y="1841550"/>
            <a:ext cx="326700" cy="4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0"/>
          <p:cNvSpPr txBox="1"/>
          <p:nvPr/>
        </p:nvSpPr>
        <p:spPr>
          <a:xfrm>
            <a:off x="5757650" y="3150075"/>
            <a:ext cx="813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Θ</a:t>
            </a:r>
            <a:r>
              <a:rPr baseline="30000"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12</a:t>
            </a:r>
            <a:endParaRPr baseline="-25000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4" name="Google Shape;214;p20"/>
          <p:cNvCxnSpPr/>
          <p:nvPr/>
        </p:nvCxnSpPr>
        <p:spPr>
          <a:xfrm>
            <a:off x="4922525" y="3045750"/>
            <a:ext cx="954600" cy="2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 NN With 2 hidden Layers</a:t>
            </a:r>
            <a:endParaRPr/>
          </a:p>
        </p:txBody>
      </p:sp>
      <p:pic>
        <p:nvPicPr>
          <p:cNvPr id="220" name="Google Shape;2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900" y="1502500"/>
            <a:ext cx="6865050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