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224bde11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224bde11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224bde1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24bde1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224bde11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224bde11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224bde11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24bde11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224bde11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224bde11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224bde11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224bde11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224bde11a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224bde11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224bde1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24bde1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224bde11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224bde11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224bde1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224bde1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224bde11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224bde11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224bde11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24bde11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224bde11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224bde11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224bde1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224bde1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224bde11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24bde11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Arial"/>
                <a:ea typeface="Arial"/>
                <a:cs typeface="Arial"/>
                <a:sym typeface="Arial"/>
              </a:rPr>
              <a:t> Decision Boundary</a:t>
            </a:r>
            <a:endParaRPr/>
          </a:p>
        </p:txBody>
      </p:sp>
      <p:sp>
        <p:nvSpPr>
          <p:cNvPr id="126" name="Google Shape;126;p2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Let z = 0, then e</a:t>
            </a:r>
            <a:r>
              <a:rPr baseline="30000" lang="en">
                <a:solidFill>
                  <a:srgbClr val="000000"/>
                </a:solidFill>
              </a:rPr>
              <a:t>0</a:t>
            </a:r>
            <a:r>
              <a:rPr lang="en">
                <a:solidFill>
                  <a:srgbClr val="000000"/>
                </a:solidFill>
              </a:rPr>
              <a:t> = 1 and g(z) = ½</a:t>
            </a:r>
            <a:endParaRPr>
              <a:solidFill>
                <a:srgbClr val="000000"/>
              </a:solidFill>
            </a:endParaRPr>
          </a:p>
          <a:p>
            <a:pPr indent="0" lvl="0" marL="0" rtl="0" algn="l">
              <a:spcBef>
                <a:spcPts val="1600"/>
              </a:spcBef>
              <a:spcAft>
                <a:spcPts val="0"/>
              </a:spcAft>
              <a:buNone/>
            </a:pPr>
            <a:r>
              <a:rPr lang="en">
                <a:solidFill>
                  <a:srgbClr val="000000"/>
                </a:solidFill>
              </a:rPr>
              <a:t>Let z = ∞, then e</a:t>
            </a:r>
            <a:r>
              <a:rPr baseline="30000" lang="en">
                <a:solidFill>
                  <a:srgbClr val="000000"/>
                </a:solidFill>
              </a:rPr>
              <a:t>-(∞)</a:t>
            </a:r>
            <a:r>
              <a:rPr lang="en">
                <a:solidFill>
                  <a:srgbClr val="000000"/>
                </a:solidFill>
              </a:rPr>
              <a:t> = very small number and g(z) Approximately to 1</a:t>
            </a:r>
            <a:endParaRPr>
              <a:solidFill>
                <a:srgbClr val="000000"/>
              </a:solidFill>
            </a:endParaRPr>
          </a:p>
          <a:p>
            <a:pPr indent="0" lvl="0" marL="0" rtl="0" algn="l">
              <a:spcBef>
                <a:spcPts val="1600"/>
              </a:spcBef>
              <a:spcAft>
                <a:spcPts val="0"/>
              </a:spcAft>
              <a:buNone/>
            </a:pPr>
            <a:r>
              <a:rPr lang="en">
                <a:solidFill>
                  <a:srgbClr val="000000"/>
                </a:solidFill>
              </a:rPr>
              <a:t>Let z = -∞, then e</a:t>
            </a:r>
            <a:r>
              <a:rPr baseline="30000" lang="en">
                <a:solidFill>
                  <a:srgbClr val="000000"/>
                </a:solidFill>
              </a:rPr>
              <a:t>-(-∞)</a:t>
            </a:r>
            <a:r>
              <a:rPr lang="en">
                <a:solidFill>
                  <a:srgbClr val="000000"/>
                </a:solidFill>
              </a:rPr>
              <a:t> = very large number and g(z) Approximately to 0</a:t>
            </a:r>
            <a:endParaRPr>
              <a:solidFill>
                <a:srgbClr val="000000"/>
              </a:solidFill>
            </a:endParaRPr>
          </a:p>
          <a:p>
            <a:pPr indent="0" lvl="0" marL="0" rtl="0" algn="l">
              <a:spcBef>
                <a:spcPts val="1600"/>
              </a:spcBef>
              <a:spcAft>
                <a:spcPts val="0"/>
              </a:spcAft>
              <a:buNone/>
            </a:pPr>
            <a:r>
              <a:rPr lang="en">
                <a:solidFill>
                  <a:srgbClr val="000000"/>
                </a:solidFill>
                <a:latin typeface="Arial"/>
                <a:ea typeface="Arial"/>
                <a:cs typeface="Arial"/>
                <a:sym typeface="Arial"/>
              </a:rPr>
              <a:t>The </a:t>
            </a:r>
            <a:r>
              <a:rPr b="1" lang="en">
                <a:solidFill>
                  <a:srgbClr val="000000"/>
                </a:solidFill>
                <a:latin typeface="Arial"/>
                <a:ea typeface="Arial"/>
                <a:cs typeface="Arial"/>
                <a:sym typeface="Arial"/>
              </a:rPr>
              <a:t>decision boundary</a:t>
            </a:r>
            <a:r>
              <a:rPr lang="en">
                <a:solidFill>
                  <a:srgbClr val="000000"/>
                </a:solidFill>
                <a:latin typeface="Arial"/>
                <a:ea typeface="Arial"/>
                <a:cs typeface="Arial"/>
                <a:sym typeface="Arial"/>
              </a:rPr>
              <a:t> is the line that separates the area where y = 0 and where y = 1. It is created by our hypothesis function.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27" name="Google Shape;127;p22"/>
          <p:cNvSpPr txBox="1"/>
          <p:nvPr>
            <p:ph idx="2" type="body"/>
          </p:nvPr>
        </p:nvSpPr>
        <p:spPr>
          <a:xfrm>
            <a:off x="4694250" y="1758500"/>
            <a:ext cx="3999900" cy="32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decision boundary make:</a:t>
            </a:r>
            <a:endParaRPr>
              <a:solidFill>
                <a:srgbClr val="000000"/>
              </a:solidFill>
            </a:endParaRPr>
          </a:p>
          <a:p>
            <a:pPr indent="0" lvl="0" marL="0" rtl="0" algn="l">
              <a:spcBef>
                <a:spcPts val="1600"/>
              </a:spcBef>
              <a:spcAft>
                <a:spcPts val="0"/>
              </a:spcAft>
              <a:buNone/>
            </a:pPr>
            <a:r>
              <a:rPr lang="en">
                <a:solidFill>
                  <a:srgbClr val="000000"/>
                </a:solidFill>
              </a:rPr>
              <a:t>Depends on your specific threshold which will map any values returned from g(z) to 1 or 0 depends on this threshold you specify.</a:t>
            </a:r>
            <a:endParaRPr>
              <a:solidFill>
                <a:srgbClr val="000000"/>
              </a:solidFill>
            </a:endParaRPr>
          </a:p>
          <a:p>
            <a:pPr indent="0" lvl="0" marL="0" rtl="0" algn="l">
              <a:spcBef>
                <a:spcPts val="1600"/>
              </a:spcBef>
              <a:spcAft>
                <a:spcPts val="0"/>
              </a:spcAft>
              <a:buNone/>
            </a:pPr>
            <a:r>
              <a:rPr lang="en">
                <a:solidFill>
                  <a:srgbClr val="000000"/>
                </a:solidFill>
              </a:rPr>
              <a:t>So h(x) = g(z) &gt;= .5 that means X*theta &gt;= 0,</a:t>
            </a:r>
            <a:endParaRPr>
              <a:solidFill>
                <a:srgbClr val="000000"/>
              </a:solidFill>
            </a:endParaRPr>
          </a:p>
          <a:p>
            <a:pPr indent="0" lvl="0" marL="0" rtl="0" algn="l">
              <a:spcBef>
                <a:spcPts val="1600"/>
              </a:spcBef>
              <a:spcAft>
                <a:spcPts val="0"/>
              </a:spcAft>
              <a:buNone/>
            </a:pPr>
            <a:r>
              <a:rPr lang="en">
                <a:solidFill>
                  <a:srgbClr val="000000"/>
                </a:solidFill>
              </a:rPr>
              <a:t>From that we can conclude that:</a:t>
            </a:r>
            <a:endParaRPr>
              <a:solidFill>
                <a:srgbClr val="000000"/>
              </a:solidFill>
            </a:endParaRPr>
          </a:p>
          <a:p>
            <a:pPr indent="0" lvl="0" marL="0" rtl="0" algn="l">
              <a:spcBef>
                <a:spcPts val="1600"/>
              </a:spcBef>
              <a:spcAft>
                <a:spcPts val="0"/>
              </a:spcAft>
              <a:buNone/>
            </a:pPr>
            <a:r>
              <a:rPr lang="en">
                <a:solidFill>
                  <a:srgbClr val="000000"/>
                </a:solidFill>
              </a:rPr>
              <a:t>Θ * x ≥ 0 then y = 1 </a:t>
            </a:r>
            <a:endParaRPr>
              <a:solidFill>
                <a:srgbClr val="000000"/>
              </a:solidFill>
            </a:endParaRPr>
          </a:p>
          <a:p>
            <a:pPr indent="0" lvl="0" marL="0" rtl="0" algn="l">
              <a:spcBef>
                <a:spcPts val="1600"/>
              </a:spcBef>
              <a:spcAft>
                <a:spcPts val="0"/>
              </a:spcAft>
              <a:buNone/>
            </a:pPr>
            <a:r>
              <a:rPr lang="en">
                <a:solidFill>
                  <a:srgbClr val="000000"/>
                </a:solidFill>
              </a:rPr>
              <a:t>Θ * x &lt; 0 then  y = 0</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Binary </a:t>
            </a:r>
            <a:r>
              <a:rPr lang="en"/>
              <a:t>Classification</a:t>
            </a:r>
            <a:endParaRPr/>
          </a:p>
        </p:txBody>
      </p:sp>
      <p:pic>
        <p:nvPicPr>
          <p:cNvPr id="133" name="Google Shape;133;p23"/>
          <p:cNvPicPr preferRelativeResize="0"/>
          <p:nvPr/>
        </p:nvPicPr>
        <p:blipFill>
          <a:blip r:embed="rId3">
            <a:alphaModFix/>
          </a:blip>
          <a:stretch>
            <a:fillRect/>
          </a:stretch>
        </p:blipFill>
        <p:spPr>
          <a:xfrm>
            <a:off x="168975" y="1557250"/>
            <a:ext cx="8903452" cy="3585874"/>
          </a:xfrm>
          <a:prstGeom prst="rect">
            <a:avLst/>
          </a:prstGeom>
          <a:noFill/>
          <a:ln>
            <a:noFill/>
          </a:ln>
        </p:spPr>
      </p:pic>
      <p:sp>
        <p:nvSpPr>
          <p:cNvPr id="134" name="Google Shape;134;p23"/>
          <p:cNvSpPr txBox="1"/>
          <p:nvPr/>
        </p:nvSpPr>
        <p:spPr>
          <a:xfrm>
            <a:off x="221800" y="675950"/>
            <a:ext cx="8502000" cy="8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One of the most binary classification problems is Spam classifier that map your emails to spam or inbox.</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2400"/>
              </a:spcBef>
              <a:spcAft>
                <a:spcPts val="0"/>
              </a:spcAft>
              <a:buNone/>
            </a:pPr>
            <a:r>
              <a:rPr b="1" lang="en" sz="3000">
                <a:solidFill>
                  <a:srgbClr val="FFFFFF"/>
                </a:solidFill>
                <a:latin typeface="Arial"/>
                <a:ea typeface="Arial"/>
                <a:cs typeface="Arial"/>
                <a:sym typeface="Arial"/>
              </a:rPr>
              <a:t>Cost Function</a:t>
            </a:r>
            <a:endParaRPr b="1" sz="30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
        <p:nvSpPr>
          <p:cNvPr id="140" name="Google Shape;140;p24"/>
          <p:cNvSpPr txBox="1"/>
          <p:nvPr/>
        </p:nvSpPr>
        <p:spPr>
          <a:xfrm>
            <a:off x="98250" y="765725"/>
            <a:ext cx="8445900" cy="3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When y = 1, we get the following plot for J(θ) vs hθ(x).</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hθ(x) = g(z) = 1/(1+e</a:t>
            </a:r>
            <a:r>
              <a:rPr baseline="30000" lang="en" sz="1800">
                <a:latin typeface="Roboto"/>
                <a:ea typeface="Roboto"/>
                <a:cs typeface="Roboto"/>
                <a:sym typeface="Roboto"/>
              </a:rPr>
              <a:t>-z</a:t>
            </a:r>
            <a:r>
              <a:rPr lang="en"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41" name="Google Shape;141;p24"/>
          <p:cNvPicPr preferRelativeResize="0"/>
          <p:nvPr/>
        </p:nvPicPr>
        <p:blipFill>
          <a:blip r:embed="rId3">
            <a:alphaModFix/>
          </a:blip>
          <a:stretch>
            <a:fillRect/>
          </a:stretch>
        </p:blipFill>
        <p:spPr>
          <a:xfrm>
            <a:off x="2398725" y="1736863"/>
            <a:ext cx="4876800" cy="332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98250" y="16350"/>
            <a:ext cx="8826600" cy="285900"/>
          </a:xfrm>
          <a:prstGeom prst="rect">
            <a:avLst/>
          </a:prstGeom>
        </p:spPr>
        <p:txBody>
          <a:bodyPr anchorCtr="0" anchor="ctr" bIns="91425" lIns="91425" spcFirstLastPara="1" rIns="91425" wrap="square" tIns="91425">
            <a:noAutofit/>
          </a:bodyPr>
          <a:lstStyle/>
          <a:p>
            <a:pPr indent="0" lvl="0" marL="0" rtl="0" algn="l">
              <a:lnSpc>
                <a:spcPct val="115000"/>
              </a:lnSpc>
              <a:spcBef>
                <a:spcPts val="2400"/>
              </a:spcBef>
              <a:spcAft>
                <a:spcPts val="0"/>
              </a:spcAft>
              <a:buNone/>
            </a:pPr>
            <a:r>
              <a:t/>
            </a:r>
            <a:endParaRPr b="1" sz="3000">
              <a:latin typeface="Arial"/>
              <a:ea typeface="Arial"/>
              <a:cs typeface="Arial"/>
              <a:sym typeface="Arial"/>
            </a:endParaRPr>
          </a:p>
          <a:p>
            <a:pPr indent="0" lvl="0" marL="0" rtl="0" algn="l">
              <a:lnSpc>
                <a:spcPct val="115000"/>
              </a:lnSpc>
              <a:spcBef>
                <a:spcPts val="2400"/>
              </a:spcBef>
              <a:spcAft>
                <a:spcPts val="0"/>
              </a:spcAft>
              <a:buNone/>
            </a:pPr>
            <a:r>
              <a:rPr b="1" lang="en" sz="3000">
                <a:latin typeface="Arial"/>
                <a:ea typeface="Arial"/>
                <a:cs typeface="Arial"/>
                <a:sym typeface="Arial"/>
              </a:rPr>
              <a:t>Cost Function</a:t>
            </a:r>
            <a:endParaRPr b="1" sz="3000">
              <a:latin typeface="Arial"/>
              <a:ea typeface="Arial"/>
              <a:cs typeface="Arial"/>
              <a:sym typeface="Arial"/>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p:txBody>
      </p:sp>
      <p:sp>
        <p:nvSpPr>
          <p:cNvPr id="147" name="Google Shape;147;p25"/>
          <p:cNvSpPr txBox="1"/>
          <p:nvPr/>
        </p:nvSpPr>
        <p:spPr>
          <a:xfrm>
            <a:off x="31825" y="774175"/>
            <a:ext cx="77736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When y = 1, we get the following plot for J(θ) vs hθ(x).</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hθ(x) = g(z) = 1/(1+e</a:t>
            </a:r>
            <a:r>
              <a:rPr baseline="30000" lang="en" sz="1800">
                <a:latin typeface="Roboto"/>
                <a:ea typeface="Roboto"/>
                <a:cs typeface="Roboto"/>
                <a:sym typeface="Roboto"/>
              </a:rPr>
              <a:t>-z</a:t>
            </a:r>
            <a:r>
              <a:rPr lang="en" sz="1800">
                <a:latin typeface="Roboto"/>
                <a:ea typeface="Roboto"/>
                <a:cs typeface="Roboto"/>
                <a:sym typeface="Roboto"/>
              </a:rPr>
              <a:t>)</a:t>
            </a:r>
            <a:endParaRPr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pic>
        <p:nvPicPr>
          <p:cNvPr id="148" name="Google Shape;148;p25"/>
          <p:cNvPicPr preferRelativeResize="0"/>
          <p:nvPr/>
        </p:nvPicPr>
        <p:blipFill>
          <a:blip r:embed="rId3">
            <a:alphaModFix/>
          </a:blip>
          <a:stretch>
            <a:fillRect/>
          </a:stretch>
        </p:blipFill>
        <p:spPr>
          <a:xfrm>
            <a:off x="1480225" y="1529275"/>
            <a:ext cx="4876800" cy="332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Conclude</a:t>
            </a:r>
            <a:r>
              <a:rPr lang="en" sz="3000"/>
              <a:t> for Equations &amp; graphs</a:t>
            </a:r>
            <a:endParaRPr sz="3000"/>
          </a:p>
        </p:txBody>
      </p:sp>
      <p:sp>
        <p:nvSpPr>
          <p:cNvPr id="154" name="Google Shape;154;p26"/>
          <p:cNvSpPr txBox="1"/>
          <p:nvPr/>
        </p:nvSpPr>
        <p:spPr>
          <a:xfrm>
            <a:off x="159075" y="758275"/>
            <a:ext cx="8399400" cy="42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latin typeface="Roboto"/>
                <a:ea typeface="Roboto"/>
                <a:cs typeface="Roboto"/>
                <a:sym typeface="Roboto"/>
              </a:rPr>
              <a:t>If our correct answer 'y' is 0, then the cost function will be 0 if our hypothesis function also outputs 0. If our hypothesis approaches 1, then the cost function will approach infinity.</a:t>
            </a:r>
            <a:endParaRPr sz="1800">
              <a:latin typeface="Roboto"/>
              <a:ea typeface="Roboto"/>
              <a:cs typeface="Roboto"/>
              <a:sym typeface="Roboto"/>
            </a:endParaRPr>
          </a:p>
          <a:p>
            <a:pPr indent="0" lvl="0" marL="0" rtl="0" algn="l">
              <a:lnSpc>
                <a:spcPct val="115000"/>
              </a:lnSpc>
              <a:spcBef>
                <a:spcPts val="1200"/>
              </a:spcBef>
              <a:spcAft>
                <a:spcPts val="0"/>
              </a:spcAft>
              <a:buNone/>
            </a:pPr>
            <a:r>
              <a:rPr lang="en" sz="1800">
                <a:latin typeface="Roboto"/>
                <a:ea typeface="Roboto"/>
                <a:cs typeface="Roboto"/>
                <a:sym typeface="Roboto"/>
              </a:rPr>
              <a:t>If our correct answer 'y' is 1, then the cost function will be 0 if our hypothesis function outputs 1. If our hypothesis approaches 0, then the cost function will approach infinity.</a:t>
            </a:r>
            <a:endParaRPr sz="1800">
              <a:latin typeface="Roboto"/>
              <a:ea typeface="Roboto"/>
              <a:cs typeface="Roboto"/>
              <a:sym typeface="Roboto"/>
            </a:endParaRPr>
          </a:p>
          <a:p>
            <a:pPr indent="0" lvl="0" marL="0" rtl="0" algn="l">
              <a:lnSpc>
                <a:spcPct val="115000"/>
              </a:lnSpc>
              <a:spcBef>
                <a:spcPts val="1200"/>
              </a:spcBef>
              <a:spcAft>
                <a:spcPts val="0"/>
              </a:spcAft>
              <a:buNone/>
            </a:pPr>
            <a:r>
              <a:rPr lang="en" sz="1800">
                <a:latin typeface="Roboto"/>
                <a:ea typeface="Roboto"/>
                <a:cs typeface="Roboto"/>
                <a:sym typeface="Roboto"/>
              </a:rPr>
              <a:t>Cost(</a:t>
            </a:r>
            <a:r>
              <a:rPr lang="en" sz="1800">
                <a:latin typeface="Roboto"/>
                <a:ea typeface="Roboto"/>
                <a:cs typeface="Roboto"/>
                <a:sym typeface="Roboto"/>
              </a:rPr>
              <a:t>h</a:t>
            </a:r>
            <a:r>
              <a:rPr baseline="-25000" lang="en" sz="1800">
                <a:latin typeface="Roboto"/>
                <a:ea typeface="Roboto"/>
                <a:cs typeface="Roboto"/>
                <a:sym typeface="Roboto"/>
              </a:rPr>
              <a:t>θ</a:t>
            </a:r>
            <a:r>
              <a:rPr lang="en" sz="1800">
                <a:latin typeface="Roboto"/>
                <a:ea typeface="Roboto"/>
                <a:cs typeface="Roboto"/>
                <a:sym typeface="Roboto"/>
              </a:rPr>
              <a:t>(x),y) = −log⁡(h</a:t>
            </a:r>
            <a:r>
              <a:rPr baseline="-25000" lang="en" sz="1800">
                <a:latin typeface="Roboto"/>
                <a:ea typeface="Roboto"/>
                <a:cs typeface="Roboto"/>
                <a:sym typeface="Roboto"/>
              </a:rPr>
              <a:t>θ</a:t>
            </a:r>
            <a:r>
              <a:rPr lang="en" sz="1800">
                <a:latin typeface="Roboto"/>
                <a:ea typeface="Roboto"/>
                <a:cs typeface="Roboto"/>
                <a:sym typeface="Roboto"/>
              </a:rPr>
              <a:t>(x) ) =====&gt;&gt; if y = 1</a:t>
            </a:r>
            <a:endParaRPr sz="1800">
              <a:latin typeface="Roboto"/>
              <a:ea typeface="Roboto"/>
              <a:cs typeface="Roboto"/>
              <a:sym typeface="Roboto"/>
            </a:endParaRPr>
          </a:p>
          <a:p>
            <a:pPr indent="0" lvl="0" marL="0" rtl="0" algn="l">
              <a:lnSpc>
                <a:spcPct val="115000"/>
              </a:lnSpc>
              <a:spcBef>
                <a:spcPts val="1200"/>
              </a:spcBef>
              <a:spcAft>
                <a:spcPts val="0"/>
              </a:spcAft>
              <a:buNone/>
            </a:pPr>
            <a:r>
              <a:rPr lang="en" sz="1800">
                <a:latin typeface="Roboto"/>
                <a:ea typeface="Roboto"/>
                <a:cs typeface="Roboto"/>
                <a:sym typeface="Roboto"/>
              </a:rPr>
              <a:t>Cost(</a:t>
            </a:r>
            <a:r>
              <a:rPr lang="en" sz="1800">
                <a:latin typeface="Roboto"/>
                <a:ea typeface="Roboto"/>
                <a:cs typeface="Roboto"/>
                <a:sym typeface="Roboto"/>
              </a:rPr>
              <a:t>h</a:t>
            </a:r>
            <a:r>
              <a:rPr baseline="-25000" lang="en" sz="1800">
                <a:latin typeface="Roboto"/>
                <a:ea typeface="Roboto"/>
                <a:cs typeface="Roboto"/>
                <a:sym typeface="Roboto"/>
              </a:rPr>
              <a:t>θ</a:t>
            </a:r>
            <a:r>
              <a:rPr lang="en" sz="1800">
                <a:latin typeface="Roboto"/>
                <a:ea typeface="Roboto"/>
                <a:cs typeface="Roboto"/>
                <a:sym typeface="Roboto"/>
              </a:rPr>
              <a:t>(x),y) = −log⁡(1−</a:t>
            </a:r>
            <a:r>
              <a:rPr lang="en" sz="1800">
                <a:latin typeface="Roboto"/>
                <a:ea typeface="Roboto"/>
                <a:cs typeface="Roboto"/>
                <a:sym typeface="Roboto"/>
              </a:rPr>
              <a:t>h</a:t>
            </a:r>
            <a:r>
              <a:rPr baseline="-25000" lang="en" sz="1800">
                <a:latin typeface="Roboto"/>
                <a:ea typeface="Roboto"/>
                <a:cs typeface="Roboto"/>
                <a:sym typeface="Roboto"/>
              </a:rPr>
              <a:t>θ</a:t>
            </a:r>
            <a:r>
              <a:rPr lang="en" sz="1800">
                <a:latin typeface="Roboto"/>
                <a:ea typeface="Roboto"/>
                <a:cs typeface="Roboto"/>
                <a:sym typeface="Roboto"/>
              </a:rPr>
              <a:t>(x)) ====&gt;&gt; if y = 0</a:t>
            </a:r>
            <a:endParaRPr sz="1800">
              <a:latin typeface="Roboto"/>
              <a:ea typeface="Roboto"/>
              <a:cs typeface="Roboto"/>
              <a:sym typeface="Roboto"/>
            </a:endParaRPr>
          </a:p>
          <a:p>
            <a:pPr indent="0" lvl="0" marL="0" rtl="0" algn="l">
              <a:lnSpc>
                <a:spcPct val="115000"/>
              </a:lnSpc>
              <a:spcBef>
                <a:spcPts val="1200"/>
              </a:spcBef>
              <a:spcAft>
                <a:spcPts val="0"/>
              </a:spcAft>
              <a:buNone/>
            </a:pPr>
            <a:r>
              <a:rPr lang="en" sz="1800">
                <a:latin typeface="Roboto"/>
                <a:ea typeface="Roboto"/>
                <a:cs typeface="Roboto"/>
                <a:sym typeface="Roboto"/>
              </a:rPr>
              <a:t>Compressed Equation = Cost(</a:t>
            </a:r>
            <a:r>
              <a:rPr lang="en" sz="1800">
                <a:latin typeface="Roboto"/>
                <a:ea typeface="Roboto"/>
                <a:cs typeface="Roboto"/>
                <a:sym typeface="Roboto"/>
              </a:rPr>
              <a:t>h</a:t>
            </a:r>
            <a:r>
              <a:rPr baseline="-25000" lang="en" sz="1800">
                <a:latin typeface="Roboto"/>
                <a:ea typeface="Roboto"/>
                <a:cs typeface="Roboto"/>
                <a:sym typeface="Roboto"/>
              </a:rPr>
              <a:t>θ</a:t>
            </a:r>
            <a:r>
              <a:rPr lang="en" sz="1800">
                <a:latin typeface="Roboto"/>
                <a:ea typeface="Roboto"/>
                <a:cs typeface="Roboto"/>
                <a:sym typeface="Roboto"/>
              </a:rPr>
              <a:t>(x),y)= −y log⁡(</a:t>
            </a:r>
            <a:r>
              <a:rPr lang="en" sz="1800">
                <a:latin typeface="Roboto"/>
                <a:ea typeface="Roboto"/>
                <a:cs typeface="Roboto"/>
                <a:sym typeface="Roboto"/>
              </a:rPr>
              <a:t>h</a:t>
            </a:r>
            <a:r>
              <a:rPr baseline="-25000" lang="en" sz="1800">
                <a:latin typeface="Roboto"/>
                <a:ea typeface="Roboto"/>
                <a:cs typeface="Roboto"/>
                <a:sym typeface="Roboto"/>
              </a:rPr>
              <a:t>θ</a:t>
            </a:r>
            <a:r>
              <a:rPr lang="en" sz="1800">
                <a:latin typeface="Roboto"/>
                <a:ea typeface="Roboto"/>
                <a:cs typeface="Roboto"/>
                <a:sym typeface="Roboto"/>
              </a:rPr>
              <a:t>(x)) − (1−y) log⁡(1−</a:t>
            </a:r>
            <a:r>
              <a:rPr lang="en" sz="1800">
                <a:latin typeface="Roboto"/>
                <a:ea typeface="Roboto"/>
                <a:cs typeface="Roboto"/>
                <a:sym typeface="Roboto"/>
              </a:rPr>
              <a:t>h</a:t>
            </a:r>
            <a:r>
              <a:rPr baseline="-25000" lang="en" sz="1800">
                <a:latin typeface="Roboto"/>
                <a:ea typeface="Roboto"/>
                <a:cs typeface="Roboto"/>
                <a:sym typeface="Roboto"/>
              </a:rPr>
              <a:t>θ</a:t>
            </a:r>
            <a:r>
              <a:rPr lang="en" sz="1800">
                <a:latin typeface="Roboto"/>
                <a:ea typeface="Roboto"/>
                <a:cs typeface="Roboto"/>
                <a:sym typeface="Roboto"/>
              </a:rPr>
              <a:t>(x))</a:t>
            </a:r>
            <a:endParaRPr sz="1800">
              <a:latin typeface="Roboto"/>
              <a:ea typeface="Roboto"/>
              <a:cs typeface="Roboto"/>
              <a:sym typeface="Roboto"/>
            </a:endParaRPr>
          </a:p>
          <a:p>
            <a:pPr indent="0" lvl="0" marL="0" rtl="0" algn="l">
              <a:lnSpc>
                <a:spcPct val="115000"/>
              </a:lnSpc>
              <a:spcBef>
                <a:spcPts val="1200"/>
              </a:spcBef>
              <a:spcAft>
                <a:spcPts val="1200"/>
              </a:spcAft>
              <a:buNone/>
            </a:pPr>
            <a:r>
              <a:rPr lang="en" sz="1800">
                <a:latin typeface="Roboto"/>
                <a:ea typeface="Roboto"/>
                <a:cs typeface="Roboto"/>
                <a:sym typeface="Roboto"/>
              </a:rPr>
              <a:t>If y = 1 then second part will be 0 which related to y = 0 and otherwise when y =0.</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Cost Function &amp; Gradient Descent Equations</a:t>
            </a:r>
            <a:endParaRPr sz="3400"/>
          </a:p>
        </p:txBody>
      </p:sp>
      <p:sp>
        <p:nvSpPr>
          <p:cNvPr id="160" name="Google Shape;160;p27"/>
          <p:cNvSpPr txBox="1"/>
          <p:nvPr/>
        </p:nvSpPr>
        <p:spPr>
          <a:xfrm>
            <a:off x="169675" y="795375"/>
            <a:ext cx="7413000" cy="6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We can fully write out our entire cost function for all data examples as:</a:t>
            </a:r>
            <a:endParaRPr/>
          </a:p>
        </p:txBody>
      </p:sp>
      <p:sp>
        <p:nvSpPr>
          <p:cNvPr id="161" name="Google Shape;161;p27"/>
          <p:cNvSpPr txBox="1"/>
          <p:nvPr/>
        </p:nvSpPr>
        <p:spPr>
          <a:xfrm>
            <a:off x="360575" y="2466950"/>
            <a:ext cx="52707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vectorized implementation of the cost </a:t>
            </a:r>
            <a:r>
              <a:rPr lang="en"/>
              <a:t>function:</a:t>
            </a:r>
            <a:endParaRPr/>
          </a:p>
        </p:txBody>
      </p:sp>
      <p:pic>
        <p:nvPicPr>
          <p:cNvPr id="162" name="Google Shape;162;p27"/>
          <p:cNvPicPr preferRelativeResize="0"/>
          <p:nvPr/>
        </p:nvPicPr>
        <p:blipFill>
          <a:blip r:embed="rId3">
            <a:alphaModFix/>
          </a:blip>
          <a:stretch>
            <a:fillRect/>
          </a:stretch>
        </p:blipFill>
        <p:spPr>
          <a:xfrm>
            <a:off x="1013900" y="1328325"/>
            <a:ext cx="5724525" cy="685800"/>
          </a:xfrm>
          <a:prstGeom prst="rect">
            <a:avLst/>
          </a:prstGeom>
          <a:noFill/>
          <a:ln>
            <a:noFill/>
          </a:ln>
        </p:spPr>
      </p:pic>
      <p:pic>
        <p:nvPicPr>
          <p:cNvPr id="163" name="Google Shape;163;p27"/>
          <p:cNvPicPr preferRelativeResize="0"/>
          <p:nvPr/>
        </p:nvPicPr>
        <p:blipFill>
          <a:blip r:embed="rId4">
            <a:alphaModFix/>
          </a:blip>
          <a:stretch>
            <a:fillRect/>
          </a:stretch>
        </p:blipFill>
        <p:spPr>
          <a:xfrm>
            <a:off x="4773500" y="2230588"/>
            <a:ext cx="4229100" cy="723900"/>
          </a:xfrm>
          <a:prstGeom prst="rect">
            <a:avLst/>
          </a:prstGeom>
          <a:noFill/>
          <a:ln>
            <a:noFill/>
          </a:ln>
        </p:spPr>
      </p:pic>
      <p:sp>
        <p:nvSpPr>
          <p:cNvPr id="164" name="Google Shape;164;p27"/>
          <p:cNvSpPr txBox="1"/>
          <p:nvPr/>
        </p:nvSpPr>
        <p:spPr>
          <a:xfrm>
            <a:off x="169675" y="3170950"/>
            <a:ext cx="5270700" cy="8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We can fully write out our entire Gradient Descent as:</a:t>
            </a:r>
            <a:endParaRPr/>
          </a:p>
          <a:p>
            <a:pPr indent="0" lvl="0" marL="0" rtl="0" algn="l">
              <a:lnSpc>
                <a:spcPct val="115000"/>
              </a:lnSpc>
              <a:spcBef>
                <a:spcPts val="1200"/>
              </a:spcBef>
              <a:spcAft>
                <a:spcPts val="1200"/>
              </a:spcAft>
              <a:buNone/>
            </a:pPr>
            <a:r>
              <a:t/>
            </a:r>
            <a:endParaRPr/>
          </a:p>
        </p:txBody>
      </p:sp>
      <p:pic>
        <p:nvPicPr>
          <p:cNvPr id="165" name="Google Shape;165;p27"/>
          <p:cNvPicPr preferRelativeResize="0"/>
          <p:nvPr/>
        </p:nvPicPr>
        <p:blipFill>
          <a:blip r:embed="rId5">
            <a:alphaModFix/>
          </a:blip>
          <a:stretch>
            <a:fillRect/>
          </a:stretch>
        </p:blipFill>
        <p:spPr>
          <a:xfrm>
            <a:off x="5355412" y="3063275"/>
            <a:ext cx="3065268" cy="787550"/>
          </a:xfrm>
          <a:prstGeom prst="rect">
            <a:avLst/>
          </a:prstGeom>
          <a:noFill/>
          <a:ln>
            <a:noFill/>
          </a:ln>
        </p:spPr>
      </p:pic>
      <p:sp>
        <p:nvSpPr>
          <p:cNvPr id="166" name="Google Shape;166;p27"/>
          <p:cNvSpPr txBox="1"/>
          <p:nvPr/>
        </p:nvSpPr>
        <p:spPr>
          <a:xfrm>
            <a:off x="84775" y="4172975"/>
            <a:ext cx="54405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vectorized implementation of the  Gradient Descent:</a:t>
            </a:r>
            <a:endParaRPr/>
          </a:p>
          <a:p>
            <a:pPr indent="0" lvl="0" marL="0" rtl="0" algn="l">
              <a:lnSpc>
                <a:spcPct val="115000"/>
              </a:lnSpc>
              <a:spcBef>
                <a:spcPts val="1200"/>
              </a:spcBef>
              <a:spcAft>
                <a:spcPts val="1200"/>
              </a:spcAft>
              <a:buNone/>
            </a:pPr>
            <a:r>
              <a:t/>
            </a:r>
            <a:endParaRPr/>
          </a:p>
        </p:txBody>
      </p:sp>
      <p:pic>
        <p:nvPicPr>
          <p:cNvPr id="167" name="Google Shape;167;p27"/>
          <p:cNvPicPr preferRelativeResize="0"/>
          <p:nvPr/>
        </p:nvPicPr>
        <p:blipFill>
          <a:blip r:embed="rId6">
            <a:alphaModFix/>
          </a:blip>
          <a:stretch>
            <a:fillRect/>
          </a:stretch>
        </p:blipFill>
        <p:spPr>
          <a:xfrm>
            <a:off x="5020150" y="4051150"/>
            <a:ext cx="2943225" cy="81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Arial"/>
                <a:ea typeface="Arial"/>
                <a:cs typeface="Arial"/>
                <a:sym typeface="Arial"/>
              </a:rPr>
              <a:t>Multi Classification &amp; OVA </a:t>
            </a:r>
            <a:endParaRPr sz="4000">
              <a:solidFill>
                <a:srgbClr val="FFFFFF"/>
              </a:solidFill>
            </a:endParaRPr>
          </a:p>
        </p:txBody>
      </p:sp>
      <p:sp>
        <p:nvSpPr>
          <p:cNvPr id="173" name="Google Shape;173;p28"/>
          <p:cNvSpPr txBox="1"/>
          <p:nvPr/>
        </p:nvSpPr>
        <p:spPr>
          <a:xfrm>
            <a:off x="254525" y="1145350"/>
            <a:ext cx="4677000" cy="17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4" name="Google Shape;174;p28"/>
          <p:cNvSpPr txBox="1"/>
          <p:nvPr>
            <p:ph idx="1" type="body"/>
          </p:nvPr>
        </p:nvSpPr>
        <p:spPr>
          <a:xfrm>
            <a:off x="42425" y="1654400"/>
            <a:ext cx="8651700" cy="340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Instead of just predict email is spam or not, its to predict it as spam or work email or social or promotions so its have been multi classification not binary as we saw. So Instead of y = {0,1} we will expand our definition so that y = {0,1...n}. n ⇒ Number of classes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1600"/>
              </a:spcBef>
              <a:spcAft>
                <a:spcPts val="1600"/>
              </a:spcAft>
              <a:buNone/>
            </a:pPr>
            <a:r>
              <a:t/>
            </a:r>
            <a:endParaRPr sz="1600">
              <a:solidFill>
                <a:srgbClr val="000000"/>
              </a:solidFill>
            </a:endParaRPr>
          </a:p>
        </p:txBody>
      </p:sp>
      <p:pic>
        <p:nvPicPr>
          <p:cNvPr id="175" name="Google Shape;175;p28"/>
          <p:cNvPicPr preferRelativeResize="0"/>
          <p:nvPr/>
        </p:nvPicPr>
        <p:blipFill>
          <a:blip r:embed="rId3">
            <a:alphaModFix/>
          </a:blip>
          <a:stretch>
            <a:fillRect/>
          </a:stretch>
        </p:blipFill>
        <p:spPr>
          <a:xfrm>
            <a:off x="774175" y="2704325"/>
            <a:ext cx="7296350" cy="224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261375"/>
            <a:ext cx="4045200" cy="114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Classification</a:t>
            </a:r>
            <a:endParaRPr>
              <a:solidFill>
                <a:srgbClr val="000000"/>
              </a:solidFill>
            </a:endParaRPr>
          </a:p>
        </p:txBody>
      </p:sp>
      <p:sp>
        <p:nvSpPr>
          <p:cNvPr id="73" name="Google Shape;73;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
        <p:nvSpPr>
          <p:cNvPr id="74" name="Google Shape;74;p14"/>
          <p:cNvSpPr txBox="1"/>
          <p:nvPr>
            <p:ph idx="1" type="subTitle"/>
          </p:nvPr>
        </p:nvSpPr>
        <p:spPr>
          <a:xfrm>
            <a:off x="265500" y="2076950"/>
            <a:ext cx="4045200" cy="162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34343"/>
                </a:solidFill>
              </a:rPr>
              <a:t>Now time to talk about the second part of supervised Learning which (Classification Problem)</a:t>
            </a:r>
            <a:endParaRPr>
              <a:solidFill>
                <a:srgbClr val="434343"/>
              </a:solidFill>
            </a:endParaRPr>
          </a:p>
        </p:txBody>
      </p:sp>
      <p:pic>
        <p:nvPicPr>
          <p:cNvPr id="75" name="Google Shape;75;p14"/>
          <p:cNvPicPr preferRelativeResize="0"/>
          <p:nvPr/>
        </p:nvPicPr>
        <p:blipFill>
          <a:blip r:embed="rId3">
            <a:alphaModFix/>
          </a:blip>
          <a:stretch>
            <a:fillRect/>
          </a:stretch>
        </p:blipFill>
        <p:spPr>
          <a:xfrm>
            <a:off x="4658575" y="724200"/>
            <a:ext cx="4396875" cy="412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Comparison between Regression &amp; Classification</a:t>
            </a:r>
            <a:endParaRPr sz="2400"/>
          </a:p>
        </p:txBody>
      </p:sp>
      <p:sp>
        <p:nvSpPr>
          <p:cNvPr id="81" name="Google Shape;81;p15"/>
          <p:cNvSpPr txBox="1"/>
          <p:nvPr>
            <p:ph idx="1" type="body"/>
          </p:nvPr>
        </p:nvSpPr>
        <p:spPr>
          <a:xfrm>
            <a:off x="471900" y="1733375"/>
            <a:ext cx="3999900" cy="33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Regression take the input and try to fit output  on continuous values.</a:t>
            </a:r>
            <a:endParaRPr sz="1800">
              <a:solidFill>
                <a:srgbClr val="000000"/>
              </a:solidFill>
            </a:endParaRPr>
          </a:p>
          <a:p>
            <a:pPr indent="0" lvl="0" marL="0" rtl="0" algn="l">
              <a:spcBef>
                <a:spcPts val="1600"/>
              </a:spcBef>
              <a:spcAft>
                <a:spcPts val="0"/>
              </a:spcAft>
              <a:buNone/>
            </a:pPr>
            <a:r>
              <a:rPr lang="en" sz="1800">
                <a:solidFill>
                  <a:srgbClr val="000000"/>
                </a:solidFill>
              </a:rPr>
              <a:t>With one variable called univariate linear regression. </a:t>
            </a:r>
            <a:endParaRPr sz="1800">
              <a:solidFill>
                <a:srgbClr val="000000"/>
              </a:solidFill>
            </a:endParaRPr>
          </a:p>
          <a:p>
            <a:pPr indent="0" lvl="0" marL="0" rtl="0" algn="l">
              <a:spcBef>
                <a:spcPts val="1600"/>
              </a:spcBef>
              <a:spcAft>
                <a:spcPts val="0"/>
              </a:spcAft>
              <a:buNone/>
            </a:pPr>
            <a:r>
              <a:rPr lang="en" sz="1800">
                <a:solidFill>
                  <a:srgbClr val="000000"/>
                </a:solidFill>
              </a:rPr>
              <a:t>With Multi variable called multivariate linear regression.</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800">
              <a:solidFill>
                <a:srgbClr val="000000"/>
              </a:solidFill>
            </a:endParaRPr>
          </a:p>
        </p:txBody>
      </p:sp>
      <p:sp>
        <p:nvSpPr>
          <p:cNvPr id="82" name="Google Shape;82;p15"/>
          <p:cNvSpPr txBox="1"/>
          <p:nvPr>
            <p:ph idx="2" type="body"/>
          </p:nvPr>
        </p:nvSpPr>
        <p:spPr>
          <a:xfrm>
            <a:off x="4694250" y="1733375"/>
            <a:ext cx="3999900" cy="34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Regression take the input and try to fit output  on discrete values.</a:t>
            </a:r>
            <a:endParaRPr sz="1800">
              <a:solidFill>
                <a:srgbClr val="000000"/>
              </a:solidFill>
            </a:endParaRPr>
          </a:p>
          <a:p>
            <a:pPr indent="0" lvl="0" marL="0" rtl="0" algn="l">
              <a:spcBef>
                <a:spcPts val="1600"/>
              </a:spcBef>
              <a:spcAft>
                <a:spcPts val="0"/>
              </a:spcAft>
              <a:buNone/>
            </a:pPr>
            <a:r>
              <a:rPr lang="en" sz="1800">
                <a:solidFill>
                  <a:srgbClr val="000000"/>
                </a:solidFill>
              </a:rPr>
              <a:t>With one variable that take on two values either 0 or 1 called </a:t>
            </a:r>
            <a:r>
              <a:rPr b="1" lang="en" sz="1800">
                <a:solidFill>
                  <a:srgbClr val="000000"/>
                </a:solidFill>
                <a:latin typeface="Arial"/>
                <a:ea typeface="Arial"/>
                <a:cs typeface="Arial"/>
                <a:sym typeface="Arial"/>
              </a:rPr>
              <a:t>binary classification</a:t>
            </a:r>
            <a:r>
              <a:rPr lang="en" sz="1800">
                <a:solidFill>
                  <a:srgbClr val="000000"/>
                </a:solidFill>
                <a:latin typeface="Arial"/>
                <a:ea typeface="Arial"/>
                <a:cs typeface="Arial"/>
                <a:sym typeface="Arial"/>
              </a:rPr>
              <a:t> </a:t>
            </a:r>
            <a:r>
              <a:rPr b="1" lang="en" sz="1800">
                <a:solidFill>
                  <a:srgbClr val="000000"/>
                </a:solidFill>
                <a:latin typeface="Arial"/>
                <a:ea typeface="Arial"/>
                <a:cs typeface="Arial"/>
                <a:sym typeface="Arial"/>
              </a:rPr>
              <a:t>problem.</a:t>
            </a:r>
            <a:endParaRPr b="1" sz="1800">
              <a:solidFill>
                <a:srgbClr val="000000"/>
              </a:solidFill>
              <a:latin typeface="Arial"/>
              <a:ea typeface="Arial"/>
              <a:cs typeface="Arial"/>
              <a:sym typeface="Arial"/>
            </a:endParaRPr>
          </a:p>
          <a:p>
            <a:pPr indent="0" lvl="0" marL="0" rtl="0" algn="l">
              <a:spcBef>
                <a:spcPts val="1600"/>
              </a:spcBef>
              <a:spcAft>
                <a:spcPts val="1600"/>
              </a:spcAft>
              <a:buNone/>
            </a:pPr>
            <a:r>
              <a:rPr lang="en" sz="1800">
                <a:solidFill>
                  <a:srgbClr val="000000"/>
                </a:solidFill>
              </a:rPr>
              <a:t>With Multi variable that take on different values either 0 or 1 or 2 and so on called </a:t>
            </a:r>
            <a:r>
              <a:rPr b="1" lang="en" sz="1800">
                <a:solidFill>
                  <a:srgbClr val="000000"/>
                </a:solidFill>
                <a:latin typeface="Arial"/>
                <a:ea typeface="Arial"/>
                <a:cs typeface="Arial"/>
                <a:sym typeface="Arial"/>
              </a:rPr>
              <a:t>Multi classification</a:t>
            </a:r>
            <a:r>
              <a:rPr lang="en" sz="1800">
                <a:solidFill>
                  <a:srgbClr val="000000"/>
                </a:solidFill>
                <a:latin typeface="Arial"/>
                <a:ea typeface="Arial"/>
                <a:cs typeface="Arial"/>
                <a:sym typeface="Arial"/>
              </a:rPr>
              <a:t> </a:t>
            </a:r>
            <a:r>
              <a:rPr b="1" lang="en" sz="1800">
                <a:solidFill>
                  <a:srgbClr val="000000"/>
                </a:solidFill>
                <a:latin typeface="Arial"/>
                <a:ea typeface="Arial"/>
                <a:cs typeface="Arial"/>
                <a:sym typeface="Arial"/>
              </a:rPr>
              <a:t>problem.</a:t>
            </a:r>
            <a:endParaRPr b="1" sz="18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or (Classification)</a:t>
            </a:r>
            <a:endParaRPr/>
          </a:p>
        </p:txBody>
      </p:sp>
      <p:sp>
        <p:nvSpPr>
          <p:cNvPr id="88" name="Google Shape;88;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part of name doesn't make a sense, it's similar to name of Linear Regression !?</a:t>
            </a:r>
            <a:endParaRPr/>
          </a:p>
          <a:p>
            <a:pPr indent="0" lvl="0" marL="0" rtl="0" algn="l">
              <a:spcBef>
                <a:spcPts val="1600"/>
              </a:spcBef>
              <a:spcAft>
                <a:spcPts val="1600"/>
              </a:spcAft>
              <a:buNone/>
            </a:pPr>
            <a:r>
              <a:rPr lang="en" sz="2000">
                <a:solidFill>
                  <a:srgbClr val="980000"/>
                </a:solidFill>
              </a:rPr>
              <a:t>“But it also doesn't make sense for hθ(x) to take values larger than 1 or smaller than 0 since we need to map our values between 0 &amp; 1 and actually take one value of them.”</a:t>
            </a:r>
            <a:endParaRPr sz="20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a:t>
            </a:r>
            <a:r>
              <a:rPr lang="en"/>
              <a:t> of </a:t>
            </a:r>
            <a:r>
              <a:rPr lang="en"/>
              <a:t>Classification</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Spam Detection</a:t>
            </a:r>
            <a:endParaRPr sz="2200">
              <a:solidFill>
                <a:srgbClr val="000000"/>
              </a:solidFill>
            </a:endParaRPr>
          </a:p>
          <a:p>
            <a:pPr indent="0" lvl="0" marL="0" rtl="0" algn="l">
              <a:spcBef>
                <a:spcPts val="1600"/>
              </a:spcBef>
              <a:spcAft>
                <a:spcPts val="0"/>
              </a:spcAft>
              <a:buNone/>
            </a:pPr>
            <a:r>
              <a:rPr lang="en" sz="2200">
                <a:solidFill>
                  <a:srgbClr val="000000"/>
                </a:solidFill>
              </a:rPr>
              <a:t>Image Classification</a:t>
            </a:r>
            <a:endParaRPr sz="2200">
              <a:solidFill>
                <a:srgbClr val="000000"/>
              </a:solidFill>
            </a:endParaRPr>
          </a:p>
          <a:p>
            <a:pPr indent="0" lvl="0" marL="0" rtl="0" algn="l">
              <a:spcBef>
                <a:spcPts val="1600"/>
              </a:spcBef>
              <a:spcAft>
                <a:spcPts val="0"/>
              </a:spcAft>
              <a:buNone/>
            </a:pPr>
            <a:r>
              <a:rPr lang="en" sz="2200">
                <a:solidFill>
                  <a:srgbClr val="000000"/>
                </a:solidFill>
              </a:rPr>
              <a:t>Student Accepted or Rejected</a:t>
            </a:r>
            <a:endParaRPr sz="2200">
              <a:solidFill>
                <a:srgbClr val="000000"/>
              </a:solidFill>
            </a:endParaRPr>
          </a:p>
          <a:p>
            <a:pPr indent="0" lvl="0" marL="0" rtl="0" algn="l">
              <a:spcBef>
                <a:spcPts val="1600"/>
              </a:spcBef>
              <a:spcAft>
                <a:spcPts val="1600"/>
              </a:spcAft>
              <a:buNone/>
            </a:pPr>
            <a:r>
              <a:rPr lang="en" sz="2200">
                <a:solidFill>
                  <a:srgbClr val="000000"/>
                </a:solidFill>
              </a:rPr>
              <a:t>Others</a:t>
            </a:r>
            <a:endParaRPr sz="22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 Function</a:t>
            </a:r>
            <a:endParaRPr/>
          </a:p>
        </p:txBody>
      </p:sp>
      <p:sp>
        <p:nvSpPr>
          <p:cNvPr id="100" name="Google Shape;100;p18"/>
          <p:cNvSpPr txBox="1"/>
          <p:nvPr>
            <p:ph idx="1" type="body"/>
          </p:nvPr>
        </p:nvSpPr>
        <p:spPr>
          <a:xfrm>
            <a:off x="471900" y="1919075"/>
            <a:ext cx="8222100" cy="22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Log</a:t>
            </a:r>
            <a:r>
              <a:rPr baseline="-25000" lang="en" sz="2400">
                <a:solidFill>
                  <a:srgbClr val="000000"/>
                </a:solidFill>
              </a:rPr>
              <a:t>C</a:t>
            </a:r>
            <a:r>
              <a:rPr lang="en" sz="2400">
                <a:solidFill>
                  <a:srgbClr val="000000"/>
                </a:solidFill>
              </a:rPr>
              <a:t> A = B  ---- That means C</a:t>
            </a:r>
            <a:r>
              <a:rPr baseline="30000" lang="en" sz="2400">
                <a:solidFill>
                  <a:srgbClr val="000000"/>
                </a:solidFill>
              </a:rPr>
              <a:t>B</a:t>
            </a:r>
            <a:r>
              <a:rPr lang="en" sz="2400">
                <a:solidFill>
                  <a:srgbClr val="000000"/>
                </a:solidFill>
              </a:rPr>
              <a:t> = A</a:t>
            </a:r>
            <a:endParaRPr sz="2400">
              <a:solidFill>
                <a:srgbClr val="000000"/>
              </a:solidFill>
            </a:endParaRPr>
          </a:p>
          <a:p>
            <a:pPr indent="0" lvl="0" marL="0" rtl="0" algn="l">
              <a:spcBef>
                <a:spcPts val="1600"/>
              </a:spcBef>
              <a:spcAft>
                <a:spcPts val="0"/>
              </a:spcAft>
              <a:buNone/>
            </a:pPr>
            <a:r>
              <a:rPr lang="en" sz="2400">
                <a:solidFill>
                  <a:srgbClr val="000000"/>
                </a:solidFill>
              </a:rPr>
              <a:t>Log 1000 = 3 ! </a:t>
            </a:r>
            <a:endParaRPr sz="2400">
              <a:solidFill>
                <a:srgbClr val="000000"/>
              </a:solidFill>
            </a:endParaRPr>
          </a:p>
          <a:p>
            <a:pPr indent="0" lvl="0" marL="0" rtl="0" algn="l">
              <a:spcBef>
                <a:spcPts val="1600"/>
              </a:spcBef>
              <a:spcAft>
                <a:spcPts val="1600"/>
              </a:spcAft>
              <a:buNone/>
            </a:pPr>
            <a:r>
              <a:rPr lang="en" sz="2400">
                <a:solidFill>
                  <a:srgbClr val="000000"/>
                </a:solidFill>
              </a:rPr>
              <a:t>Ln e = 1 ! </a:t>
            </a:r>
            <a:endParaRPr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Sigmoid Function</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We talk in previous about </a:t>
            </a:r>
            <a:r>
              <a:rPr lang="en" sz="1600">
                <a:solidFill>
                  <a:srgbClr val="000000"/>
                </a:solidFill>
                <a:latin typeface="Arial"/>
                <a:ea typeface="Arial"/>
                <a:cs typeface="Arial"/>
                <a:sym typeface="Arial"/>
              </a:rPr>
              <a:t>Hypothesis function which used to predict new values depends on input.</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Previous equation of </a:t>
            </a:r>
            <a:r>
              <a:rPr lang="en" sz="1600">
                <a:solidFill>
                  <a:srgbClr val="000000"/>
                </a:solidFill>
                <a:latin typeface="Arial"/>
                <a:ea typeface="Arial"/>
                <a:cs typeface="Arial"/>
                <a:sym typeface="Arial"/>
              </a:rPr>
              <a:t>Hypothesis</a:t>
            </a:r>
            <a:r>
              <a:rPr lang="en">
                <a:solidFill>
                  <a:srgbClr val="000000"/>
                </a:solidFill>
                <a:latin typeface="Arial"/>
                <a:ea typeface="Arial"/>
                <a:cs typeface="Arial"/>
                <a:sym typeface="Arial"/>
              </a:rPr>
              <a:t>: </a:t>
            </a:r>
            <a:r>
              <a:rPr lang="en">
                <a:solidFill>
                  <a:srgbClr val="000000"/>
                </a:solidFill>
              </a:rPr>
              <a:t>y=mx + b</a:t>
            </a:r>
            <a:endParaRPr>
              <a:solidFill>
                <a:srgbClr val="000000"/>
              </a:solidFill>
            </a:endParaRPr>
          </a:p>
          <a:p>
            <a:pPr indent="0" lvl="0" marL="0" rtl="0" algn="l">
              <a:spcBef>
                <a:spcPts val="1600"/>
              </a:spcBef>
              <a:spcAft>
                <a:spcPts val="0"/>
              </a:spcAft>
              <a:buNone/>
            </a:pPr>
            <a:r>
              <a:rPr lang="en">
                <a:solidFill>
                  <a:srgbClr val="000000"/>
                </a:solidFill>
              </a:rPr>
              <a:t>New equation of </a:t>
            </a:r>
            <a:r>
              <a:rPr lang="en" sz="1600">
                <a:solidFill>
                  <a:srgbClr val="000000"/>
                </a:solidFill>
                <a:latin typeface="Arial"/>
                <a:ea typeface="Arial"/>
                <a:cs typeface="Arial"/>
                <a:sym typeface="Arial"/>
              </a:rPr>
              <a:t>Hypothesis: </a:t>
            </a:r>
            <a:endParaRPr sz="1600">
              <a:solidFill>
                <a:srgbClr val="000000"/>
              </a:solidFill>
              <a:latin typeface="Arial"/>
              <a:ea typeface="Arial"/>
              <a:cs typeface="Arial"/>
              <a:sym typeface="Arial"/>
            </a:endParaRPr>
          </a:p>
          <a:p>
            <a:pPr indent="0" lvl="0" marL="0" rtl="0" algn="l">
              <a:spcBef>
                <a:spcPts val="1600"/>
              </a:spcBef>
              <a:spcAft>
                <a:spcPts val="0"/>
              </a:spcAft>
              <a:buNone/>
            </a:pPr>
            <a:r>
              <a:t/>
            </a:r>
            <a:endParaRPr sz="1600">
              <a:solidFill>
                <a:srgbClr val="434343"/>
              </a:solidFill>
              <a:latin typeface="Arial"/>
              <a:ea typeface="Arial"/>
              <a:cs typeface="Arial"/>
              <a:sym typeface="Arial"/>
            </a:endParaRPr>
          </a:p>
          <a:p>
            <a:pPr indent="0" lvl="0" marL="0" rtl="0" algn="l">
              <a:spcBef>
                <a:spcPts val="1600"/>
              </a:spcBef>
              <a:spcAft>
                <a:spcPts val="1600"/>
              </a:spcAft>
              <a:buNone/>
            </a:pPr>
            <a:r>
              <a:rPr b="1" lang="en" sz="1600">
                <a:solidFill>
                  <a:srgbClr val="980000"/>
                </a:solidFill>
                <a:latin typeface="Arial"/>
                <a:ea typeface="Arial"/>
                <a:cs typeface="Arial"/>
                <a:sym typeface="Arial"/>
              </a:rPr>
              <a:t>(Let's talk first about log and e)</a:t>
            </a:r>
            <a:endParaRPr b="1" sz="1600">
              <a:solidFill>
                <a:srgbClr val="980000"/>
              </a:solidFill>
              <a:latin typeface="Arial"/>
              <a:ea typeface="Arial"/>
              <a:cs typeface="Arial"/>
              <a:sym typeface="Arial"/>
            </a:endParaRPr>
          </a:p>
        </p:txBody>
      </p:sp>
      <p:pic>
        <p:nvPicPr>
          <p:cNvPr id="107" name="Google Shape;107;p19"/>
          <p:cNvPicPr preferRelativeResize="0"/>
          <p:nvPr/>
        </p:nvPicPr>
        <p:blipFill>
          <a:blip r:embed="rId3">
            <a:alphaModFix/>
          </a:blip>
          <a:stretch>
            <a:fillRect/>
          </a:stretch>
        </p:blipFill>
        <p:spPr>
          <a:xfrm>
            <a:off x="3544550" y="3457700"/>
            <a:ext cx="2322875" cy="117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108800"/>
            <a:ext cx="8222100" cy="139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Sigmoid Function</a:t>
            </a:r>
            <a:endParaRPr/>
          </a:p>
          <a:p>
            <a:pPr indent="0" lvl="0" marL="0" rtl="0" algn="l">
              <a:spcBef>
                <a:spcPts val="0"/>
              </a:spcBef>
              <a:spcAft>
                <a:spcPts val="0"/>
              </a:spcAft>
              <a:buNone/>
            </a:pPr>
            <a:r>
              <a:t/>
            </a:r>
            <a:endParaRPr/>
          </a:p>
        </p:txBody>
      </p:sp>
      <p:sp>
        <p:nvSpPr>
          <p:cNvPr id="113" name="Google Shape;113;p20"/>
          <p:cNvSpPr txBox="1"/>
          <p:nvPr>
            <p:ph idx="1" type="body"/>
          </p:nvPr>
        </p:nvSpPr>
        <p:spPr>
          <a:xfrm>
            <a:off x="471900" y="1749500"/>
            <a:ext cx="8222100" cy="28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 g(z) maps our input to range between (0 &amp; 1) as graph below it depends on value of z.</a:t>
            </a:r>
            <a:endParaRPr/>
          </a:p>
          <a:p>
            <a:pPr indent="0" lvl="0" marL="0" rtl="0" algn="l">
              <a:spcBef>
                <a:spcPts val="1600"/>
              </a:spcBef>
              <a:spcAft>
                <a:spcPts val="1600"/>
              </a:spcAft>
              <a:buNone/>
            </a:pPr>
            <a:r>
              <a:rPr lang="en"/>
              <a:t>Using probability features we can map now instead of range to 0 or.</a:t>
            </a:r>
            <a:endParaRPr/>
          </a:p>
        </p:txBody>
      </p:sp>
      <p:pic>
        <p:nvPicPr>
          <p:cNvPr id="114" name="Google Shape;114;p20"/>
          <p:cNvPicPr preferRelativeResize="0"/>
          <p:nvPr/>
        </p:nvPicPr>
        <p:blipFill>
          <a:blip r:embed="rId3">
            <a:alphaModFix/>
          </a:blip>
          <a:stretch>
            <a:fillRect/>
          </a:stretch>
        </p:blipFill>
        <p:spPr>
          <a:xfrm>
            <a:off x="471888" y="3084900"/>
            <a:ext cx="6753225" cy="148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584325"/>
            <a:ext cx="8222100" cy="75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b="1" sz="3000">
              <a:solidFill>
                <a:srgbClr val="FFFFFF"/>
              </a:solidFill>
              <a:latin typeface="Arial"/>
              <a:ea typeface="Arial"/>
              <a:cs typeface="Arial"/>
              <a:sym typeface="Arial"/>
            </a:endParaRPr>
          </a:p>
          <a:p>
            <a:pPr indent="0" lvl="0" marL="0" rtl="0" algn="l">
              <a:spcBef>
                <a:spcPts val="0"/>
              </a:spcBef>
              <a:spcAft>
                <a:spcPts val="0"/>
              </a:spcAft>
              <a:buNone/>
            </a:pPr>
            <a:r>
              <a:t/>
            </a:r>
            <a:endParaRPr b="1" sz="3000">
              <a:solidFill>
                <a:srgbClr val="FFFFFF"/>
              </a:solidFill>
              <a:latin typeface="Arial"/>
              <a:ea typeface="Arial"/>
              <a:cs typeface="Arial"/>
              <a:sym typeface="Arial"/>
            </a:endParaRPr>
          </a:p>
          <a:p>
            <a:pPr indent="0" lvl="0" marL="0" rtl="0" algn="l">
              <a:spcBef>
                <a:spcPts val="0"/>
              </a:spcBef>
              <a:spcAft>
                <a:spcPts val="0"/>
              </a:spcAft>
              <a:buNone/>
            </a:pPr>
            <a:r>
              <a:rPr b="1" lang="en" sz="3000">
                <a:solidFill>
                  <a:srgbClr val="FFFFFF"/>
                </a:solidFill>
                <a:latin typeface="Arial"/>
                <a:ea typeface="Arial"/>
                <a:cs typeface="Arial"/>
                <a:sym typeface="Arial"/>
              </a:rPr>
              <a:t>Probability</a:t>
            </a:r>
            <a:endParaRPr b="1" sz="3800">
              <a:solidFill>
                <a:srgbClr val="FFFFFF"/>
              </a:solidFill>
              <a:latin typeface="Arial"/>
              <a:ea typeface="Arial"/>
              <a:cs typeface="Arial"/>
              <a:sym typeface="Arial"/>
            </a:endParaRPr>
          </a:p>
        </p:txBody>
      </p:sp>
      <p:sp>
        <p:nvSpPr>
          <p:cNvPr id="120" name="Google Shape;120;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rPr>
              <a:t>if</a:t>
            </a:r>
            <a:r>
              <a:rPr lang="en" sz="2200">
                <a:solidFill>
                  <a:srgbClr val="000000"/>
                </a:solidFill>
              </a:rPr>
              <a:t> hθ(x)=0.6, gives us a probability of 60% that our output is 1, that means</a:t>
            </a:r>
            <a:endParaRPr sz="2200">
              <a:solidFill>
                <a:srgbClr val="000000"/>
              </a:solidFill>
            </a:endParaRPr>
          </a:p>
          <a:p>
            <a:pPr indent="0" lvl="0" marL="0" rtl="0" algn="l">
              <a:spcBef>
                <a:spcPts val="1600"/>
              </a:spcBef>
              <a:spcAft>
                <a:spcPts val="0"/>
              </a:spcAft>
              <a:buNone/>
            </a:pPr>
            <a:r>
              <a:rPr lang="en" sz="2200">
                <a:solidFill>
                  <a:srgbClr val="000000"/>
                </a:solidFill>
              </a:rPr>
              <a:t> P(y=1|x,θ)  and </a:t>
            </a:r>
            <a:r>
              <a:rPr lang="en" sz="2200">
                <a:solidFill>
                  <a:srgbClr val="000000"/>
                </a:solidFill>
              </a:rPr>
              <a:t>By complement theory P(y=0|x,θ) = 1 -  P(y=1|x,θ).</a:t>
            </a:r>
            <a:endParaRPr sz="2200">
              <a:solidFill>
                <a:srgbClr val="000000"/>
              </a:solidFill>
            </a:endParaRPr>
          </a:p>
          <a:p>
            <a:pPr indent="0" lvl="0" marL="0" rtl="0" algn="l">
              <a:spcBef>
                <a:spcPts val="1600"/>
              </a:spcBef>
              <a:spcAft>
                <a:spcPts val="0"/>
              </a:spcAft>
              <a:buNone/>
            </a:pPr>
            <a:r>
              <a:t/>
            </a:r>
            <a:endParaRPr sz="2200">
              <a:solidFill>
                <a:srgbClr val="000000"/>
              </a:solidFill>
            </a:endParaRPr>
          </a:p>
          <a:p>
            <a:pPr indent="0" lvl="0" marL="0" rtl="0" algn="l">
              <a:spcBef>
                <a:spcPts val="1600"/>
              </a:spcBef>
              <a:spcAft>
                <a:spcPts val="1600"/>
              </a:spcAft>
              <a:buNone/>
            </a:pPr>
            <a:r>
              <a:t/>
            </a:r>
            <a:endParaRPr sz="2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