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y="5143500" cx="9144000"/>
  <p:notesSz cx="6858000" cy="9144000"/>
  <p:embeddedFontLst>
    <p:embeddedFont>
      <p:font typeface="Robot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0989B63E-8283-4ED3-B751-2B084F8091EB}">
  <a:tblStyle styleId="{0989B63E-8283-4ED3-B751-2B084F8091E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oboto-italic.fntdata"/><Relationship Id="rId30" Type="http://schemas.openxmlformats.org/officeDocument/2006/relationships/font" Target="fonts/Roboto-bold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32" Type="http://schemas.openxmlformats.org/officeDocument/2006/relationships/font" Target="fonts/Roboto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73a04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73a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718556868e_0_1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718556868e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718556868e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718556868e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718556868e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718556868e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718556868e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718556868e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718556868e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718556868e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718556868e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718556868e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718556868e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718556868e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718556868e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718556868e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718a6a3610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718a6a3610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718a6a3610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718a6a3610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147632229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14763222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718a6a3610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718a6a3610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718a6a3610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718a6a3610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718a6a3610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718a6a3610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15549da29_2_7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15549da29_2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7147632229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7147632229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147632229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7147632229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7147632229_0_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7147632229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7147632229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7147632229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714763236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714763236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c6f73a04f_0_4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c6f73a04f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gif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gif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2"/>
          <p:cNvSpPr txBox="1"/>
          <p:nvPr>
            <p:ph type="title"/>
          </p:nvPr>
        </p:nvSpPr>
        <p:spPr>
          <a:xfrm>
            <a:off x="226075" y="0"/>
            <a:ext cx="2808000" cy="71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Y-hat</a:t>
            </a:r>
            <a:endParaRPr sz="4400"/>
          </a:p>
        </p:txBody>
      </p:sp>
      <p:sp>
        <p:nvSpPr>
          <p:cNvPr id="156" name="Google Shape;156;p22"/>
          <p:cNvSpPr txBox="1"/>
          <p:nvPr>
            <p:ph idx="1" type="body"/>
          </p:nvPr>
        </p:nvSpPr>
        <p:spPr>
          <a:xfrm>
            <a:off x="226075" y="567375"/>
            <a:ext cx="2808000" cy="395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</a:rPr>
              <a:t>The most thing we need is to minimize is the distance or squared error between the predicted value y-hat and the real value y. </a:t>
            </a:r>
            <a:endParaRPr b="1"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</a:rPr>
              <a:t>So we have a training set passing to learning algorithm then for each of x value try to predict y-hat which will be </a:t>
            </a:r>
            <a:r>
              <a:rPr b="1" lang="en" sz="1600">
                <a:solidFill>
                  <a:srgbClr val="000000"/>
                </a:solidFill>
              </a:rPr>
              <a:t>compared</a:t>
            </a:r>
            <a:r>
              <a:rPr b="1" lang="en" sz="1600">
                <a:solidFill>
                  <a:srgbClr val="000000"/>
                </a:solidFill>
              </a:rPr>
              <a:t> with real y to know its good predict or not.</a:t>
            </a:r>
            <a:endParaRPr b="1"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7" name="Google Shape;15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1325" y="0"/>
            <a:ext cx="590267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3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FF0000"/>
                </a:solidFill>
              </a:rPr>
              <a:t>NOTE ..!</a:t>
            </a:r>
            <a:endParaRPr b="1" sz="4800">
              <a:solidFill>
                <a:srgbClr val="FF0000"/>
              </a:solidFill>
            </a:endParaRPr>
          </a:p>
        </p:txBody>
      </p:sp>
      <p:sp>
        <p:nvSpPr>
          <p:cNvPr id="163" name="Google Shape;163;p23"/>
          <p:cNvSpPr txBox="1"/>
          <p:nvPr/>
        </p:nvSpPr>
        <p:spPr>
          <a:xfrm>
            <a:off x="98250" y="1409375"/>
            <a:ext cx="90456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400"/>
              <a:t>When the target variable that we’re trying to predict is continuous, such as housing price example, we call the learning problem a regression problem. When y can take on only a small number of discrete values (such as if, given the image, we wanted to predict if a cat or dog ), we call it a classification problem.</a:t>
            </a:r>
            <a:endParaRPr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4"/>
          <p:cNvSpPr txBox="1"/>
          <p:nvPr>
            <p:ph type="title"/>
          </p:nvPr>
        </p:nvSpPr>
        <p:spPr>
          <a:xfrm>
            <a:off x="265500" y="0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Little</a:t>
            </a:r>
            <a:r>
              <a:rPr b="1" lang="en"/>
              <a:t> bit changes.</a:t>
            </a:r>
            <a:endParaRPr b="1"/>
          </a:p>
        </p:txBody>
      </p:sp>
      <p:sp>
        <p:nvSpPr>
          <p:cNvPr id="169" name="Google Shape;169;p24"/>
          <p:cNvSpPr txBox="1"/>
          <p:nvPr>
            <p:ph idx="1" type="subTitle"/>
          </p:nvPr>
        </p:nvSpPr>
        <p:spPr>
          <a:xfrm>
            <a:off x="265500" y="1482299"/>
            <a:ext cx="4045200" cy="36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As we know our linear equation from previous slides was </a:t>
            </a:r>
            <a:r>
              <a:rPr lang="en" sz="2400">
                <a:solidFill>
                  <a:srgbClr val="000000"/>
                </a:solidFill>
              </a:rPr>
              <a:t>y=mx + b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And we said that equation will be used to predict y-hat,so will change it to a new form</a:t>
            </a:r>
            <a:r>
              <a:rPr lang="en" sz="3000">
                <a:solidFill>
                  <a:srgbClr val="000000"/>
                </a:solidFill>
              </a:rPr>
              <a:t>.</a:t>
            </a:r>
            <a:endParaRPr sz="30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00000"/>
              </a:solidFill>
            </a:endParaRPr>
          </a:p>
        </p:txBody>
      </p:sp>
      <p:sp>
        <p:nvSpPr>
          <p:cNvPr id="170" name="Google Shape;170;p2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980000"/>
                </a:solidFill>
              </a:rPr>
              <a:t>Y</a:t>
            </a:r>
            <a:r>
              <a:rPr b="1" lang="en" sz="3000">
                <a:solidFill>
                  <a:srgbClr val="980000"/>
                </a:solidFill>
              </a:rPr>
              <a:t>-hat or h(x)= θ</a:t>
            </a:r>
            <a:r>
              <a:rPr b="1" baseline="-25000" lang="en" sz="3000">
                <a:solidFill>
                  <a:srgbClr val="980000"/>
                </a:solidFill>
              </a:rPr>
              <a:t>0 </a:t>
            </a:r>
            <a:r>
              <a:rPr b="1" lang="en" sz="3000">
                <a:solidFill>
                  <a:srgbClr val="980000"/>
                </a:solidFill>
              </a:rPr>
              <a:t>+ θ</a:t>
            </a:r>
            <a:r>
              <a:rPr b="1" baseline="-25000" lang="en" sz="3000">
                <a:solidFill>
                  <a:srgbClr val="980000"/>
                </a:solidFill>
              </a:rPr>
              <a:t>1</a:t>
            </a:r>
            <a:r>
              <a:rPr b="1" lang="en" sz="3000">
                <a:solidFill>
                  <a:srgbClr val="980000"/>
                </a:solidFill>
              </a:rPr>
              <a:t>x</a:t>
            </a:r>
            <a:endParaRPr b="1" sz="3000">
              <a:solidFill>
                <a:srgbClr val="98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The same equation but we change just the variables and all of we need to said about these two variables theat 0 and theta 1 is the parameters of our equation.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Actually these two parameters.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 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5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Math behind the equation !</a:t>
            </a:r>
            <a:endParaRPr b="1" sz="2400"/>
          </a:p>
        </p:txBody>
      </p:sp>
      <p:sp>
        <p:nvSpPr>
          <p:cNvPr id="176" name="Google Shape;176;p25"/>
          <p:cNvSpPr txBox="1"/>
          <p:nvPr/>
        </p:nvSpPr>
        <p:spPr>
          <a:xfrm>
            <a:off x="0" y="727350"/>
            <a:ext cx="3000000" cy="17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l</a:t>
            </a:r>
            <a:r>
              <a:rPr b="1" lang="en"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et </a:t>
            </a:r>
            <a:r>
              <a:rPr b="1" lang="en" sz="1800">
                <a:solidFill>
                  <a:srgbClr val="980000"/>
                </a:solidFill>
                <a:latin typeface="Roboto"/>
                <a:ea typeface="Roboto"/>
                <a:cs typeface="Roboto"/>
                <a:sym typeface="Roboto"/>
              </a:rPr>
              <a:t>θ</a:t>
            </a:r>
            <a:r>
              <a:rPr b="1" baseline="-25000" lang="en" sz="1800">
                <a:solidFill>
                  <a:srgbClr val="980000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r>
              <a:rPr b="1" lang="en" sz="1800">
                <a:solidFill>
                  <a:srgbClr val="980000"/>
                </a:solidFill>
                <a:latin typeface="Roboto"/>
                <a:ea typeface="Roboto"/>
                <a:cs typeface="Roboto"/>
                <a:sym typeface="Roboto"/>
              </a:rPr>
              <a:t> = 1 and θ</a:t>
            </a:r>
            <a:r>
              <a:rPr b="1" baseline="-25000" lang="en" sz="1800">
                <a:solidFill>
                  <a:srgbClr val="980000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b="1" lang="en" sz="1800">
                <a:solidFill>
                  <a:srgbClr val="980000"/>
                </a:solidFill>
                <a:latin typeface="Roboto"/>
                <a:ea typeface="Roboto"/>
                <a:cs typeface="Roboto"/>
                <a:sym typeface="Roboto"/>
              </a:rPr>
              <a:t> = 0</a:t>
            </a:r>
            <a:r>
              <a:rPr b="1" lang="en" sz="3000">
                <a:solidFill>
                  <a:srgbClr val="980000"/>
                </a:solidFill>
                <a:latin typeface="Roboto"/>
                <a:ea typeface="Roboto"/>
                <a:cs typeface="Roboto"/>
                <a:sym typeface="Roboto"/>
              </a:rPr>
              <a:t> so</a:t>
            </a:r>
            <a:endParaRPr b="1" sz="3000">
              <a:solidFill>
                <a:srgbClr val="98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980000"/>
                </a:solidFill>
                <a:latin typeface="Roboto"/>
                <a:ea typeface="Roboto"/>
                <a:cs typeface="Roboto"/>
                <a:sym typeface="Roboto"/>
              </a:rPr>
              <a:t>Y = 1 + 0</a:t>
            </a:r>
            <a:endParaRPr b="1" sz="3000">
              <a:solidFill>
                <a:srgbClr val="98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7" name="Google Shape;177;p25"/>
          <p:cNvSpPr txBox="1"/>
          <p:nvPr/>
        </p:nvSpPr>
        <p:spPr>
          <a:xfrm>
            <a:off x="3401625" y="619050"/>
            <a:ext cx="2610000" cy="18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let </a:t>
            </a:r>
            <a:r>
              <a:rPr b="1" lang="en" sz="1800">
                <a:solidFill>
                  <a:srgbClr val="980000"/>
                </a:solidFill>
                <a:latin typeface="Roboto"/>
                <a:ea typeface="Roboto"/>
                <a:cs typeface="Roboto"/>
                <a:sym typeface="Roboto"/>
              </a:rPr>
              <a:t>θ</a:t>
            </a:r>
            <a:r>
              <a:rPr b="1" baseline="-25000" lang="en" sz="1800">
                <a:solidFill>
                  <a:srgbClr val="980000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r>
              <a:rPr b="1" lang="en" sz="1800">
                <a:solidFill>
                  <a:srgbClr val="980000"/>
                </a:solidFill>
                <a:latin typeface="Roboto"/>
                <a:ea typeface="Roboto"/>
                <a:cs typeface="Roboto"/>
                <a:sym typeface="Roboto"/>
              </a:rPr>
              <a:t> = 0 and θ</a:t>
            </a:r>
            <a:r>
              <a:rPr b="1" baseline="-25000" lang="en" sz="1800">
                <a:solidFill>
                  <a:srgbClr val="980000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b="1" lang="en" sz="1800">
                <a:solidFill>
                  <a:srgbClr val="980000"/>
                </a:solidFill>
                <a:latin typeface="Roboto"/>
                <a:ea typeface="Roboto"/>
                <a:cs typeface="Roboto"/>
                <a:sym typeface="Roboto"/>
              </a:rPr>
              <a:t>= .5</a:t>
            </a:r>
            <a:r>
              <a:rPr b="1" lang="en" sz="3000">
                <a:solidFill>
                  <a:srgbClr val="980000"/>
                </a:solidFill>
                <a:latin typeface="Roboto"/>
                <a:ea typeface="Roboto"/>
                <a:cs typeface="Roboto"/>
                <a:sym typeface="Roboto"/>
              </a:rPr>
              <a:t> so</a:t>
            </a:r>
            <a:endParaRPr b="1" sz="3000">
              <a:solidFill>
                <a:srgbClr val="98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980000"/>
                </a:solidFill>
                <a:latin typeface="Roboto"/>
                <a:ea typeface="Roboto"/>
                <a:cs typeface="Roboto"/>
                <a:sym typeface="Roboto"/>
              </a:rPr>
              <a:t>Y = 1 + 0</a:t>
            </a:r>
            <a:endParaRPr b="1" sz="3000">
              <a:solidFill>
                <a:srgbClr val="98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98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8" name="Google Shape;178;p25"/>
          <p:cNvSpPr txBox="1"/>
          <p:nvPr/>
        </p:nvSpPr>
        <p:spPr>
          <a:xfrm>
            <a:off x="6144000" y="619050"/>
            <a:ext cx="3000000" cy="17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let </a:t>
            </a:r>
            <a:r>
              <a:rPr b="1" lang="en" sz="1800">
                <a:solidFill>
                  <a:srgbClr val="980000"/>
                </a:solidFill>
                <a:latin typeface="Roboto"/>
                <a:ea typeface="Roboto"/>
                <a:cs typeface="Roboto"/>
                <a:sym typeface="Roboto"/>
              </a:rPr>
              <a:t>θ</a:t>
            </a:r>
            <a:r>
              <a:rPr b="1" baseline="-25000" lang="en" sz="1800">
                <a:solidFill>
                  <a:srgbClr val="980000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r>
              <a:rPr b="1" lang="en" sz="1800">
                <a:solidFill>
                  <a:srgbClr val="980000"/>
                </a:solidFill>
                <a:latin typeface="Roboto"/>
                <a:ea typeface="Roboto"/>
                <a:cs typeface="Roboto"/>
                <a:sym typeface="Roboto"/>
              </a:rPr>
              <a:t> = 1 and θ</a:t>
            </a:r>
            <a:r>
              <a:rPr b="1" baseline="-25000" lang="en" sz="1800">
                <a:solidFill>
                  <a:srgbClr val="980000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b="1" lang="en" sz="1800">
                <a:solidFill>
                  <a:srgbClr val="980000"/>
                </a:solidFill>
                <a:latin typeface="Roboto"/>
                <a:ea typeface="Roboto"/>
                <a:cs typeface="Roboto"/>
                <a:sym typeface="Roboto"/>
              </a:rPr>
              <a:t> = .5</a:t>
            </a:r>
            <a:r>
              <a:rPr b="1" lang="en" sz="3000">
                <a:solidFill>
                  <a:srgbClr val="980000"/>
                </a:solidFill>
                <a:latin typeface="Roboto"/>
                <a:ea typeface="Roboto"/>
                <a:cs typeface="Roboto"/>
                <a:sym typeface="Roboto"/>
              </a:rPr>
              <a:t> so</a:t>
            </a:r>
            <a:endParaRPr b="1" sz="3000">
              <a:solidFill>
                <a:srgbClr val="98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980000"/>
                </a:solidFill>
                <a:latin typeface="Roboto"/>
                <a:ea typeface="Roboto"/>
                <a:cs typeface="Roboto"/>
                <a:sym typeface="Roboto"/>
              </a:rPr>
              <a:t>Y = 1 + 0</a:t>
            </a:r>
            <a:endParaRPr b="1" sz="3000">
              <a:solidFill>
                <a:srgbClr val="98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98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79" name="Google Shape;179;p25"/>
          <p:cNvCxnSpPr/>
          <p:nvPr/>
        </p:nvCxnSpPr>
        <p:spPr>
          <a:xfrm>
            <a:off x="529825" y="4542950"/>
            <a:ext cx="2128800" cy="1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0" name="Google Shape;180;p25"/>
          <p:cNvCxnSpPr/>
          <p:nvPr/>
        </p:nvCxnSpPr>
        <p:spPr>
          <a:xfrm rot="10800000">
            <a:off x="529825" y="2842850"/>
            <a:ext cx="0" cy="170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1" name="Google Shape;181;p25"/>
          <p:cNvCxnSpPr/>
          <p:nvPr/>
        </p:nvCxnSpPr>
        <p:spPr>
          <a:xfrm>
            <a:off x="515550" y="4114325"/>
            <a:ext cx="190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2" name="Google Shape;182;p25"/>
          <p:cNvCxnSpPr/>
          <p:nvPr/>
        </p:nvCxnSpPr>
        <p:spPr>
          <a:xfrm>
            <a:off x="3642225" y="4542950"/>
            <a:ext cx="2128800" cy="1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3" name="Google Shape;183;p25"/>
          <p:cNvCxnSpPr/>
          <p:nvPr/>
        </p:nvCxnSpPr>
        <p:spPr>
          <a:xfrm rot="10800000">
            <a:off x="3642225" y="2842850"/>
            <a:ext cx="0" cy="170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4" name="Google Shape;184;p25"/>
          <p:cNvCxnSpPr/>
          <p:nvPr/>
        </p:nvCxnSpPr>
        <p:spPr>
          <a:xfrm flipH="1" rot="10800000">
            <a:off x="3658800" y="3814175"/>
            <a:ext cx="2371800" cy="70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5" name="Google Shape;185;p25"/>
          <p:cNvCxnSpPr/>
          <p:nvPr/>
        </p:nvCxnSpPr>
        <p:spPr>
          <a:xfrm>
            <a:off x="6666400" y="4542950"/>
            <a:ext cx="2128800" cy="1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6" name="Google Shape;186;p25"/>
          <p:cNvCxnSpPr/>
          <p:nvPr/>
        </p:nvCxnSpPr>
        <p:spPr>
          <a:xfrm rot="10800000">
            <a:off x="6666400" y="2857250"/>
            <a:ext cx="0" cy="170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7" name="Google Shape;187;p25"/>
          <p:cNvCxnSpPr/>
          <p:nvPr/>
        </p:nvCxnSpPr>
        <p:spPr>
          <a:xfrm flipH="1" rot="10800000">
            <a:off x="6666400" y="3414125"/>
            <a:ext cx="2371800" cy="70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00">
                <a:solidFill>
                  <a:srgbClr val="980000"/>
                </a:solidFill>
              </a:rPr>
              <a:t>Cost Function or Squared error function</a:t>
            </a:r>
            <a:endParaRPr b="1" sz="3400">
              <a:solidFill>
                <a:srgbClr val="980000"/>
              </a:solidFill>
            </a:endParaRPr>
          </a:p>
        </p:txBody>
      </p:sp>
      <p:sp>
        <p:nvSpPr>
          <p:cNvPr id="193" name="Google Shape;193;p26"/>
          <p:cNvSpPr txBox="1"/>
          <p:nvPr>
            <p:ph idx="4294967295" type="subTitle"/>
          </p:nvPr>
        </p:nvSpPr>
        <p:spPr>
          <a:xfrm>
            <a:off x="265500" y="1091325"/>
            <a:ext cx="4521900" cy="405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can measure the accuracy of our hypothesis function by using a </a:t>
            </a:r>
            <a:r>
              <a:rPr b="1"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cost function</a:t>
            </a: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This takes an average difference between all of y-hat and real y.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</p:txBody>
      </p:sp>
      <p:pic>
        <p:nvPicPr>
          <p:cNvPr id="194" name="Google Shape;19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2003" y="1714025"/>
            <a:ext cx="3515975" cy="85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7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h(x) or Y-hat or predicted </a:t>
            </a:r>
            <a:endParaRPr b="1" sz="2400"/>
          </a:p>
        </p:txBody>
      </p:sp>
      <p:sp>
        <p:nvSpPr>
          <p:cNvPr id="200" name="Google Shape;200;p27"/>
          <p:cNvSpPr txBox="1"/>
          <p:nvPr/>
        </p:nvSpPr>
        <p:spPr>
          <a:xfrm>
            <a:off x="328600" y="842975"/>
            <a:ext cx="3030300" cy="43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Y-hat or h(x)= θ</a:t>
            </a:r>
            <a:r>
              <a:rPr baseline="-25000" lang="en" sz="1800">
                <a:latin typeface="Roboto"/>
                <a:ea typeface="Roboto"/>
                <a:cs typeface="Roboto"/>
                <a:sym typeface="Roboto"/>
              </a:rPr>
              <a:t>0 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+ θ</a:t>
            </a:r>
            <a:r>
              <a:rPr baseline="-25000" lang="en" sz="1800"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x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Thetas value is fixed for this equation but in cost function we try to change these parameters which help us minimize the cost function.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Let us take this example and draw the x,y and the cost function when change theta 1 and theta 0 = 0.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201" name="Google Shape;201;p27"/>
          <p:cNvGraphicFramePr/>
          <p:nvPr/>
        </p:nvGraphicFramePr>
        <p:xfrm>
          <a:off x="4164950" y="1029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{0989B63E-8283-4ED3-B751-2B084F8091EB}</a:tableStyleId>
              </a:tblPr>
              <a:tblGrid>
                <a:gridCol w="2337000"/>
                <a:gridCol w="2337000"/>
              </a:tblGrid>
              <a:tr h="833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solidFill>
                            <a:schemeClr val="accent2"/>
                          </a:solidFill>
                        </a:rPr>
                        <a:t>Input(x)</a:t>
                      </a:r>
                      <a:endParaRPr b="1" sz="2000"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solidFill>
                            <a:schemeClr val="accent2"/>
                          </a:solidFill>
                        </a:rPr>
                        <a:t>output(y)</a:t>
                      </a:r>
                      <a:endParaRPr b="1" sz="2000"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833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solidFill>
                            <a:schemeClr val="accent2"/>
                          </a:solidFill>
                        </a:rPr>
                        <a:t>1</a:t>
                      </a:r>
                      <a:endParaRPr b="1" sz="2000"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solidFill>
                            <a:schemeClr val="accent2"/>
                          </a:solidFill>
                        </a:rPr>
                        <a:t>1</a:t>
                      </a:r>
                      <a:endParaRPr b="1" sz="2000"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833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solidFill>
                            <a:schemeClr val="accent2"/>
                          </a:solidFill>
                        </a:rPr>
                        <a:t>2</a:t>
                      </a:r>
                      <a:endParaRPr b="1" sz="2000"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solidFill>
                            <a:schemeClr val="accent2"/>
                          </a:solidFill>
                        </a:rPr>
                        <a:t>2</a:t>
                      </a:r>
                      <a:endParaRPr b="1" sz="2000"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833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solidFill>
                            <a:schemeClr val="accent2"/>
                          </a:solidFill>
                        </a:rPr>
                        <a:t>3</a:t>
                      </a:r>
                      <a:endParaRPr b="1" sz="2000"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solidFill>
                            <a:schemeClr val="accent2"/>
                          </a:solidFill>
                        </a:rPr>
                        <a:t>3</a:t>
                      </a:r>
                      <a:endParaRPr b="1" sz="2000"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Theta 1 = 0 and Theta 0 = 0</a:t>
            </a:r>
            <a:endParaRPr/>
          </a:p>
        </p:txBody>
      </p:sp>
      <p:sp>
        <p:nvSpPr>
          <p:cNvPr id="207" name="Google Shape;207;p28"/>
          <p:cNvSpPr txBox="1"/>
          <p:nvPr/>
        </p:nvSpPr>
        <p:spPr>
          <a:xfrm>
            <a:off x="98250" y="728650"/>
            <a:ext cx="2300400" cy="13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Y-hat or h(x)= 0+ 0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The fitting line will be on x-axis because theta 1 = 0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08" name="Google Shape;208;p28"/>
          <p:cNvCxnSpPr/>
          <p:nvPr/>
        </p:nvCxnSpPr>
        <p:spPr>
          <a:xfrm flipH="1" rot="10800000">
            <a:off x="898350" y="4575500"/>
            <a:ext cx="2586000" cy="1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9" name="Google Shape;209;p28"/>
          <p:cNvCxnSpPr/>
          <p:nvPr/>
        </p:nvCxnSpPr>
        <p:spPr>
          <a:xfrm rot="10800000">
            <a:off x="898300" y="2046750"/>
            <a:ext cx="3000" cy="254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0" name="Google Shape;210;p28"/>
          <p:cNvSpPr txBox="1"/>
          <p:nvPr/>
        </p:nvSpPr>
        <p:spPr>
          <a:xfrm>
            <a:off x="558400" y="4018350"/>
            <a:ext cx="2571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1" name="Google Shape;211;p28"/>
          <p:cNvSpPr txBox="1"/>
          <p:nvPr/>
        </p:nvSpPr>
        <p:spPr>
          <a:xfrm>
            <a:off x="558400" y="3370625"/>
            <a:ext cx="2571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2" name="Google Shape;212;p28"/>
          <p:cNvSpPr txBox="1"/>
          <p:nvPr/>
        </p:nvSpPr>
        <p:spPr>
          <a:xfrm>
            <a:off x="558400" y="2179075"/>
            <a:ext cx="2571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4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3" name="Google Shape;213;p28"/>
          <p:cNvSpPr txBox="1"/>
          <p:nvPr/>
        </p:nvSpPr>
        <p:spPr>
          <a:xfrm>
            <a:off x="1222825" y="4575500"/>
            <a:ext cx="2571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4" name="Google Shape;214;p28"/>
          <p:cNvSpPr txBox="1"/>
          <p:nvPr/>
        </p:nvSpPr>
        <p:spPr>
          <a:xfrm>
            <a:off x="2062800" y="4575500"/>
            <a:ext cx="2571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5" name="Google Shape;215;p28"/>
          <p:cNvSpPr txBox="1"/>
          <p:nvPr/>
        </p:nvSpPr>
        <p:spPr>
          <a:xfrm>
            <a:off x="2902775" y="4575500"/>
            <a:ext cx="2571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16" name="Google Shape;216;p28"/>
          <p:cNvCxnSpPr/>
          <p:nvPr/>
        </p:nvCxnSpPr>
        <p:spPr>
          <a:xfrm flipH="1" rot="10800000">
            <a:off x="329800" y="4542900"/>
            <a:ext cx="4972200" cy="4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7" name="Google Shape;217;p28"/>
          <p:cNvSpPr/>
          <p:nvPr/>
        </p:nvSpPr>
        <p:spPr>
          <a:xfrm>
            <a:off x="1272775" y="4146900"/>
            <a:ext cx="157200" cy="157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8"/>
          <p:cNvSpPr/>
          <p:nvPr/>
        </p:nvSpPr>
        <p:spPr>
          <a:xfrm>
            <a:off x="2112750" y="3499175"/>
            <a:ext cx="157200" cy="157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8"/>
          <p:cNvSpPr/>
          <p:nvPr/>
        </p:nvSpPr>
        <p:spPr>
          <a:xfrm>
            <a:off x="2891100" y="2851450"/>
            <a:ext cx="157200" cy="157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8"/>
          <p:cNvSpPr txBox="1"/>
          <p:nvPr/>
        </p:nvSpPr>
        <p:spPr>
          <a:xfrm>
            <a:off x="4951275" y="3921750"/>
            <a:ext cx="11145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Theta 1 = 0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Theta 0 = 0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21" name="Google Shape;221;p28"/>
          <p:cNvCxnSpPr/>
          <p:nvPr/>
        </p:nvCxnSpPr>
        <p:spPr>
          <a:xfrm flipH="1" rot="10800000">
            <a:off x="429825" y="2085600"/>
            <a:ext cx="3729000" cy="284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2" name="Google Shape;222;p28"/>
          <p:cNvSpPr txBox="1"/>
          <p:nvPr/>
        </p:nvSpPr>
        <p:spPr>
          <a:xfrm>
            <a:off x="4158825" y="1969050"/>
            <a:ext cx="12849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Theta 1 = 1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Theta 0 = 0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23" name="Google Shape;223;p28"/>
          <p:cNvCxnSpPr/>
          <p:nvPr/>
        </p:nvCxnSpPr>
        <p:spPr>
          <a:xfrm flipH="1" rot="10800000">
            <a:off x="672700" y="1456875"/>
            <a:ext cx="1914600" cy="350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4" name="Google Shape;224;p28"/>
          <p:cNvSpPr txBox="1"/>
          <p:nvPr/>
        </p:nvSpPr>
        <p:spPr>
          <a:xfrm>
            <a:off x="558400" y="2774850"/>
            <a:ext cx="2571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5" name="Google Shape;225;p28"/>
          <p:cNvSpPr txBox="1"/>
          <p:nvPr/>
        </p:nvSpPr>
        <p:spPr>
          <a:xfrm>
            <a:off x="2439575" y="842250"/>
            <a:ext cx="12849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Theta 1 = 2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Theta 0 = 0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6" name="Google Shape;226;p28"/>
          <p:cNvSpPr txBox="1"/>
          <p:nvPr/>
        </p:nvSpPr>
        <p:spPr>
          <a:xfrm>
            <a:off x="3765375" y="842213"/>
            <a:ext cx="2300400" cy="9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Y-hat or h(x)= 0+ x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because theta 1 = 1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7" name="Google Shape;227;p28"/>
          <p:cNvSpPr txBox="1"/>
          <p:nvPr/>
        </p:nvSpPr>
        <p:spPr>
          <a:xfrm>
            <a:off x="6624450" y="700288"/>
            <a:ext cx="2300400" cy="9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Y-hat or h(x)= 0+ 2x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because theta 1 = 2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8" name="Google Shape;228;p28"/>
          <p:cNvSpPr txBox="1"/>
          <p:nvPr/>
        </p:nvSpPr>
        <p:spPr>
          <a:xfrm>
            <a:off x="6065775" y="1456875"/>
            <a:ext cx="2859000" cy="3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980000"/>
                </a:solidFill>
                <a:latin typeface="Roboto"/>
                <a:ea typeface="Roboto"/>
                <a:cs typeface="Roboto"/>
                <a:sym typeface="Roboto"/>
              </a:rPr>
              <a:t>We should notice that while we change the theta 1 our equation is affected.</a:t>
            </a:r>
            <a:endParaRPr b="1" sz="1600">
              <a:solidFill>
                <a:srgbClr val="98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980000"/>
                </a:solidFill>
                <a:latin typeface="Roboto"/>
                <a:ea typeface="Roboto"/>
                <a:cs typeface="Roboto"/>
                <a:sym typeface="Roboto"/>
              </a:rPr>
              <a:t>But we still have no knowledge its good or not predict. </a:t>
            </a:r>
            <a:r>
              <a:rPr b="1" lang="en" sz="1600">
                <a:latin typeface="Roboto"/>
                <a:ea typeface="Roboto"/>
                <a:cs typeface="Roboto"/>
                <a:sym typeface="Roboto"/>
              </a:rPr>
              <a:t>“So use cost function to validate this”.</a:t>
            </a:r>
            <a:endParaRPr b="1"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Roboto"/>
                <a:ea typeface="Roboto"/>
                <a:cs typeface="Roboto"/>
                <a:sym typeface="Roboto"/>
              </a:rPr>
              <a:t>we see the vertical distance from our fit to the data points increase with different values of thetas </a:t>
            </a:r>
            <a:endParaRPr b="1" sz="16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29" name="Google Shape;229;p28"/>
          <p:cNvCxnSpPr>
            <a:stCxn id="217" idx="4"/>
            <a:endCxn id="213" idx="0"/>
          </p:cNvCxnSpPr>
          <p:nvPr/>
        </p:nvCxnSpPr>
        <p:spPr>
          <a:xfrm>
            <a:off x="1351375" y="4304100"/>
            <a:ext cx="0" cy="27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0" name="Google Shape;230;p28"/>
          <p:cNvCxnSpPr>
            <a:stCxn id="218" idx="4"/>
            <a:endCxn id="214" idx="0"/>
          </p:cNvCxnSpPr>
          <p:nvPr/>
        </p:nvCxnSpPr>
        <p:spPr>
          <a:xfrm>
            <a:off x="2191350" y="3656375"/>
            <a:ext cx="0" cy="91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1" name="Google Shape;231;p28"/>
          <p:cNvCxnSpPr>
            <a:stCxn id="219" idx="5"/>
          </p:cNvCxnSpPr>
          <p:nvPr/>
        </p:nvCxnSpPr>
        <p:spPr>
          <a:xfrm>
            <a:off x="3025279" y="2985629"/>
            <a:ext cx="6000" cy="159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2" name="Google Shape;232;p28"/>
          <p:cNvCxnSpPr/>
          <p:nvPr/>
        </p:nvCxnSpPr>
        <p:spPr>
          <a:xfrm>
            <a:off x="2186000" y="2263150"/>
            <a:ext cx="600" cy="122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3" name="Google Shape;233;p28"/>
          <p:cNvCxnSpPr>
            <a:endCxn id="217" idx="4"/>
          </p:cNvCxnSpPr>
          <p:nvPr/>
        </p:nvCxnSpPr>
        <p:spPr>
          <a:xfrm flipH="1">
            <a:off x="1351375" y="3600300"/>
            <a:ext cx="50100" cy="70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9"/>
          <p:cNvSpPr txBox="1"/>
          <p:nvPr>
            <p:ph type="title"/>
          </p:nvPr>
        </p:nvSpPr>
        <p:spPr>
          <a:xfrm>
            <a:off x="471900" y="232175"/>
            <a:ext cx="8222100" cy="70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The cost through the difference of Theta 1 when theta 0 = 0</a:t>
            </a:r>
            <a:endParaRPr sz="2400"/>
          </a:p>
        </p:txBody>
      </p:sp>
      <p:sp>
        <p:nvSpPr>
          <p:cNvPr id="239" name="Google Shape;239;p29"/>
          <p:cNvSpPr txBox="1"/>
          <p:nvPr>
            <p:ph idx="1" type="body"/>
          </p:nvPr>
        </p:nvSpPr>
        <p:spPr>
          <a:xfrm>
            <a:off x="3087300" y="1646625"/>
            <a:ext cx="2871900" cy="9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Y-hat or h(x)= 0+ x when theta 1 = 1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The cost will be = 0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Let us calculate this.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40" name="Google Shape;240;p29"/>
          <p:cNvSpPr txBox="1"/>
          <p:nvPr>
            <p:ph idx="2" type="body"/>
          </p:nvPr>
        </p:nvSpPr>
        <p:spPr>
          <a:xfrm>
            <a:off x="5959075" y="1646625"/>
            <a:ext cx="3184800" cy="9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Y-hat or h(x)= 0+ 2x when theta 1 = 2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The cost will be ..? try it yourself.</a:t>
            </a:r>
            <a:endParaRPr/>
          </a:p>
        </p:txBody>
      </p:sp>
      <p:sp>
        <p:nvSpPr>
          <p:cNvPr id="241" name="Google Shape;241;p29"/>
          <p:cNvSpPr txBox="1"/>
          <p:nvPr>
            <p:ph idx="1" type="body"/>
          </p:nvPr>
        </p:nvSpPr>
        <p:spPr>
          <a:xfrm>
            <a:off x="0" y="1646625"/>
            <a:ext cx="3087300" cy="8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Y-hat or h(x)= 0+ 0 when theta 1 = 0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The cost will be = 2.3 !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Let us calculate this.</a:t>
            </a:r>
            <a:endParaRPr>
              <a:solidFill>
                <a:srgbClr val="000000"/>
              </a:solidFill>
            </a:endParaRPr>
          </a:p>
        </p:txBody>
      </p:sp>
      <p:cxnSp>
        <p:nvCxnSpPr>
          <p:cNvPr id="242" name="Google Shape;242;p29"/>
          <p:cNvCxnSpPr/>
          <p:nvPr/>
        </p:nvCxnSpPr>
        <p:spPr>
          <a:xfrm rot="10800000">
            <a:off x="872675" y="2475250"/>
            <a:ext cx="24300" cy="219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3" name="Google Shape;243;p29"/>
          <p:cNvCxnSpPr/>
          <p:nvPr/>
        </p:nvCxnSpPr>
        <p:spPr>
          <a:xfrm>
            <a:off x="872725" y="4663825"/>
            <a:ext cx="2586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4" name="Google Shape;244;p29"/>
          <p:cNvSpPr txBox="1"/>
          <p:nvPr/>
        </p:nvSpPr>
        <p:spPr>
          <a:xfrm>
            <a:off x="1672200" y="4765200"/>
            <a:ext cx="439200" cy="3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θ</a:t>
            </a:r>
            <a:r>
              <a:rPr baseline="-25000" lang="en" sz="1800">
                <a:latin typeface="Roboto"/>
                <a:ea typeface="Roboto"/>
                <a:cs typeface="Roboto"/>
                <a:sym typeface="Roboto"/>
              </a:rPr>
              <a:t>1</a:t>
            </a:r>
            <a:endParaRPr baseline="-25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5" name="Google Shape;245;p29"/>
          <p:cNvSpPr txBox="1"/>
          <p:nvPr/>
        </p:nvSpPr>
        <p:spPr>
          <a:xfrm>
            <a:off x="0" y="3680350"/>
            <a:ext cx="959100" cy="3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J(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θ</a:t>
            </a:r>
            <a:r>
              <a:rPr lang="en" sz="1700">
                <a:latin typeface="Roboto"/>
                <a:ea typeface="Roboto"/>
                <a:cs typeface="Roboto"/>
                <a:sym typeface="Roboto"/>
              </a:rPr>
              <a:t> )  </a:t>
            </a:r>
            <a:endParaRPr/>
          </a:p>
        </p:txBody>
      </p:sp>
      <p:sp>
        <p:nvSpPr>
          <p:cNvPr id="246" name="Google Shape;246;p29"/>
          <p:cNvSpPr txBox="1"/>
          <p:nvPr/>
        </p:nvSpPr>
        <p:spPr>
          <a:xfrm>
            <a:off x="1415100" y="4729200"/>
            <a:ext cx="2571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7" name="Google Shape;247;p29"/>
          <p:cNvSpPr txBox="1"/>
          <p:nvPr/>
        </p:nvSpPr>
        <p:spPr>
          <a:xfrm>
            <a:off x="2226150" y="4729200"/>
            <a:ext cx="2571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8" name="Google Shape;248;p29"/>
          <p:cNvSpPr txBox="1"/>
          <p:nvPr/>
        </p:nvSpPr>
        <p:spPr>
          <a:xfrm>
            <a:off x="2830200" y="4765200"/>
            <a:ext cx="2571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9" name="Google Shape;249;p29"/>
          <p:cNvSpPr txBox="1"/>
          <p:nvPr/>
        </p:nvSpPr>
        <p:spPr>
          <a:xfrm>
            <a:off x="561350" y="4022650"/>
            <a:ext cx="2571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0" name="Google Shape;250;p29"/>
          <p:cNvSpPr txBox="1"/>
          <p:nvPr/>
        </p:nvSpPr>
        <p:spPr>
          <a:xfrm>
            <a:off x="561350" y="3302800"/>
            <a:ext cx="2571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1" name="Google Shape;251;p29"/>
          <p:cNvSpPr txBox="1"/>
          <p:nvPr/>
        </p:nvSpPr>
        <p:spPr>
          <a:xfrm>
            <a:off x="561350" y="2753825"/>
            <a:ext cx="2571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2" name="Google Shape;252;p29"/>
          <p:cNvSpPr txBox="1"/>
          <p:nvPr/>
        </p:nvSpPr>
        <p:spPr>
          <a:xfrm>
            <a:off x="756275" y="3123150"/>
            <a:ext cx="257100" cy="3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x</a:t>
            </a:r>
            <a:endParaRPr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3" name="Google Shape;253;p29"/>
          <p:cNvSpPr txBox="1"/>
          <p:nvPr/>
        </p:nvSpPr>
        <p:spPr>
          <a:xfrm>
            <a:off x="1415100" y="4436950"/>
            <a:ext cx="257100" cy="3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x</a:t>
            </a:r>
            <a:endParaRPr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4" name="Google Shape;254;p29"/>
          <p:cNvSpPr txBox="1"/>
          <p:nvPr/>
        </p:nvSpPr>
        <p:spPr>
          <a:xfrm>
            <a:off x="2226150" y="3108400"/>
            <a:ext cx="2571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x</a:t>
            </a:r>
            <a:endParaRPr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5" name="Google Shape;255;p29"/>
          <p:cNvSpPr/>
          <p:nvPr/>
        </p:nvSpPr>
        <p:spPr>
          <a:xfrm>
            <a:off x="756275" y="2858100"/>
            <a:ext cx="1786682" cy="1815551"/>
          </a:xfrm>
          <a:custGeom>
            <a:rect b="b" l="l" r="r" t="t"/>
            <a:pathLst>
              <a:path extrusionOk="0" h="55773" w="60787">
                <a:moveTo>
                  <a:pt x="0" y="2158"/>
                </a:moveTo>
                <a:cubicBezTo>
                  <a:pt x="4376" y="11090"/>
                  <a:pt x="16126" y="56111"/>
                  <a:pt x="26257" y="55751"/>
                </a:cubicBezTo>
                <a:cubicBezTo>
                  <a:pt x="36388" y="55391"/>
                  <a:pt x="55032" y="9292"/>
                  <a:pt x="60787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56" name="Google Shape;256;p29"/>
          <p:cNvSpPr txBox="1"/>
          <p:nvPr/>
        </p:nvSpPr>
        <p:spPr>
          <a:xfrm>
            <a:off x="1969050" y="3522700"/>
            <a:ext cx="257100" cy="3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x</a:t>
            </a:r>
            <a:endParaRPr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7" name="Google Shape;257;p29"/>
          <p:cNvSpPr txBox="1"/>
          <p:nvPr/>
        </p:nvSpPr>
        <p:spPr>
          <a:xfrm>
            <a:off x="1013375" y="3865000"/>
            <a:ext cx="257100" cy="3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x</a:t>
            </a:r>
            <a:endParaRPr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8" name="Google Shape;258;p29"/>
          <p:cNvSpPr txBox="1"/>
          <p:nvPr/>
        </p:nvSpPr>
        <p:spPr>
          <a:xfrm>
            <a:off x="5299875" y="2609975"/>
            <a:ext cx="3582000" cy="20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980000"/>
                </a:solidFill>
                <a:latin typeface="Roboto"/>
                <a:ea typeface="Roboto"/>
                <a:cs typeface="Roboto"/>
                <a:sym typeface="Roboto"/>
              </a:rPr>
              <a:t>Now you can see how the cost function change throughout change values of theta so all we need is to tune these parameter in a way that minimize the cost function to global minimum</a:t>
            </a:r>
            <a:endParaRPr b="1" sz="1800">
              <a:solidFill>
                <a:srgbClr val="98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0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Linear </a:t>
            </a:r>
            <a:r>
              <a:rPr b="1" lang="en" sz="2400"/>
              <a:t>Equation</a:t>
            </a:r>
            <a:r>
              <a:rPr b="1" lang="en" sz="2400"/>
              <a:t> &amp; </a:t>
            </a:r>
            <a:r>
              <a:rPr b="1" lang="en" sz="2400"/>
              <a:t>Parameters</a:t>
            </a:r>
            <a:r>
              <a:rPr b="1" lang="en" sz="2400"/>
              <a:t> &amp; cost function</a:t>
            </a:r>
            <a:endParaRPr b="1" sz="2400"/>
          </a:p>
        </p:txBody>
      </p:sp>
      <p:pic>
        <p:nvPicPr>
          <p:cNvPr id="264" name="Google Shape;26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69450"/>
            <a:ext cx="8991600" cy="3621650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30"/>
          <p:cNvSpPr txBox="1"/>
          <p:nvPr/>
        </p:nvSpPr>
        <p:spPr>
          <a:xfrm>
            <a:off x="231450" y="702375"/>
            <a:ext cx="83196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</a:rPr>
              <a:t>Some of the images used from online ML Course by Andrew NG</a:t>
            </a:r>
            <a:endParaRPr b="1" sz="18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1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/>
              <a:t>Example with different values of theta 0 and theta 1</a:t>
            </a:r>
            <a:endParaRPr b="1" sz="2800"/>
          </a:p>
        </p:txBody>
      </p:sp>
      <p:pic>
        <p:nvPicPr>
          <p:cNvPr id="271" name="Google Shape;27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71450"/>
            <a:ext cx="8173124" cy="4219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937650" y="176075"/>
            <a:ext cx="6807300" cy="147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</a:rPr>
              <a:t>Linear Regression</a:t>
            </a:r>
            <a:endParaRPr sz="4800">
              <a:solidFill>
                <a:srgbClr val="FFFFFF"/>
              </a:solidFill>
            </a:endParaRPr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460950" y="1792000"/>
            <a:ext cx="8222100" cy="30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000000"/>
                </a:solidFill>
              </a:rPr>
              <a:t>Linear Equation: represent relationship between x and y and has exponential of 1 means the power of x and y is equal to 1.</a:t>
            </a:r>
            <a:endParaRPr sz="2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000000"/>
                </a:solidFill>
              </a:rPr>
              <a:t>And it's represented as line on graph and the points on the line show us the solved equation.</a:t>
            </a:r>
            <a:endParaRPr sz="2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2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/>
              <a:t>Continuous</a:t>
            </a:r>
            <a:endParaRPr b="1" sz="4800"/>
          </a:p>
        </p:txBody>
      </p:sp>
      <p:pic>
        <p:nvPicPr>
          <p:cNvPr id="277" name="Google Shape;27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19050"/>
            <a:ext cx="8900149" cy="4372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3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/>
              <a:t>Continuous</a:t>
            </a:r>
            <a:endParaRPr b="1" sz="4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800"/>
          </a:p>
        </p:txBody>
      </p:sp>
      <p:pic>
        <p:nvPicPr>
          <p:cNvPr id="283" name="Google Shape;28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96525"/>
            <a:ext cx="8890326" cy="429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4"/>
          <p:cNvSpPr txBox="1"/>
          <p:nvPr>
            <p:ph type="title"/>
          </p:nvPr>
        </p:nvSpPr>
        <p:spPr>
          <a:xfrm>
            <a:off x="98250" y="16350"/>
            <a:ext cx="8942700" cy="55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Learning Parameters &amp; Gradient Descent</a:t>
            </a:r>
            <a:endParaRPr b="1"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9" name="Google Shape;28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19050"/>
            <a:ext cx="9144000" cy="452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265500" y="196850"/>
            <a:ext cx="4045200" cy="139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rgbClr val="000000"/>
                </a:solidFill>
              </a:rPr>
              <a:t>Slope</a:t>
            </a:r>
            <a:endParaRPr sz="3800">
              <a:solidFill>
                <a:srgbClr val="000000"/>
              </a:solidFill>
            </a:endParaRPr>
          </a:p>
        </p:txBody>
      </p:sp>
      <p:sp>
        <p:nvSpPr>
          <p:cNvPr id="79" name="Google Shape;79;p15"/>
          <p:cNvSpPr txBox="1"/>
          <p:nvPr>
            <p:ph idx="1" type="subTitle"/>
          </p:nvPr>
        </p:nvSpPr>
        <p:spPr>
          <a:xfrm>
            <a:off x="0" y="1714500"/>
            <a:ext cx="4234500" cy="28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</a:rPr>
              <a:t>Straight</a:t>
            </a:r>
            <a:r>
              <a:rPr lang="en" sz="3000">
                <a:solidFill>
                  <a:srgbClr val="000000"/>
                </a:solidFill>
              </a:rPr>
              <a:t> line slope = 0.</a:t>
            </a:r>
            <a:endParaRPr sz="3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</a:rPr>
              <a:t>In the image slope is positive.</a:t>
            </a:r>
            <a:endParaRPr sz="3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</a:rPr>
              <a:t>Otherwise</a:t>
            </a:r>
            <a:r>
              <a:rPr lang="en" sz="3000">
                <a:solidFill>
                  <a:srgbClr val="000000"/>
                </a:solidFill>
              </a:rPr>
              <a:t> is negative.</a:t>
            </a:r>
            <a:endParaRPr sz="3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00000"/>
              </a:solidFill>
            </a:endParaRPr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0"/>
            <a:ext cx="4572000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158700" y="82550"/>
            <a:ext cx="8826600" cy="80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000000"/>
                </a:solidFill>
              </a:rPr>
              <a:t>Different types of slope</a:t>
            </a:r>
            <a:endParaRPr sz="4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152650"/>
            <a:ext cx="9144000" cy="290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176600" y="306075"/>
            <a:ext cx="4045200" cy="136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Equation </a:t>
            </a:r>
            <a:r>
              <a:rPr lang="en"/>
              <a:t>Formula</a:t>
            </a:r>
            <a:endParaRPr/>
          </a:p>
        </p:txBody>
      </p:sp>
      <p:sp>
        <p:nvSpPr>
          <p:cNvPr id="92" name="Google Shape;92;p17"/>
          <p:cNvSpPr txBox="1"/>
          <p:nvPr>
            <p:ph idx="1" type="subTitle"/>
          </p:nvPr>
        </p:nvSpPr>
        <p:spPr>
          <a:xfrm>
            <a:off x="176600" y="1670172"/>
            <a:ext cx="4045200" cy="217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</a:rPr>
              <a:t>Have some points in table of x,y and try to get the relationship between them.</a:t>
            </a:r>
            <a:endParaRPr sz="20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000000"/>
                </a:solidFill>
              </a:rPr>
              <a:t>y=mx + b</a:t>
            </a:r>
            <a:endParaRPr sz="4800">
              <a:solidFill>
                <a:srgbClr val="000000"/>
              </a:solidFill>
            </a:endParaRPr>
          </a:p>
        </p:txBody>
      </p:sp>
      <p:sp>
        <p:nvSpPr>
          <p:cNvPr id="93" name="Google Shape;93;p1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9400" y="44450"/>
            <a:ext cx="4557200" cy="505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265500" y="196850"/>
            <a:ext cx="4045200" cy="139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rgbClr val="000000"/>
                </a:solidFill>
              </a:rPr>
              <a:t>Linear Regression Problem</a:t>
            </a:r>
            <a:endParaRPr sz="3800">
              <a:solidFill>
                <a:srgbClr val="000000"/>
              </a:solidFill>
            </a:endParaRPr>
          </a:p>
        </p:txBody>
      </p:sp>
      <p:sp>
        <p:nvSpPr>
          <p:cNvPr id="100" name="Google Shape;100;p18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100">
              <a:solidFill>
                <a:srgbClr val="000000"/>
              </a:solidFill>
            </a:endParaRPr>
          </a:p>
        </p:txBody>
      </p:sp>
      <p:sp>
        <p:nvSpPr>
          <p:cNvPr id="101" name="Google Shape;101;p18"/>
          <p:cNvSpPr txBox="1"/>
          <p:nvPr>
            <p:ph idx="1" type="subTitle"/>
          </p:nvPr>
        </p:nvSpPr>
        <p:spPr>
          <a:xfrm>
            <a:off x="0" y="2190849"/>
            <a:ext cx="4234500" cy="242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All of us has notation as some name so when I call you to solve this problem and then say your name, so the data set has some notation we should dealing with via these notations.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02" name="Google Shape;10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0"/>
            <a:ext cx="488950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100">
              <a:solidFill>
                <a:srgbClr val="000000"/>
              </a:solidFill>
            </a:endParaRPr>
          </a:p>
        </p:txBody>
      </p:sp>
      <p:sp>
        <p:nvSpPr>
          <p:cNvPr id="108" name="Google Shape;108;p19"/>
          <p:cNvSpPr txBox="1"/>
          <p:nvPr>
            <p:ph idx="1" type="subTitle"/>
          </p:nvPr>
        </p:nvSpPr>
        <p:spPr>
          <a:xfrm>
            <a:off x="0" y="724200"/>
            <a:ext cx="4234500" cy="448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0000"/>
                </a:solidFill>
              </a:rPr>
              <a:t>x</a:t>
            </a:r>
            <a:r>
              <a:rPr baseline="30000" lang="en" sz="1700">
                <a:solidFill>
                  <a:srgbClr val="FF0000"/>
                </a:solidFill>
              </a:rPr>
              <a:t>(i)</a:t>
            </a:r>
            <a:r>
              <a:rPr lang="en" sz="1700">
                <a:solidFill>
                  <a:srgbClr val="FF0000"/>
                </a:solidFill>
              </a:rPr>
              <a:t> </a:t>
            </a:r>
            <a:r>
              <a:rPr lang="en" sz="1700">
                <a:solidFill>
                  <a:srgbClr val="000000"/>
                </a:solidFill>
              </a:rPr>
              <a:t>is the (i) input </a:t>
            </a:r>
            <a:r>
              <a:rPr lang="en" sz="1700">
                <a:solidFill>
                  <a:srgbClr val="000000"/>
                </a:solidFill>
              </a:rPr>
              <a:t>training</a:t>
            </a:r>
            <a:r>
              <a:rPr lang="en" sz="1700">
                <a:solidFill>
                  <a:srgbClr val="000000"/>
                </a:solidFill>
              </a:rPr>
              <a:t> example also called feature.</a:t>
            </a:r>
            <a:endParaRPr sz="17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0000"/>
                </a:solidFill>
              </a:rPr>
              <a:t>y</a:t>
            </a:r>
            <a:r>
              <a:rPr baseline="30000" lang="en" sz="1700">
                <a:solidFill>
                  <a:srgbClr val="FF0000"/>
                </a:solidFill>
              </a:rPr>
              <a:t>(i)</a:t>
            </a:r>
            <a:r>
              <a:rPr lang="en" sz="1700">
                <a:solidFill>
                  <a:srgbClr val="FF0000"/>
                </a:solidFill>
              </a:rPr>
              <a:t> </a:t>
            </a:r>
            <a:r>
              <a:rPr lang="en" sz="1700">
                <a:solidFill>
                  <a:srgbClr val="000000"/>
                </a:solidFill>
              </a:rPr>
              <a:t>is the (i) output of </a:t>
            </a:r>
            <a:r>
              <a:rPr lang="en" sz="1700">
                <a:solidFill>
                  <a:srgbClr val="000000"/>
                </a:solidFill>
              </a:rPr>
              <a:t>training</a:t>
            </a:r>
            <a:r>
              <a:rPr lang="en" sz="1700">
                <a:solidFill>
                  <a:srgbClr val="000000"/>
                </a:solidFill>
              </a:rPr>
              <a:t> example.</a:t>
            </a:r>
            <a:endParaRPr sz="17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0000"/>
                </a:solidFill>
              </a:rPr>
              <a:t>(x</a:t>
            </a:r>
            <a:r>
              <a:rPr baseline="30000" lang="en" sz="1700">
                <a:solidFill>
                  <a:srgbClr val="FF0000"/>
                </a:solidFill>
              </a:rPr>
              <a:t>(i)</a:t>
            </a:r>
            <a:r>
              <a:rPr lang="en" sz="1700">
                <a:solidFill>
                  <a:srgbClr val="FF0000"/>
                </a:solidFill>
              </a:rPr>
              <a:t>, y</a:t>
            </a:r>
            <a:r>
              <a:rPr baseline="30000" lang="en" sz="1700">
                <a:solidFill>
                  <a:srgbClr val="FF0000"/>
                </a:solidFill>
              </a:rPr>
              <a:t>(i)</a:t>
            </a:r>
            <a:r>
              <a:rPr lang="en" sz="1700">
                <a:solidFill>
                  <a:srgbClr val="FF0000"/>
                </a:solidFill>
              </a:rPr>
              <a:t>) </a:t>
            </a:r>
            <a:r>
              <a:rPr lang="en" sz="1700">
                <a:solidFill>
                  <a:srgbClr val="000000"/>
                </a:solidFill>
              </a:rPr>
              <a:t>is called a training example.</a:t>
            </a:r>
            <a:endParaRPr sz="17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0000"/>
                </a:solidFill>
              </a:rPr>
              <a:t>and the dataset that we’ll be using to learn —a list of </a:t>
            </a:r>
            <a:r>
              <a:rPr lang="en" sz="1700">
                <a:solidFill>
                  <a:srgbClr val="FF0000"/>
                </a:solidFill>
              </a:rPr>
              <a:t>m</a:t>
            </a:r>
            <a:r>
              <a:rPr lang="en" sz="1700">
                <a:solidFill>
                  <a:srgbClr val="000000"/>
                </a:solidFill>
              </a:rPr>
              <a:t> training examples.</a:t>
            </a:r>
            <a:endParaRPr sz="17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0000"/>
                </a:solidFill>
              </a:rPr>
              <a:t>Y-hat = hypothesis-h(x) = predict, the equation we will use to predict the output.</a:t>
            </a:r>
            <a:endParaRPr sz="17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0000"/>
                </a:solidFill>
              </a:rPr>
              <a:t>n</a:t>
            </a:r>
            <a:r>
              <a:rPr lang="en" sz="1700">
                <a:solidFill>
                  <a:srgbClr val="000000"/>
                </a:solidFill>
              </a:rPr>
              <a:t> = number of features for each training </a:t>
            </a:r>
            <a:r>
              <a:rPr lang="en" sz="1700">
                <a:solidFill>
                  <a:srgbClr val="000000"/>
                </a:solidFill>
              </a:rPr>
              <a:t>example.</a:t>
            </a:r>
            <a:endParaRPr sz="17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0000"/>
                </a:solidFill>
              </a:rPr>
              <a:t>Theta or Weights (Θ) or W</a:t>
            </a:r>
            <a:r>
              <a:rPr lang="en" sz="1700">
                <a:solidFill>
                  <a:srgbClr val="000000"/>
                </a:solidFill>
              </a:rPr>
              <a:t> = Parameters of equation (the most thing we </a:t>
            </a:r>
            <a:r>
              <a:rPr lang="en" sz="1700">
                <a:solidFill>
                  <a:srgbClr val="000000"/>
                </a:solidFill>
              </a:rPr>
              <a:t>interest</a:t>
            </a:r>
            <a:r>
              <a:rPr lang="en" sz="1700">
                <a:solidFill>
                  <a:srgbClr val="000000"/>
                </a:solidFill>
              </a:rPr>
              <a:t> in).</a:t>
            </a:r>
            <a:endParaRPr sz="17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0000"/>
                </a:solidFill>
              </a:rPr>
              <a:t>J(Cost )</a:t>
            </a:r>
            <a:r>
              <a:rPr lang="en" sz="1700">
                <a:solidFill>
                  <a:srgbClr val="000000"/>
                </a:solidFill>
              </a:rPr>
              <a:t>     = The error over all our dataset.</a:t>
            </a:r>
            <a:endParaRPr sz="17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0000"/>
                </a:solidFill>
              </a:rPr>
              <a:t>X(Capital)</a:t>
            </a:r>
            <a:r>
              <a:rPr lang="en" sz="1700">
                <a:solidFill>
                  <a:srgbClr val="000000"/>
                </a:solidFill>
              </a:rPr>
              <a:t> = all inputs examples.</a:t>
            </a:r>
            <a:endParaRPr sz="17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0000"/>
                </a:solidFill>
              </a:rPr>
              <a:t>Y(Capital)</a:t>
            </a:r>
            <a:r>
              <a:rPr lang="en" sz="1700">
                <a:solidFill>
                  <a:srgbClr val="000000"/>
                </a:solidFill>
              </a:rPr>
              <a:t> = all output examples.</a:t>
            </a:r>
            <a:endParaRPr sz="1700">
              <a:solidFill>
                <a:srgbClr val="000000"/>
              </a:solidFill>
            </a:endParaRPr>
          </a:p>
        </p:txBody>
      </p:sp>
      <p:sp>
        <p:nvSpPr>
          <p:cNvPr id="109" name="Google Shape;109;p19"/>
          <p:cNvSpPr txBox="1"/>
          <p:nvPr>
            <p:ph type="title"/>
          </p:nvPr>
        </p:nvSpPr>
        <p:spPr>
          <a:xfrm>
            <a:off x="189300" y="101600"/>
            <a:ext cx="4045200" cy="62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rgbClr val="000000"/>
                </a:solidFill>
              </a:rPr>
              <a:t>Dataset</a:t>
            </a:r>
            <a:r>
              <a:rPr lang="en" sz="3400">
                <a:solidFill>
                  <a:srgbClr val="000000"/>
                </a:solidFill>
              </a:rPr>
              <a:t> Notations</a:t>
            </a:r>
            <a:endParaRPr sz="3400">
              <a:solidFill>
                <a:srgbClr val="000000"/>
              </a:solidFill>
            </a:endParaRPr>
          </a:p>
        </p:txBody>
      </p:sp>
      <p:pic>
        <p:nvPicPr>
          <p:cNvPr id="110" name="Google Shape;11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0"/>
            <a:ext cx="5461001" cy="520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 with different notations</a:t>
            </a:r>
            <a:endParaRPr/>
          </a:p>
        </p:txBody>
      </p:sp>
      <p:cxnSp>
        <p:nvCxnSpPr>
          <p:cNvPr id="116" name="Google Shape;116;p20"/>
          <p:cNvCxnSpPr/>
          <p:nvPr/>
        </p:nvCxnSpPr>
        <p:spPr>
          <a:xfrm>
            <a:off x="1627375" y="3750150"/>
            <a:ext cx="3664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7" name="Google Shape;117;p20"/>
          <p:cNvCxnSpPr/>
          <p:nvPr/>
        </p:nvCxnSpPr>
        <p:spPr>
          <a:xfrm flipH="1" rot="10800000">
            <a:off x="1610275" y="1393350"/>
            <a:ext cx="17100" cy="235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8" name="Google Shape;118;p20"/>
          <p:cNvSpPr/>
          <p:nvPr/>
        </p:nvSpPr>
        <p:spPr>
          <a:xfrm>
            <a:off x="2101550" y="3070625"/>
            <a:ext cx="103200" cy="189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0"/>
          <p:cNvSpPr/>
          <p:nvPr/>
        </p:nvSpPr>
        <p:spPr>
          <a:xfrm>
            <a:off x="2661950" y="2672550"/>
            <a:ext cx="103200" cy="189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0"/>
          <p:cNvSpPr/>
          <p:nvPr/>
        </p:nvSpPr>
        <p:spPr>
          <a:xfrm>
            <a:off x="3214875" y="2382450"/>
            <a:ext cx="103200" cy="189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0"/>
          <p:cNvSpPr/>
          <p:nvPr/>
        </p:nvSpPr>
        <p:spPr>
          <a:xfrm>
            <a:off x="2369525" y="2193150"/>
            <a:ext cx="103200" cy="189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0"/>
          <p:cNvSpPr/>
          <p:nvPr/>
        </p:nvSpPr>
        <p:spPr>
          <a:xfrm>
            <a:off x="4459950" y="2382450"/>
            <a:ext cx="103200" cy="189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3" name="Google Shape;123;p20"/>
          <p:cNvCxnSpPr/>
          <p:nvPr/>
        </p:nvCxnSpPr>
        <p:spPr>
          <a:xfrm flipH="1" rot="10800000">
            <a:off x="1396250" y="1126700"/>
            <a:ext cx="3887400" cy="246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" name="Google Shape;124;p20"/>
          <p:cNvCxnSpPr/>
          <p:nvPr/>
        </p:nvCxnSpPr>
        <p:spPr>
          <a:xfrm flipH="1" rot="10800000">
            <a:off x="4503750" y="1625550"/>
            <a:ext cx="6000" cy="75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5" name="Google Shape;125;p20"/>
          <p:cNvCxnSpPr>
            <a:stCxn id="121" idx="4"/>
          </p:cNvCxnSpPr>
          <p:nvPr/>
        </p:nvCxnSpPr>
        <p:spPr>
          <a:xfrm>
            <a:off x="2421125" y="2382450"/>
            <a:ext cx="7200" cy="53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6" name="Google Shape;126;p20"/>
          <p:cNvSpPr txBox="1"/>
          <p:nvPr/>
        </p:nvSpPr>
        <p:spPr>
          <a:xfrm>
            <a:off x="2892850" y="4102750"/>
            <a:ext cx="5160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X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7" name="Google Shape;127;p20"/>
          <p:cNvSpPr txBox="1"/>
          <p:nvPr/>
        </p:nvSpPr>
        <p:spPr>
          <a:xfrm>
            <a:off x="880250" y="2270400"/>
            <a:ext cx="5160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Y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8" name="Google Shape;128;p20"/>
          <p:cNvSpPr txBox="1"/>
          <p:nvPr/>
        </p:nvSpPr>
        <p:spPr>
          <a:xfrm>
            <a:off x="0" y="3360625"/>
            <a:ext cx="13962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y-</a:t>
            </a:r>
            <a:r>
              <a:rPr lang="en" sz="1600">
                <a:latin typeface="Roboto"/>
                <a:ea typeface="Roboto"/>
                <a:cs typeface="Roboto"/>
                <a:sym typeface="Roboto"/>
              </a:rPr>
              <a:t>intercept</a:t>
            </a:r>
            <a:r>
              <a:rPr lang="en" sz="1600">
                <a:latin typeface="Roboto"/>
                <a:ea typeface="Roboto"/>
                <a:cs typeface="Roboto"/>
                <a:sym typeface="Roboto"/>
              </a:rPr>
              <a:t>=b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" name="Google Shape;129;p20"/>
          <p:cNvSpPr txBox="1"/>
          <p:nvPr/>
        </p:nvSpPr>
        <p:spPr>
          <a:xfrm>
            <a:off x="5848800" y="1579650"/>
            <a:ext cx="3000000" cy="6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y-hat=mx + b</a:t>
            </a:r>
            <a:endParaRPr sz="2400"/>
          </a:p>
        </p:txBody>
      </p:sp>
      <p:cxnSp>
        <p:nvCxnSpPr>
          <p:cNvPr id="130" name="Google Shape;130;p20"/>
          <p:cNvCxnSpPr/>
          <p:nvPr/>
        </p:nvCxnSpPr>
        <p:spPr>
          <a:xfrm>
            <a:off x="4905525" y="1419200"/>
            <a:ext cx="455100" cy="76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1" name="Google Shape;131;p20"/>
          <p:cNvSpPr txBox="1"/>
          <p:nvPr/>
        </p:nvSpPr>
        <p:spPr>
          <a:xfrm>
            <a:off x="5093150" y="2193300"/>
            <a:ext cx="15867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Fitting Line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32" name="Google Shape;132;p20"/>
          <p:cNvCxnSpPr>
            <a:endCxn id="133" idx="2"/>
          </p:cNvCxnSpPr>
          <p:nvPr/>
        </p:nvCxnSpPr>
        <p:spPr>
          <a:xfrm rot="10800000">
            <a:off x="6493500" y="1143600"/>
            <a:ext cx="870900" cy="63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3" name="Google Shape;133;p20"/>
          <p:cNvSpPr txBox="1"/>
          <p:nvPr/>
        </p:nvSpPr>
        <p:spPr>
          <a:xfrm>
            <a:off x="6031200" y="764400"/>
            <a:ext cx="924600" cy="3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slope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34" name="Google Shape;134;p20"/>
          <p:cNvCxnSpPr/>
          <p:nvPr/>
        </p:nvCxnSpPr>
        <p:spPr>
          <a:xfrm rot="10800000">
            <a:off x="7618975" y="998125"/>
            <a:ext cx="461700" cy="85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5" name="Google Shape;135;p20"/>
          <p:cNvSpPr txBox="1"/>
          <p:nvPr/>
        </p:nvSpPr>
        <p:spPr>
          <a:xfrm>
            <a:off x="7054425" y="619050"/>
            <a:ext cx="1586700" cy="3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y-intercept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36" name="Google Shape;136;p20"/>
          <p:cNvCxnSpPr>
            <a:stCxn id="121" idx="7"/>
          </p:cNvCxnSpPr>
          <p:nvPr/>
        </p:nvCxnSpPr>
        <p:spPr>
          <a:xfrm flipH="1" rot="10800000">
            <a:off x="2457612" y="1607372"/>
            <a:ext cx="34500" cy="61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7" name="Google Shape;137;p20"/>
          <p:cNvSpPr txBox="1"/>
          <p:nvPr/>
        </p:nvSpPr>
        <p:spPr>
          <a:xfrm>
            <a:off x="1650850" y="571950"/>
            <a:ext cx="3000000" cy="11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The </a:t>
            </a:r>
            <a:r>
              <a:rPr lang="en" sz="1600">
                <a:latin typeface="Roboto"/>
                <a:ea typeface="Roboto"/>
                <a:cs typeface="Roboto"/>
                <a:sym typeface="Roboto"/>
              </a:rPr>
              <a:t>actual</a:t>
            </a:r>
            <a:r>
              <a:rPr lang="en" sz="1600">
                <a:latin typeface="Roboto"/>
                <a:ea typeface="Roboto"/>
                <a:cs typeface="Roboto"/>
                <a:sym typeface="Roboto"/>
              </a:rPr>
              <a:t> point is far away of predicting line and that </a:t>
            </a:r>
            <a:r>
              <a:rPr lang="en" sz="1600">
                <a:latin typeface="Roboto"/>
                <a:ea typeface="Roboto"/>
                <a:cs typeface="Roboto"/>
                <a:sym typeface="Roboto"/>
              </a:rPr>
              <a:t>what's</a:t>
            </a:r>
            <a:r>
              <a:rPr lang="en" sz="1600">
                <a:latin typeface="Roboto"/>
                <a:ea typeface="Roboto"/>
                <a:cs typeface="Roboto"/>
                <a:sym typeface="Roboto"/>
              </a:rPr>
              <a:t> called error we need to minimize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38" name="Google Shape;138;p20"/>
          <p:cNvCxnSpPr>
            <a:endCxn id="139" idx="0"/>
          </p:cNvCxnSpPr>
          <p:nvPr/>
        </p:nvCxnSpPr>
        <p:spPr>
          <a:xfrm>
            <a:off x="6827775" y="2003050"/>
            <a:ext cx="329700" cy="155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9" name="Google Shape;139;p20"/>
          <p:cNvSpPr txBox="1"/>
          <p:nvPr/>
        </p:nvSpPr>
        <p:spPr>
          <a:xfrm>
            <a:off x="5657475" y="3561550"/>
            <a:ext cx="3000000" cy="16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Y-hat or h(x) </a:t>
            </a:r>
            <a:r>
              <a:rPr lang="en" sz="1600">
                <a:latin typeface="Roboto"/>
                <a:ea typeface="Roboto"/>
                <a:cs typeface="Roboto"/>
                <a:sym typeface="Roboto"/>
              </a:rPr>
              <a:t>hypothesis</a:t>
            </a:r>
            <a:r>
              <a:rPr lang="en" sz="1600">
                <a:latin typeface="Roboto"/>
                <a:ea typeface="Roboto"/>
                <a:cs typeface="Roboto"/>
                <a:sym typeface="Roboto"/>
              </a:rPr>
              <a:t> is the </a:t>
            </a:r>
            <a:r>
              <a:rPr lang="en" sz="1600">
                <a:latin typeface="Roboto"/>
                <a:ea typeface="Roboto"/>
                <a:cs typeface="Roboto"/>
                <a:sym typeface="Roboto"/>
              </a:rPr>
              <a:t>predicted</a:t>
            </a:r>
            <a:r>
              <a:rPr lang="en" sz="1600">
                <a:latin typeface="Roboto"/>
                <a:ea typeface="Roboto"/>
                <a:cs typeface="Roboto"/>
                <a:sym typeface="Roboto"/>
              </a:rPr>
              <a:t> value of y at point x like at the arrow we </a:t>
            </a:r>
            <a:r>
              <a:rPr lang="en" sz="1600">
                <a:latin typeface="Roboto"/>
                <a:ea typeface="Roboto"/>
                <a:cs typeface="Roboto"/>
                <a:sym typeface="Roboto"/>
              </a:rPr>
              <a:t>predict</a:t>
            </a:r>
            <a:r>
              <a:rPr lang="en" sz="1600">
                <a:latin typeface="Roboto"/>
                <a:ea typeface="Roboto"/>
                <a:cs typeface="Roboto"/>
                <a:sym typeface="Roboto"/>
              </a:rPr>
              <a:t> that line and at x the y is another value but the actual value y is 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40" name="Google Shape;140;p20"/>
          <p:cNvCxnSpPr/>
          <p:nvPr/>
        </p:nvCxnSpPr>
        <p:spPr>
          <a:xfrm rot="10800000">
            <a:off x="4645425" y="1579650"/>
            <a:ext cx="1121100" cy="274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1" name="Google Shape;141;p20"/>
          <p:cNvCxnSpPr>
            <a:endCxn id="122" idx="6"/>
          </p:cNvCxnSpPr>
          <p:nvPr/>
        </p:nvCxnSpPr>
        <p:spPr>
          <a:xfrm rot="10800000">
            <a:off x="4563150" y="2477100"/>
            <a:ext cx="2083200" cy="257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2" name="Google Shape;142;p20"/>
          <p:cNvSpPr txBox="1"/>
          <p:nvPr/>
        </p:nvSpPr>
        <p:spPr>
          <a:xfrm>
            <a:off x="4077125" y="1311150"/>
            <a:ext cx="659400" cy="3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y-hat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3" name="Google Shape;143;p20"/>
          <p:cNvSpPr txBox="1"/>
          <p:nvPr/>
        </p:nvSpPr>
        <p:spPr>
          <a:xfrm>
            <a:off x="3445988" y="1995000"/>
            <a:ext cx="1121100" cy="3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Actual y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44" name="Google Shape;144;p20"/>
          <p:cNvCxnSpPr>
            <a:stCxn id="118" idx="5"/>
            <a:endCxn id="145" idx="1"/>
          </p:cNvCxnSpPr>
          <p:nvPr/>
        </p:nvCxnSpPr>
        <p:spPr>
          <a:xfrm>
            <a:off x="2189637" y="3232203"/>
            <a:ext cx="961200" cy="10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5" name="Google Shape;145;p20"/>
          <p:cNvSpPr txBox="1"/>
          <p:nvPr/>
        </p:nvSpPr>
        <p:spPr>
          <a:xfrm>
            <a:off x="3150813" y="3147650"/>
            <a:ext cx="1396200" cy="3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(x</a:t>
            </a:r>
            <a:r>
              <a:rPr baseline="30000" lang="en" sz="17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(i)</a:t>
            </a:r>
            <a:r>
              <a:rPr lang="en" sz="17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, y</a:t>
            </a:r>
            <a:r>
              <a:rPr baseline="30000" lang="en" sz="17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(i)</a:t>
            </a:r>
            <a:r>
              <a:rPr lang="en" sz="17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1"/>
          <p:cNvSpPr txBox="1"/>
          <p:nvPr>
            <p:ph type="title"/>
          </p:nvPr>
        </p:nvSpPr>
        <p:spPr>
          <a:xfrm>
            <a:off x="490250" y="488250"/>
            <a:ext cx="8488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The most important Thing we care about:</a:t>
            </a:r>
            <a:endParaRPr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-- </a:t>
            </a:r>
            <a:r>
              <a:rPr lang="en" sz="4400">
                <a:solidFill>
                  <a:srgbClr val="FF0000"/>
                </a:solidFill>
              </a:rPr>
              <a:t>Minimizing The Cost Function</a:t>
            </a:r>
            <a:r>
              <a:rPr lang="en" sz="4400"/>
              <a:t> -- </a:t>
            </a:r>
            <a:endParaRPr sz="4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