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18a6a39c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18a6a39c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18a6a39c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18a6a39c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18a6a39c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18a6a39c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18a6a39c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18a6a39c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18a6a39c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18a6a39c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18a6a39c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18a6a39c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18a6a39c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18a6a39c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191f1fd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191f1fd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18a6a39c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18a6a39c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18a6a39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18a6a39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18a6a39c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18a6a39c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18a6a39c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18a6a39c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18a6a39c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18a6a39c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18a6a39c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18a6a39c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18a6a39c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18a6a39c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18a6a39c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18a6a39c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18a6a39c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18a6a39c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Matrix Addition &amp; subtraction</a:t>
            </a:r>
            <a:endParaRPr sz="4800"/>
          </a:p>
        </p:txBody>
      </p:sp>
      <p:sp>
        <p:nvSpPr>
          <p:cNvPr id="129" name="Google Shape;129;p22"/>
          <p:cNvSpPr txBox="1"/>
          <p:nvPr/>
        </p:nvSpPr>
        <p:spPr>
          <a:xfrm>
            <a:off x="144550" y="826325"/>
            <a:ext cx="5195400" cy="13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latin typeface="Roboto"/>
                <a:ea typeface="Roboto"/>
                <a:cs typeface="Roboto"/>
                <a:sym typeface="Roboto"/>
              </a:rPr>
              <a:t>NOTE !</a:t>
            </a:r>
            <a:endParaRPr>
              <a:solidFill>
                <a:srgbClr val="980000"/>
              </a:solidFill>
              <a:latin typeface="Roboto"/>
              <a:ea typeface="Roboto"/>
              <a:cs typeface="Roboto"/>
              <a:sym typeface="Roboto"/>
            </a:endParaRPr>
          </a:p>
          <a:p>
            <a:pPr indent="0" lvl="0" marL="0" rtl="0" algn="l">
              <a:spcBef>
                <a:spcPts val="0"/>
              </a:spcBef>
              <a:spcAft>
                <a:spcPts val="0"/>
              </a:spcAft>
              <a:buNone/>
            </a:pPr>
            <a:r>
              <a:rPr lang="en">
                <a:solidFill>
                  <a:srgbClr val="980000"/>
                </a:solidFill>
                <a:latin typeface="Roboto"/>
                <a:ea typeface="Roboto"/>
                <a:cs typeface="Roboto"/>
                <a:sym typeface="Roboto"/>
              </a:rPr>
              <a:t>Should the two Matrix A and B of same dimension.</a:t>
            </a:r>
            <a:endParaRPr>
              <a:solidFill>
                <a:srgbClr val="980000"/>
              </a:solidFill>
              <a:latin typeface="Roboto"/>
              <a:ea typeface="Roboto"/>
              <a:cs typeface="Roboto"/>
              <a:sym typeface="Roboto"/>
            </a:endParaRPr>
          </a:p>
          <a:p>
            <a:pPr indent="0" lvl="0" marL="0" rtl="0" algn="l">
              <a:spcBef>
                <a:spcPts val="0"/>
              </a:spcBef>
              <a:spcAft>
                <a:spcPts val="0"/>
              </a:spcAft>
              <a:buNone/>
            </a:pPr>
            <a:r>
              <a:rPr lang="en">
                <a:solidFill>
                  <a:srgbClr val="980000"/>
                </a:solidFill>
                <a:latin typeface="Roboto"/>
                <a:ea typeface="Roboto"/>
                <a:cs typeface="Roboto"/>
                <a:sym typeface="Roboto"/>
              </a:rPr>
              <a:t>The output Matrix also of the same dimension.</a:t>
            </a:r>
            <a:endParaRPr>
              <a:solidFill>
                <a:srgbClr val="980000"/>
              </a:solidFill>
              <a:latin typeface="Roboto"/>
              <a:ea typeface="Roboto"/>
              <a:cs typeface="Roboto"/>
              <a:sym typeface="Roboto"/>
            </a:endParaRPr>
          </a:p>
        </p:txBody>
      </p:sp>
      <p:pic>
        <p:nvPicPr>
          <p:cNvPr id="130" name="Google Shape;130;p22"/>
          <p:cNvPicPr preferRelativeResize="0"/>
          <p:nvPr/>
        </p:nvPicPr>
        <p:blipFill>
          <a:blip r:embed="rId3">
            <a:alphaModFix/>
          </a:blip>
          <a:stretch>
            <a:fillRect/>
          </a:stretch>
        </p:blipFill>
        <p:spPr>
          <a:xfrm>
            <a:off x="213575" y="2150650"/>
            <a:ext cx="4513500" cy="2623075"/>
          </a:xfrm>
          <a:prstGeom prst="rect">
            <a:avLst/>
          </a:prstGeom>
          <a:noFill/>
          <a:ln>
            <a:noFill/>
          </a:ln>
        </p:spPr>
      </p:pic>
      <p:pic>
        <p:nvPicPr>
          <p:cNvPr id="131" name="Google Shape;131;p22"/>
          <p:cNvPicPr preferRelativeResize="0"/>
          <p:nvPr/>
        </p:nvPicPr>
        <p:blipFill>
          <a:blip r:embed="rId4">
            <a:alphaModFix/>
          </a:blip>
          <a:stretch>
            <a:fillRect/>
          </a:stretch>
        </p:blipFill>
        <p:spPr>
          <a:xfrm>
            <a:off x="5233800" y="2571750"/>
            <a:ext cx="3385450" cy="1780875"/>
          </a:xfrm>
          <a:prstGeom prst="rect">
            <a:avLst/>
          </a:prstGeom>
          <a:noFill/>
          <a:ln>
            <a:noFill/>
          </a:ln>
        </p:spPr>
      </p:pic>
      <p:sp>
        <p:nvSpPr>
          <p:cNvPr id="132" name="Google Shape;132;p22"/>
          <p:cNvSpPr txBox="1"/>
          <p:nvPr/>
        </p:nvSpPr>
        <p:spPr>
          <a:xfrm>
            <a:off x="48850" y="1784250"/>
            <a:ext cx="4350300" cy="10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Roboto"/>
                <a:ea typeface="Roboto"/>
                <a:cs typeface="Roboto"/>
                <a:sym typeface="Roboto"/>
              </a:rPr>
              <a:t>Matrix Addition</a:t>
            </a:r>
            <a:endParaRPr sz="4000"/>
          </a:p>
        </p:txBody>
      </p:sp>
      <p:sp>
        <p:nvSpPr>
          <p:cNvPr id="133" name="Google Shape;133;p22"/>
          <p:cNvSpPr txBox="1"/>
          <p:nvPr/>
        </p:nvSpPr>
        <p:spPr>
          <a:xfrm>
            <a:off x="4347375" y="1784250"/>
            <a:ext cx="4875900" cy="10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Roboto"/>
                <a:ea typeface="Roboto"/>
                <a:cs typeface="Roboto"/>
                <a:sym typeface="Roboto"/>
              </a:rPr>
              <a:t>Matrix </a:t>
            </a:r>
            <a:r>
              <a:rPr lang="en" sz="4000">
                <a:latin typeface="Roboto"/>
                <a:ea typeface="Roboto"/>
                <a:cs typeface="Roboto"/>
                <a:sym typeface="Roboto"/>
              </a:rPr>
              <a:t>subtraction</a:t>
            </a:r>
            <a:endParaRPr sz="4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latin typeface="Arial"/>
                <a:ea typeface="Arial"/>
                <a:cs typeface="Arial"/>
                <a:sym typeface="Arial"/>
              </a:rPr>
              <a:t>Scalar Matrices</a:t>
            </a:r>
            <a:endParaRPr sz="4800">
              <a:solidFill>
                <a:srgbClr val="FFFFFF"/>
              </a:solidFill>
            </a:endParaRPr>
          </a:p>
        </p:txBody>
      </p:sp>
      <p:pic>
        <p:nvPicPr>
          <p:cNvPr id="139" name="Google Shape;139;p23"/>
          <p:cNvPicPr preferRelativeResize="0"/>
          <p:nvPr/>
        </p:nvPicPr>
        <p:blipFill>
          <a:blip r:embed="rId3">
            <a:alphaModFix/>
          </a:blip>
          <a:stretch>
            <a:fillRect/>
          </a:stretch>
        </p:blipFill>
        <p:spPr>
          <a:xfrm>
            <a:off x="55100" y="1470475"/>
            <a:ext cx="4876800" cy="2743200"/>
          </a:xfrm>
          <a:prstGeom prst="rect">
            <a:avLst/>
          </a:prstGeom>
          <a:noFill/>
          <a:ln>
            <a:noFill/>
          </a:ln>
        </p:spPr>
      </p:pic>
      <p:pic>
        <p:nvPicPr>
          <p:cNvPr id="140" name="Google Shape;140;p23"/>
          <p:cNvPicPr preferRelativeResize="0"/>
          <p:nvPr/>
        </p:nvPicPr>
        <p:blipFill>
          <a:blip r:embed="rId4">
            <a:alphaModFix/>
          </a:blip>
          <a:stretch>
            <a:fillRect/>
          </a:stretch>
        </p:blipFill>
        <p:spPr>
          <a:xfrm>
            <a:off x="5222375" y="2169525"/>
            <a:ext cx="3009900" cy="1219200"/>
          </a:xfrm>
          <a:prstGeom prst="rect">
            <a:avLst/>
          </a:prstGeom>
          <a:noFill/>
          <a:ln>
            <a:noFill/>
          </a:ln>
        </p:spPr>
      </p:pic>
      <p:sp>
        <p:nvSpPr>
          <p:cNvPr id="141" name="Google Shape;141;p23"/>
          <p:cNvSpPr txBox="1"/>
          <p:nvPr/>
        </p:nvSpPr>
        <p:spPr>
          <a:xfrm>
            <a:off x="144550" y="826325"/>
            <a:ext cx="5195400" cy="13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latin typeface="Roboto"/>
                <a:ea typeface="Roboto"/>
                <a:cs typeface="Roboto"/>
                <a:sym typeface="Roboto"/>
              </a:rPr>
              <a:t>NOTE !</a:t>
            </a:r>
            <a:endParaRPr>
              <a:solidFill>
                <a:srgbClr val="980000"/>
              </a:solidFill>
              <a:latin typeface="Roboto"/>
              <a:ea typeface="Roboto"/>
              <a:cs typeface="Roboto"/>
              <a:sym typeface="Roboto"/>
            </a:endParaRPr>
          </a:p>
          <a:p>
            <a:pPr indent="0" lvl="0" marL="0" rtl="0" algn="l">
              <a:spcBef>
                <a:spcPts val="0"/>
              </a:spcBef>
              <a:spcAft>
                <a:spcPts val="0"/>
              </a:spcAft>
              <a:buNone/>
            </a:pPr>
            <a:r>
              <a:rPr lang="en">
                <a:solidFill>
                  <a:srgbClr val="980000"/>
                </a:solidFill>
                <a:latin typeface="Roboto"/>
                <a:ea typeface="Roboto"/>
                <a:cs typeface="Roboto"/>
                <a:sym typeface="Roboto"/>
              </a:rPr>
              <a:t>Scalar is a number that can be apply to matrix in different way like Multiplication, </a:t>
            </a:r>
            <a:r>
              <a:rPr lang="en">
                <a:solidFill>
                  <a:srgbClr val="980000"/>
                </a:solidFill>
                <a:latin typeface="Roboto"/>
                <a:ea typeface="Roboto"/>
                <a:cs typeface="Roboto"/>
                <a:sym typeface="Roboto"/>
              </a:rPr>
              <a:t>Addition,</a:t>
            </a:r>
            <a:r>
              <a:rPr lang="en">
                <a:solidFill>
                  <a:srgbClr val="980000"/>
                </a:solidFill>
                <a:latin typeface="Roboto"/>
                <a:ea typeface="Roboto"/>
                <a:cs typeface="Roboto"/>
                <a:sym typeface="Roboto"/>
              </a:rPr>
              <a:t> subtraction &amp; division</a:t>
            </a:r>
            <a:endParaRPr>
              <a:solidFill>
                <a:srgbClr val="98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Arial"/>
                <a:ea typeface="Arial"/>
                <a:cs typeface="Arial"/>
                <a:sym typeface="Arial"/>
              </a:rPr>
              <a:t>Matrix Multiplication OR called </a:t>
            </a:r>
            <a:r>
              <a:rPr lang="en" sz="3000">
                <a:solidFill>
                  <a:srgbClr val="FFFFFF"/>
                </a:solidFill>
                <a:latin typeface="Arial"/>
                <a:ea typeface="Arial"/>
                <a:cs typeface="Arial"/>
                <a:sym typeface="Arial"/>
              </a:rPr>
              <a:t>Dot Multiplication</a:t>
            </a:r>
            <a:endParaRPr>
              <a:solidFill>
                <a:srgbClr val="FFFFFF"/>
              </a:solidFill>
            </a:endParaRPr>
          </a:p>
        </p:txBody>
      </p:sp>
      <p:sp>
        <p:nvSpPr>
          <p:cNvPr id="147" name="Google Shape;147;p24"/>
          <p:cNvSpPr txBox="1"/>
          <p:nvPr/>
        </p:nvSpPr>
        <p:spPr>
          <a:xfrm>
            <a:off x="144550" y="826325"/>
            <a:ext cx="5195400" cy="13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latin typeface="Roboto"/>
                <a:ea typeface="Roboto"/>
                <a:cs typeface="Roboto"/>
                <a:sym typeface="Roboto"/>
              </a:rPr>
              <a:t>NOTE !</a:t>
            </a:r>
            <a:endParaRPr>
              <a:solidFill>
                <a:srgbClr val="980000"/>
              </a:solidFill>
              <a:latin typeface="Roboto"/>
              <a:ea typeface="Roboto"/>
              <a:cs typeface="Roboto"/>
              <a:sym typeface="Roboto"/>
            </a:endParaRPr>
          </a:p>
          <a:p>
            <a:pPr indent="0" lvl="0" marL="0" rtl="0" algn="l">
              <a:spcBef>
                <a:spcPts val="0"/>
              </a:spcBef>
              <a:spcAft>
                <a:spcPts val="0"/>
              </a:spcAft>
              <a:buNone/>
            </a:pPr>
            <a:r>
              <a:rPr lang="en">
                <a:solidFill>
                  <a:srgbClr val="980000"/>
                </a:solidFill>
                <a:latin typeface="Roboto"/>
                <a:ea typeface="Roboto"/>
                <a:cs typeface="Roboto"/>
                <a:sym typeface="Roboto"/>
              </a:rPr>
              <a:t>The second number of columns of first matrix should equal to first number of rows in second matrix .</a:t>
            </a:r>
            <a:endParaRPr>
              <a:solidFill>
                <a:srgbClr val="980000"/>
              </a:solidFill>
              <a:latin typeface="Roboto"/>
              <a:ea typeface="Roboto"/>
              <a:cs typeface="Roboto"/>
              <a:sym typeface="Roboto"/>
            </a:endParaRPr>
          </a:p>
          <a:p>
            <a:pPr indent="0" lvl="0" marL="0" rtl="0" algn="l">
              <a:spcBef>
                <a:spcPts val="0"/>
              </a:spcBef>
              <a:spcAft>
                <a:spcPts val="0"/>
              </a:spcAft>
              <a:buNone/>
            </a:pPr>
            <a:r>
              <a:rPr lang="en">
                <a:solidFill>
                  <a:srgbClr val="980000"/>
                </a:solidFill>
                <a:latin typeface="Roboto"/>
                <a:ea typeface="Roboto"/>
                <a:cs typeface="Roboto"/>
                <a:sym typeface="Roboto"/>
              </a:rPr>
              <a:t>A = 3*4 should B = 4*3</a:t>
            </a:r>
            <a:endParaRPr>
              <a:solidFill>
                <a:srgbClr val="980000"/>
              </a:solidFill>
              <a:latin typeface="Roboto"/>
              <a:ea typeface="Roboto"/>
              <a:cs typeface="Roboto"/>
              <a:sym typeface="Roboto"/>
            </a:endParaRPr>
          </a:p>
        </p:txBody>
      </p:sp>
      <p:pic>
        <p:nvPicPr>
          <p:cNvPr id="148" name="Google Shape;148;p24"/>
          <p:cNvPicPr preferRelativeResize="0"/>
          <p:nvPr/>
        </p:nvPicPr>
        <p:blipFill>
          <a:blip r:embed="rId3">
            <a:alphaModFix/>
          </a:blip>
          <a:stretch>
            <a:fillRect/>
          </a:stretch>
        </p:blipFill>
        <p:spPr>
          <a:xfrm>
            <a:off x="2033750" y="2040100"/>
            <a:ext cx="4663245" cy="262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Arial"/>
                <a:ea typeface="Arial"/>
                <a:cs typeface="Arial"/>
                <a:sym typeface="Arial"/>
              </a:rPr>
              <a:t>Dot Multiplication</a:t>
            </a:r>
            <a:r>
              <a:rPr lang="en" sz="3000">
                <a:solidFill>
                  <a:srgbClr val="FFFFFF"/>
                </a:solidFill>
              </a:rPr>
              <a:t> Example</a:t>
            </a:r>
            <a:endParaRPr sz="3000"/>
          </a:p>
        </p:txBody>
      </p:sp>
      <p:pic>
        <p:nvPicPr>
          <p:cNvPr id="154" name="Google Shape;154;p25"/>
          <p:cNvPicPr preferRelativeResize="0"/>
          <p:nvPr/>
        </p:nvPicPr>
        <p:blipFill>
          <a:blip r:embed="rId3">
            <a:alphaModFix/>
          </a:blip>
          <a:stretch>
            <a:fillRect/>
          </a:stretch>
        </p:blipFill>
        <p:spPr>
          <a:xfrm>
            <a:off x="1467125" y="765900"/>
            <a:ext cx="5382976" cy="2192050"/>
          </a:xfrm>
          <a:prstGeom prst="rect">
            <a:avLst/>
          </a:prstGeom>
          <a:noFill/>
          <a:ln>
            <a:noFill/>
          </a:ln>
        </p:spPr>
      </p:pic>
      <p:pic>
        <p:nvPicPr>
          <p:cNvPr id="155" name="Google Shape;155;p25"/>
          <p:cNvPicPr preferRelativeResize="0"/>
          <p:nvPr/>
        </p:nvPicPr>
        <p:blipFill>
          <a:blip r:embed="rId4">
            <a:alphaModFix/>
          </a:blip>
          <a:stretch>
            <a:fillRect/>
          </a:stretch>
        </p:blipFill>
        <p:spPr>
          <a:xfrm>
            <a:off x="-53950" y="3385700"/>
            <a:ext cx="8921775" cy="166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Matrix Transpose</a:t>
            </a:r>
            <a:endParaRPr sz="3000"/>
          </a:p>
        </p:txBody>
      </p:sp>
      <p:pic>
        <p:nvPicPr>
          <p:cNvPr id="161" name="Google Shape;161;p26"/>
          <p:cNvPicPr preferRelativeResize="0"/>
          <p:nvPr/>
        </p:nvPicPr>
        <p:blipFill>
          <a:blip r:embed="rId3">
            <a:alphaModFix/>
          </a:blip>
          <a:stretch>
            <a:fillRect/>
          </a:stretch>
        </p:blipFill>
        <p:spPr>
          <a:xfrm>
            <a:off x="161825" y="705500"/>
            <a:ext cx="4781025" cy="4237350"/>
          </a:xfrm>
          <a:prstGeom prst="rect">
            <a:avLst/>
          </a:prstGeom>
          <a:noFill/>
          <a:ln>
            <a:noFill/>
          </a:ln>
        </p:spPr>
      </p:pic>
      <p:pic>
        <p:nvPicPr>
          <p:cNvPr id="162" name="Google Shape;162;p26"/>
          <p:cNvPicPr preferRelativeResize="0"/>
          <p:nvPr/>
        </p:nvPicPr>
        <p:blipFill>
          <a:blip r:embed="rId4">
            <a:alphaModFix/>
          </a:blip>
          <a:stretch>
            <a:fillRect/>
          </a:stretch>
        </p:blipFill>
        <p:spPr>
          <a:xfrm>
            <a:off x="5098200" y="800425"/>
            <a:ext cx="4045800" cy="387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Zero &amp; Identity Matrix</a:t>
            </a:r>
            <a:endParaRPr sz="3000"/>
          </a:p>
        </p:txBody>
      </p:sp>
      <p:pic>
        <p:nvPicPr>
          <p:cNvPr id="168" name="Google Shape;168;p27"/>
          <p:cNvPicPr preferRelativeResize="0"/>
          <p:nvPr/>
        </p:nvPicPr>
        <p:blipFill>
          <a:blip r:embed="rId3">
            <a:alphaModFix/>
          </a:blip>
          <a:stretch>
            <a:fillRect/>
          </a:stretch>
        </p:blipFill>
        <p:spPr>
          <a:xfrm>
            <a:off x="212800" y="2400300"/>
            <a:ext cx="4876800" cy="2743200"/>
          </a:xfrm>
          <a:prstGeom prst="rect">
            <a:avLst/>
          </a:prstGeom>
          <a:noFill/>
          <a:ln>
            <a:noFill/>
          </a:ln>
        </p:spPr>
      </p:pic>
      <p:pic>
        <p:nvPicPr>
          <p:cNvPr id="169" name="Google Shape;169;p27"/>
          <p:cNvPicPr preferRelativeResize="0"/>
          <p:nvPr/>
        </p:nvPicPr>
        <p:blipFill>
          <a:blip r:embed="rId4">
            <a:alphaModFix/>
          </a:blip>
          <a:stretch>
            <a:fillRect/>
          </a:stretch>
        </p:blipFill>
        <p:spPr>
          <a:xfrm>
            <a:off x="5089600" y="2885800"/>
            <a:ext cx="3810001" cy="2143125"/>
          </a:xfrm>
          <a:prstGeom prst="rect">
            <a:avLst/>
          </a:prstGeom>
          <a:noFill/>
          <a:ln>
            <a:noFill/>
          </a:ln>
        </p:spPr>
      </p:pic>
      <p:sp>
        <p:nvSpPr>
          <p:cNvPr id="170" name="Google Shape;170;p27"/>
          <p:cNvSpPr txBox="1"/>
          <p:nvPr/>
        </p:nvSpPr>
        <p:spPr>
          <a:xfrm>
            <a:off x="152400" y="1249200"/>
            <a:ext cx="6214500" cy="10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latin typeface="Roboto"/>
                <a:ea typeface="Roboto"/>
                <a:cs typeface="Roboto"/>
                <a:sym typeface="Roboto"/>
              </a:rPr>
              <a:t>NOTE !</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en" sz="1800">
                <a:solidFill>
                  <a:srgbClr val="980000"/>
                </a:solidFill>
                <a:latin typeface="Roboto"/>
                <a:ea typeface="Roboto"/>
                <a:cs typeface="Roboto"/>
                <a:sym typeface="Roboto"/>
              </a:rPr>
              <a:t>Identity Matrix Multiplication is equal to the matrix that multiply by</a:t>
            </a:r>
            <a:endParaRPr sz="1800">
              <a:solidFill>
                <a:srgbClr val="98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Matrix Inverse</a:t>
            </a:r>
            <a:endParaRPr sz="3000"/>
          </a:p>
        </p:txBody>
      </p:sp>
      <p:sp>
        <p:nvSpPr>
          <p:cNvPr id="176" name="Google Shape;176;p28"/>
          <p:cNvSpPr txBox="1"/>
          <p:nvPr/>
        </p:nvSpPr>
        <p:spPr>
          <a:xfrm>
            <a:off x="98250" y="901950"/>
            <a:ext cx="4110900" cy="39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980000"/>
                </a:solidFill>
              </a:rPr>
              <a:t>NOTE !</a:t>
            </a:r>
            <a:endParaRPr b="1" sz="4800">
              <a:solidFill>
                <a:srgbClr val="980000"/>
              </a:solidFill>
            </a:endParaRPr>
          </a:p>
          <a:p>
            <a:pPr indent="0" lvl="0" marL="0" rtl="0" algn="l">
              <a:spcBef>
                <a:spcPts val="0"/>
              </a:spcBef>
              <a:spcAft>
                <a:spcPts val="0"/>
              </a:spcAft>
              <a:buNone/>
            </a:pPr>
            <a:r>
              <a:rPr lang="en" sz="3000">
                <a:solidFill>
                  <a:srgbClr val="980000"/>
                </a:solidFill>
              </a:rPr>
              <a:t>The product of the matrix and its inverse is identity matrix</a:t>
            </a:r>
            <a:endParaRPr sz="3000">
              <a:solidFill>
                <a:srgbClr val="980000"/>
              </a:solidFill>
            </a:endParaRPr>
          </a:p>
          <a:p>
            <a:pPr indent="0" lvl="0" marL="0" rtl="0" algn="l">
              <a:spcBef>
                <a:spcPts val="0"/>
              </a:spcBef>
              <a:spcAft>
                <a:spcPts val="0"/>
              </a:spcAft>
              <a:buNone/>
            </a:pPr>
            <a:r>
              <a:rPr lang="en" sz="3000">
                <a:solidFill>
                  <a:srgbClr val="980000"/>
                </a:solidFill>
              </a:rPr>
              <a:t>A non square matrix does not have an inverse matrix</a:t>
            </a:r>
            <a:endParaRPr sz="3000">
              <a:solidFill>
                <a:srgbClr val="980000"/>
              </a:solidFill>
            </a:endParaRPr>
          </a:p>
          <a:p>
            <a:pPr indent="0" lvl="0" marL="0" rtl="0" algn="l">
              <a:spcBef>
                <a:spcPts val="0"/>
              </a:spcBef>
              <a:spcAft>
                <a:spcPts val="0"/>
              </a:spcAft>
              <a:buNone/>
            </a:pPr>
            <a:r>
              <a:t/>
            </a:r>
            <a:endParaRPr sz="2400">
              <a:solidFill>
                <a:srgbClr val="980000"/>
              </a:solidFill>
            </a:endParaRPr>
          </a:p>
        </p:txBody>
      </p:sp>
      <p:pic>
        <p:nvPicPr>
          <p:cNvPr id="177" name="Google Shape;177;p28"/>
          <p:cNvPicPr preferRelativeResize="0"/>
          <p:nvPr/>
        </p:nvPicPr>
        <p:blipFill>
          <a:blip r:embed="rId3">
            <a:alphaModFix/>
          </a:blip>
          <a:stretch>
            <a:fillRect/>
          </a:stretch>
        </p:blipFill>
        <p:spPr>
          <a:xfrm>
            <a:off x="4370375" y="1089900"/>
            <a:ext cx="4773625" cy="3222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t>singular MAtrix</a:t>
            </a:r>
            <a:endParaRPr b="1" sz="4800"/>
          </a:p>
        </p:txBody>
      </p:sp>
      <p:sp>
        <p:nvSpPr>
          <p:cNvPr id="183" name="Google Shape;183;p29"/>
          <p:cNvSpPr txBox="1"/>
          <p:nvPr/>
        </p:nvSpPr>
        <p:spPr>
          <a:xfrm>
            <a:off x="171800" y="993275"/>
            <a:ext cx="4101900" cy="3087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Matrix that has no inverse because its value = 0</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Values of some columns or rows is zero</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Have a correlation between two columns or rows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Number of rows is strictly less than number of columns.</a:t>
            </a:r>
            <a:endParaRPr sz="1800">
              <a:latin typeface="Roboto"/>
              <a:ea typeface="Roboto"/>
              <a:cs typeface="Roboto"/>
              <a:sym typeface="Roboto"/>
            </a:endParaRPr>
          </a:p>
        </p:txBody>
      </p:sp>
      <p:pic>
        <p:nvPicPr>
          <p:cNvPr id="184" name="Google Shape;184;p29"/>
          <p:cNvPicPr preferRelativeResize="0"/>
          <p:nvPr/>
        </p:nvPicPr>
        <p:blipFill>
          <a:blip r:embed="rId3">
            <a:alphaModFix/>
          </a:blip>
          <a:stretch>
            <a:fillRect/>
          </a:stretch>
        </p:blipFill>
        <p:spPr>
          <a:xfrm>
            <a:off x="4628075" y="665750"/>
            <a:ext cx="4606600" cy="4477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t>Univariate &amp; Multi features</a:t>
            </a:r>
            <a:endParaRPr b="1" sz="4000"/>
          </a:p>
        </p:txBody>
      </p:sp>
      <p:sp>
        <p:nvSpPr>
          <p:cNvPr id="190" name="Google Shape;190;p30"/>
          <p:cNvSpPr txBox="1"/>
          <p:nvPr/>
        </p:nvSpPr>
        <p:spPr>
          <a:xfrm>
            <a:off x="284525" y="745000"/>
            <a:ext cx="3997200" cy="400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latin typeface="Roboto"/>
                <a:ea typeface="Roboto"/>
                <a:cs typeface="Roboto"/>
                <a:sym typeface="Roboto"/>
              </a:rPr>
              <a:t>Dealing with one features for X</a:t>
            </a:r>
            <a:endParaRPr b="1" sz="1800"/>
          </a:p>
        </p:txBody>
      </p:sp>
      <p:pic>
        <p:nvPicPr>
          <p:cNvPr id="191" name="Google Shape;191;p30"/>
          <p:cNvPicPr preferRelativeResize="0"/>
          <p:nvPr/>
        </p:nvPicPr>
        <p:blipFill>
          <a:blip r:embed="rId3">
            <a:alphaModFix/>
          </a:blip>
          <a:stretch>
            <a:fillRect/>
          </a:stretch>
        </p:blipFill>
        <p:spPr>
          <a:xfrm>
            <a:off x="284525" y="1360625"/>
            <a:ext cx="3873676" cy="2977100"/>
          </a:xfrm>
          <a:prstGeom prst="rect">
            <a:avLst/>
          </a:prstGeom>
          <a:noFill/>
          <a:ln>
            <a:noFill/>
          </a:ln>
        </p:spPr>
      </p:pic>
      <p:pic>
        <p:nvPicPr>
          <p:cNvPr id="192" name="Google Shape;192;p30"/>
          <p:cNvPicPr preferRelativeResize="0"/>
          <p:nvPr/>
        </p:nvPicPr>
        <p:blipFill>
          <a:blip r:embed="rId4">
            <a:alphaModFix/>
          </a:blip>
          <a:stretch>
            <a:fillRect/>
          </a:stretch>
        </p:blipFill>
        <p:spPr>
          <a:xfrm>
            <a:off x="4350550" y="1360625"/>
            <a:ext cx="4672199" cy="2977099"/>
          </a:xfrm>
          <a:prstGeom prst="rect">
            <a:avLst/>
          </a:prstGeom>
          <a:noFill/>
          <a:ln>
            <a:noFill/>
          </a:ln>
        </p:spPr>
      </p:pic>
      <p:sp>
        <p:nvSpPr>
          <p:cNvPr id="193" name="Google Shape;193;p30"/>
          <p:cNvSpPr txBox="1"/>
          <p:nvPr/>
        </p:nvSpPr>
        <p:spPr>
          <a:xfrm>
            <a:off x="5186650" y="786488"/>
            <a:ext cx="3000000" cy="66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latin typeface="Roboto"/>
                <a:ea typeface="Roboto"/>
                <a:cs typeface="Roboto"/>
                <a:sym typeface="Roboto"/>
              </a:rPr>
              <a:t>Dealing with Multi features for X</a:t>
            </a:r>
            <a:endParaRPr b="1">
              <a:latin typeface="Roboto"/>
              <a:ea typeface="Roboto"/>
              <a:cs typeface="Roboto"/>
              <a:sym typeface="Roboto"/>
            </a:endParaRPr>
          </a:p>
        </p:txBody>
      </p:sp>
      <p:sp>
        <p:nvSpPr>
          <p:cNvPr id="194" name="Google Shape;194;p30"/>
          <p:cNvSpPr txBox="1"/>
          <p:nvPr/>
        </p:nvSpPr>
        <p:spPr>
          <a:xfrm>
            <a:off x="248125" y="4217925"/>
            <a:ext cx="8826600" cy="10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latin typeface="Roboto"/>
                <a:ea typeface="Roboto"/>
                <a:cs typeface="Roboto"/>
                <a:sym typeface="Roboto"/>
              </a:rPr>
              <a:t>NOTE !</a:t>
            </a:r>
            <a:endParaRPr sz="1800">
              <a:solidFill>
                <a:srgbClr val="980000"/>
              </a:solidFill>
              <a:latin typeface="Roboto"/>
              <a:ea typeface="Roboto"/>
              <a:cs typeface="Roboto"/>
              <a:sym typeface="Roboto"/>
            </a:endParaRPr>
          </a:p>
          <a:p>
            <a:pPr indent="457200" lvl="0" marL="2286000" rtl="0" algn="l">
              <a:spcBef>
                <a:spcPts val="0"/>
              </a:spcBef>
              <a:spcAft>
                <a:spcPts val="0"/>
              </a:spcAft>
              <a:buNone/>
            </a:pPr>
            <a:r>
              <a:rPr lang="en" sz="1800">
                <a:solidFill>
                  <a:srgbClr val="980000"/>
                </a:solidFill>
                <a:latin typeface="Roboto"/>
                <a:ea typeface="Roboto"/>
                <a:cs typeface="Roboto"/>
                <a:sym typeface="Roboto"/>
              </a:rPr>
              <a:t>Next Session </a:t>
            </a:r>
            <a:r>
              <a:rPr b="1" lang="en" sz="3000">
                <a:solidFill>
                  <a:srgbClr val="980000"/>
                </a:solidFill>
                <a:latin typeface="Roboto"/>
                <a:ea typeface="Roboto"/>
                <a:cs typeface="Roboto"/>
                <a:sym typeface="Roboto"/>
              </a:rPr>
              <a:t>^__^</a:t>
            </a:r>
            <a:endParaRPr b="1" sz="3000">
              <a:solidFill>
                <a:srgbClr val="98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Learning Parameters &amp; Gradient Descent</a:t>
            </a:r>
            <a:endParaRPr b="1" sz="3000"/>
          </a:p>
        </p:txBody>
      </p:sp>
      <p:pic>
        <p:nvPicPr>
          <p:cNvPr id="73" name="Google Shape;73;p14"/>
          <p:cNvPicPr preferRelativeResize="0"/>
          <p:nvPr/>
        </p:nvPicPr>
        <p:blipFill>
          <a:blip r:embed="rId3">
            <a:alphaModFix/>
          </a:blip>
          <a:stretch>
            <a:fillRect/>
          </a:stretch>
        </p:blipFill>
        <p:spPr>
          <a:xfrm>
            <a:off x="152400" y="771450"/>
            <a:ext cx="8880151" cy="421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Learning Parameters &amp; Gradient Descent</a:t>
            </a:r>
            <a:endParaRPr b="1" sz="3000"/>
          </a:p>
        </p:txBody>
      </p:sp>
      <p:sp>
        <p:nvSpPr>
          <p:cNvPr id="79" name="Google Shape;79;p15"/>
          <p:cNvSpPr txBox="1"/>
          <p:nvPr/>
        </p:nvSpPr>
        <p:spPr>
          <a:xfrm>
            <a:off x="209375" y="806275"/>
            <a:ext cx="8442300" cy="42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So we have our hypothesis function and we have a way of measuring how well it fits into the data. Now we need to minimize the parameters in the hypothesis function in the way to minimize the cost function, and for that we need Gradient Descent.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Gradient Descent:</a:t>
            </a:r>
            <a:r>
              <a:rPr lang="en" sz="1800">
                <a:latin typeface="Roboto"/>
                <a:ea typeface="Roboto"/>
                <a:cs typeface="Roboto"/>
                <a:sym typeface="Roboto"/>
              </a:rPr>
              <a:t> </a:t>
            </a:r>
            <a:r>
              <a:rPr lang="en" sz="1800">
                <a:latin typeface="Roboto"/>
                <a:ea typeface="Roboto"/>
                <a:cs typeface="Roboto"/>
                <a:sym typeface="Roboto"/>
              </a:rPr>
              <a:t>it's</a:t>
            </a:r>
            <a:r>
              <a:rPr lang="en" sz="1800">
                <a:latin typeface="Roboto"/>
                <a:ea typeface="Roboto"/>
                <a:cs typeface="Roboto"/>
                <a:sym typeface="Roboto"/>
              </a:rPr>
              <a:t> not just for Linear Regression Problems but you ll see a lot in Machine Learning in different Algorithms and Model.</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b="1" lang="en" sz="1800">
                <a:solidFill>
                  <a:srgbClr val="FF0000"/>
                </a:solidFill>
                <a:latin typeface="Roboto"/>
                <a:ea typeface="Roboto"/>
                <a:cs typeface="Roboto"/>
                <a:sym typeface="Roboto"/>
              </a:rPr>
              <a:t>how it works:</a:t>
            </a:r>
            <a:endParaRPr b="1" sz="1800">
              <a:solidFill>
                <a:srgbClr val="FF0000"/>
              </a:solidFill>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Start with random values of theta 0 and theta 1</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Keeping changes theta 0 and theta 1 to reduce the cost function J</a:t>
            </a:r>
            <a:endParaRPr sz="1800">
              <a:latin typeface="Roboto"/>
              <a:ea typeface="Roboto"/>
              <a:cs typeface="Roboto"/>
              <a:sym typeface="Roboto"/>
            </a:endParaRPr>
          </a:p>
          <a:p>
            <a:pPr indent="-342900" lvl="0" marL="457200" rtl="0" algn="l">
              <a:spcBef>
                <a:spcPts val="0"/>
              </a:spcBef>
              <a:spcAft>
                <a:spcPts val="0"/>
              </a:spcAft>
              <a:buSzPts val="1800"/>
              <a:buChar char="●"/>
            </a:pPr>
            <a:r>
              <a:rPr lang="en" sz="1800"/>
              <a:t>until we hopefully end up at global a minimum </a:t>
            </a:r>
            <a:endParaRPr sz="1800">
              <a:latin typeface="Roboto"/>
              <a:ea typeface="Roboto"/>
              <a:cs typeface="Roboto"/>
              <a:sym typeface="Roboto"/>
            </a:endParaRPr>
          </a:p>
          <a:p>
            <a:pPr indent="0" lvl="0" marL="0" rtl="0" algn="l">
              <a:spcBef>
                <a:spcPts val="0"/>
              </a:spcBef>
              <a:spcAft>
                <a:spcPts val="0"/>
              </a:spcAft>
              <a:buNone/>
            </a:pPr>
            <a:r>
              <a:t/>
            </a:r>
            <a:endParaRPr b="1" sz="1800">
              <a:solidFill>
                <a:srgbClr val="FF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Gradient Descent Equation &amp; Alpha α</a:t>
            </a:r>
            <a:endParaRPr/>
          </a:p>
        </p:txBody>
      </p:sp>
      <p:pic>
        <p:nvPicPr>
          <p:cNvPr id="85" name="Google Shape;85;p16"/>
          <p:cNvPicPr preferRelativeResize="0"/>
          <p:nvPr/>
        </p:nvPicPr>
        <p:blipFill>
          <a:blip r:embed="rId3">
            <a:alphaModFix/>
          </a:blip>
          <a:stretch>
            <a:fillRect/>
          </a:stretch>
        </p:blipFill>
        <p:spPr>
          <a:xfrm>
            <a:off x="4110999" y="619050"/>
            <a:ext cx="5033000" cy="4219650"/>
          </a:xfrm>
          <a:prstGeom prst="rect">
            <a:avLst/>
          </a:prstGeom>
          <a:noFill/>
          <a:ln>
            <a:noFill/>
          </a:ln>
        </p:spPr>
      </p:pic>
      <p:sp>
        <p:nvSpPr>
          <p:cNvPr id="86" name="Google Shape;86;p16"/>
          <p:cNvSpPr txBox="1"/>
          <p:nvPr/>
        </p:nvSpPr>
        <p:spPr>
          <a:xfrm>
            <a:off x="0" y="682125"/>
            <a:ext cx="4179000" cy="46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The size of step you take to minimize the cost function is important so another parameter we will deal with is Alpha α so increase α will increase the step you take and vice versa.</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 Assign Operator</a:t>
            </a:r>
            <a:endParaRPr b="1"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α Learning Rate</a:t>
            </a:r>
            <a:endParaRPr b="1"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beside Alpha is the derivative of the cost function.</a:t>
            </a:r>
            <a:endParaRPr b="1"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The two </a:t>
            </a:r>
            <a:r>
              <a:rPr b="1" lang="en" sz="1800">
                <a:latin typeface="Roboto"/>
                <a:ea typeface="Roboto"/>
                <a:cs typeface="Roboto"/>
                <a:sym typeface="Roboto"/>
              </a:rPr>
              <a:t>Parameters</a:t>
            </a:r>
            <a:r>
              <a:rPr b="1" lang="en" sz="1800">
                <a:latin typeface="Roboto"/>
                <a:ea typeface="Roboto"/>
                <a:cs typeface="Roboto"/>
                <a:sym typeface="Roboto"/>
              </a:rPr>
              <a:t> are updated simultaneously.</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p:txBody>
      </p:sp>
      <p:pic>
        <p:nvPicPr>
          <p:cNvPr id="87" name="Google Shape;87;p16"/>
          <p:cNvPicPr preferRelativeResize="0"/>
          <p:nvPr/>
        </p:nvPicPr>
        <p:blipFill>
          <a:blip r:embed="rId4">
            <a:alphaModFix/>
          </a:blip>
          <a:stretch>
            <a:fillRect/>
          </a:stretch>
        </p:blipFill>
        <p:spPr>
          <a:xfrm>
            <a:off x="140363" y="2209763"/>
            <a:ext cx="3324225" cy="1038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Gradient Descent Equation &amp; Alpha α</a:t>
            </a:r>
            <a:endParaRPr/>
          </a:p>
        </p:txBody>
      </p:sp>
      <p:pic>
        <p:nvPicPr>
          <p:cNvPr id="93" name="Google Shape;93;p17"/>
          <p:cNvPicPr preferRelativeResize="0"/>
          <p:nvPr/>
        </p:nvPicPr>
        <p:blipFill>
          <a:blip r:embed="rId3">
            <a:alphaModFix/>
          </a:blip>
          <a:stretch>
            <a:fillRect/>
          </a:stretch>
        </p:blipFill>
        <p:spPr>
          <a:xfrm>
            <a:off x="5765088" y="3756438"/>
            <a:ext cx="3324225" cy="1038225"/>
          </a:xfrm>
          <a:prstGeom prst="rect">
            <a:avLst/>
          </a:prstGeom>
          <a:noFill/>
          <a:ln>
            <a:noFill/>
          </a:ln>
        </p:spPr>
      </p:pic>
      <p:sp>
        <p:nvSpPr>
          <p:cNvPr id="94" name="Google Shape;94;p17"/>
          <p:cNvSpPr txBox="1"/>
          <p:nvPr/>
        </p:nvSpPr>
        <p:spPr>
          <a:xfrm>
            <a:off x="48525" y="810800"/>
            <a:ext cx="4261500" cy="39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How it works:</a:t>
            </a:r>
            <a:endParaRPr b="1" sz="2400">
              <a:latin typeface="Roboto"/>
              <a:ea typeface="Roboto"/>
              <a:cs typeface="Roboto"/>
              <a:sym typeface="Roboto"/>
            </a:endParaRPr>
          </a:p>
          <a:p>
            <a:pPr indent="0" lvl="0" marL="0" rtl="0" algn="l">
              <a:spcBef>
                <a:spcPts val="0"/>
              </a:spcBef>
              <a:spcAft>
                <a:spcPts val="0"/>
              </a:spcAft>
              <a:buNone/>
            </a:pPr>
            <a:r>
              <a:rPr lang="en" sz="2000">
                <a:latin typeface="Roboto"/>
                <a:ea typeface="Roboto"/>
                <a:cs typeface="Roboto"/>
                <a:sym typeface="Roboto"/>
              </a:rPr>
              <a:t>You should noticed that with different slope (positive like this image Theta will decrease and if it negative then Theta will increase which at the end try to minimize the cost function and the size of step you take in increasing or decreasing Theta will be affected by Alpha if its large then will be decreasing quickly but with less optimization.</a:t>
            </a:r>
            <a:endParaRPr sz="20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95" name="Google Shape;95;p17"/>
          <p:cNvPicPr preferRelativeResize="0"/>
          <p:nvPr/>
        </p:nvPicPr>
        <p:blipFill>
          <a:blip r:embed="rId4">
            <a:alphaModFix/>
          </a:blip>
          <a:stretch>
            <a:fillRect/>
          </a:stretch>
        </p:blipFill>
        <p:spPr>
          <a:xfrm>
            <a:off x="5680825" y="675750"/>
            <a:ext cx="3133725" cy="290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rgbClr val="FF0000"/>
                </a:solidFill>
              </a:rPr>
              <a:t>NOTE !</a:t>
            </a:r>
            <a:endParaRPr b="1" sz="4800">
              <a:solidFill>
                <a:srgbClr val="FF0000"/>
              </a:solidFill>
            </a:endParaRPr>
          </a:p>
        </p:txBody>
      </p:sp>
      <p:sp>
        <p:nvSpPr>
          <p:cNvPr id="101" name="Google Shape;101;p18"/>
          <p:cNvSpPr txBox="1"/>
          <p:nvPr/>
        </p:nvSpPr>
        <p:spPr>
          <a:xfrm>
            <a:off x="159250" y="905700"/>
            <a:ext cx="8201400" cy="3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a:t>
            </a:r>
            <a:r>
              <a:rPr lang="en" sz="2800"/>
              <a:t>we should adjust our parameter α alphaα to ensure that the gradient descent algorithm converges in a reasonable time. Failure to converge or too much time to obtain the minimum value imply that our step size is wrong.”</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Alpha Effect !</a:t>
            </a:r>
            <a:endParaRPr sz="4800"/>
          </a:p>
        </p:txBody>
      </p:sp>
      <p:pic>
        <p:nvPicPr>
          <p:cNvPr id="107" name="Google Shape;107;p19"/>
          <p:cNvPicPr preferRelativeResize="0"/>
          <p:nvPr/>
        </p:nvPicPr>
        <p:blipFill>
          <a:blip r:embed="rId3">
            <a:alphaModFix/>
          </a:blip>
          <a:stretch>
            <a:fillRect/>
          </a:stretch>
        </p:blipFill>
        <p:spPr>
          <a:xfrm>
            <a:off x="98250" y="1142450"/>
            <a:ext cx="8893349" cy="342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rgbClr val="FFFFFF"/>
                </a:solidFill>
                <a:latin typeface="Arial"/>
                <a:ea typeface="Arial"/>
                <a:cs typeface="Arial"/>
                <a:sym typeface="Arial"/>
              </a:rPr>
              <a:t>Gradient Descent For Linear Regression</a:t>
            </a:r>
            <a:endParaRPr b="1" sz="2300">
              <a:solidFill>
                <a:srgbClr val="FFFFFF"/>
              </a:solidFill>
              <a:latin typeface="Arial"/>
              <a:ea typeface="Arial"/>
              <a:cs typeface="Arial"/>
              <a:sym typeface="Arial"/>
            </a:endParaRPr>
          </a:p>
          <a:p>
            <a:pPr indent="0" lvl="0" marL="0" rtl="0" algn="l">
              <a:spcBef>
                <a:spcPts val="600"/>
              </a:spcBef>
              <a:spcAft>
                <a:spcPts val="0"/>
              </a:spcAft>
              <a:buNone/>
            </a:pPr>
            <a:r>
              <a:t/>
            </a:r>
            <a:endParaRPr/>
          </a:p>
        </p:txBody>
      </p:sp>
      <p:pic>
        <p:nvPicPr>
          <p:cNvPr id="113" name="Google Shape;113;p20"/>
          <p:cNvPicPr preferRelativeResize="0"/>
          <p:nvPr/>
        </p:nvPicPr>
        <p:blipFill>
          <a:blip r:embed="rId3">
            <a:alphaModFix/>
          </a:blip>
          <a:stretch>
            <a:fillRect/>
          </a:stretch>
        </p:blipFill>
        <p:spPr>
          <a:xfrm>
            <a:off x="48375" y="696975"/>
            <a:ext cx="8926351" cy="3157050"/>
          </a:xfrm>
          <a:prstGeom prst="rect">
            <a:avLst/>
          </a:prstGeom>
          <a:noFill/>
          <a:ln>
            <a:noFill/>
          </a:ln>
        </p:spPr>
      </p:pic>
      <p:sp>
        <p:nvSpPr>
          <p:cNvPr id="114" name="Google Shape;114;p20"/>
          <p:cNvSpPr txBox="1"/>
          <p:nvPr/>
        </p:nvSpPr>
        <p:spPr>
          <a:xfrm>
            <a:off x="349750" y="3606150"/>
            <a:ext cx="6066000" cy="14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latin typeface="Roboto"/>
                <a:ea typeface="Roboto"/>
                <a:cs typeface="Roboto"/>
                <a:sym typeface="Roboto"/>
              </a:rPr>
              <a:t>M</a:t>
            </a:r>
            <a:r>
              <a:rPr lang="en">
                <a:latin typeface="Roboto"/>
                <a:ea typeface="Roboto"/>
                <a:cs typeface="Roboto"/>
                <a:sym typeface="Roboto"/>
              </a:rPr>
              <a:t> is our training example</a:t>
            </a:r>
            <a:endParaRPr>
              <a:latin typeface="Roboto"/>
              <a:ea typeface="Roboto"/>
              <a:cs typeface="Roboto"/>
              <a:sym typeface="Roboto"/>
            </a:endParaRPr>
          </a:p>
          <a:p>
            <a:pPr indent="0" lvl="0" marL="0" rtl="0" algn="l">
              <a:spcBef>
                <a:spcPts val="0"/>
              </a:spcBef>
              <a:spcAft>
                <a:spcPts val="0"/>
              </a:spcAft>
              <a:buNone/>
            </a:pPr>
            <a:r>
              <a:rPr lang="en" sz="1800">
                <a:solidFill>
                  <a:srgbClr val="980000"/>
                </a:solidFill>
                <a:latin typeface="Roboto"/>
                <a:ea typeface="Roboto"/>
                <a:cs typeface="Roboto"/>
                <a:sym typeface="Roboto"/>
              </a:rPr>
              <a:t>α</a:t>
            </a:r>
            <a:r>
              <a:rPr lang="en">
                <a:solidFill>
                  <a:srgbClr val="980000"/>
                </a:solidFill>
                <a:latin typeface="Roboto"/>
                <a:ea typeface="Roboto"/>
                <a:cs typeface="Roboto"/>
                <a:sym typeface="Roboto"/>
              </a:rPr>
              <a:t> </a:t>
            </a:r>
            <a:r>
              <a:rPr lang="en">
                <a:latin typeface="Roboto"/>
                <a:ea typeface="Roboto"/>
                <a:cs typeface="Roboto"/>
                <a:sym typeface="Roboto"/>
              </a:rPr>
              <a:t>the Learning rate</a:t>
            </a:r>
            <a:endParaRPr>
              <a:latin typeface="Roboto"/>
              <a:ea typeface="Roboto"/>
              <a:cs typeface="Roboto"/>
              <a:sym typeface="Roboto"/>
            </a:endParaRPr>
          </a:p>
          <a:p>
            <a:pPr indent="0" lvl="0" marL="0" rtl="0" algn="l">
              <a:spcBef>
                <a:spcPts val="0"/>
              </a:spcBef>
              <a:spcAft>
                <a:spcPts val="0"/>
              </a:spcAft>
              <a:buNone/>
            </a:pPr>
            <a:r>
              <a:rPr b="1" lang="en">
                <a:solidFill>
                  <a:srgbClr val="980000"/>
                </a:solidFill>
                <a:latin typeface="Roboto"/>
                <a:ea typeface="Roboto"/>
                <a:cs typeface="Roboto"/>
                <a:sym typeface="Roboto"/>
              </a:rPr>
              <a:t>θ</a:t>
            </a:r>
            <a:r>
              <a:rPr b="1" baseline="-25000" lang="en">
                <a:solidFill>
                  <a:srgbClr val="980000"/>
                </a:solidFill>
                <a:latin typeface="Roboto"/>
                <a:ea typeface="Roboto"/>
                <a:cs typeface="Roboto"/>
                <a:sym typeface="Roboto"/>
              </a:rPr>
              <a:t>0</a:t>
            </a:r>
            <a:r>
              <a:rPr lang="en">
                <a:latin typeface="Roboto"/>
                <a:ea typeface="Roboto"/>
                <a:cs typeface="Roboto"/>
                <a:sym typeface="Roboto"/>
              </a:rPr>
              <a:t>and </a:t>
            </a:r>
            <a:r>
              <a:rPr b="1" lang="en">
                <a:solidFill>
                  <a:srgbClr val="980000"/>
                </a:solidFill>
                <a:latin typeface="Roboto"/>
                <a:ea typeface="Roboto"/>
                <a:cs typeface="Roboto"/>
                <a:sym typeface="Roboto"/>
              </a:rPr>
              <a:t>θ</a:t>
            </a:r>
            <a:r>
              <a:rPr b="1" baseline="-25000" lang="en">
                <a:solidFill>
                  <a:srgbClr val="980000"/>
                </a:solidFill>
                <a:latin typeface="Roboto"/>
                <a:ea typeface="Roboto"/>
                <a:cs typeface="Roboto"/>
                <a:sym typeface="Roboto"/>
              </a:rPr>
              <a:t>1</a:t>
            </a:r>
            <a:r>
              <a:rPr b="1" lang="en">
                <a:solidFill>
                  <a:srgbClr val="980000"/>
                </a:solidFill>
                <a:latin typeface="Roboto"/>
                <a:ea typeface="Roboto"/>
                <a:cs typeface="Roboto"/>
                <a:sym typeface="Roboto"/>
              </a:rPr>
              <a:t> </a:t>
            </a:r>
            <a:r>
              <a:rPr lang="en">
                <a:latin typeface="Roboto"/>
                <a:ea typeface="Roboto"/>
                <a:cs typeface="Roboto"/>
                <a:sym typeface="Roboto"/>
              </a:rPr>
              <a:t>will changed simultaneously</a:t>
            </a:r>
            <a:endParaRPr>
              <a:latin typeface="Roboto"/>
              <a:ea typeface="Roboto"/>
              <a:cs typeface="Roboto"/>
              <a:sym typeface="Roboto"/>
            </a:endParaRPr>
          </a:p>
          <a:p>
            <a:pPr indent="0" lvl="0" marL="0" rtl="0" algn="l">
              <a:spcBef>
                <a:spcPts val="0"/>
              </a:spcBef>
              <a:spcAft>
                <a:spcPts val="0"/>
              </a:spcAft>
              <a:buNone/>
            </a:pPr>
            <a:r>
              <a:rPr lang="en">
                <a:solidFill>
                  <a:srgbClr val="980000"/>
                </a:solidFill>
                <a:latin typeface="Roboto"/>
                <a:ea typeface="Roboto"/>
                <a:cs typeface="Roboto"/>
                <a:sym typeface="Roboto"/>
              </a:rPr>
              <a:t>h(x) </a:t>
            </a:r>
            <a:r>
              <a:rPr lang="en">
                <a:latin typeface="Roboto"/>
                <a:ea typeface="Roboto"/>
                <a:cs typeface="Roboto"/>
                <a:sym typeface="Roboto"/>
              </a:rPr>
              <a:t>our hypothesis function which =</a:t>
            </a:r>
            <a:r>
              <a:rPr b="1" lang="en">
                <a:solidFill>
                  <a:srgbClr val="980000"/>
                </a:solidFill>
                <a:latin typeface="Roboto"/>
                <a:ea typeface="Roboto"/>
                <a:cs typeface="Roboto"/>
                <a:sym typeface="Roboto"/>
              </a:rPr>
              <a:t>h(x)= θ</a:t>
            </a:r>
            <a:r>
              <a:rPr b="1" baseline="-25000" lang="en">
                <a:solidFill>
                  <a:srgbClr val="980000"/>
                </a:solidFill>
                <a:latin typeface="Roboto"/>
                <a:ea typeface="Roboto"/>
                <a:cs typeface="Roboto"/>
                <a:sym typeface="Roboto"/>
              </a:rPr>
              <a:t>0 </a:t>
            </a:r>
            <a:r>
              <a:rPr b="1" lang="en">
                <a:solidFill>
                  <a:srgbClr val="980000"/>
                </a:solidFill>
                <a:latin typeface="Roboto"/>
                <a:ea typeface="Roboto"/>
                <a:cs typeface="Roboto"/>
                <a:sym typeface="Roboto"/>
              </a:rPr>
              <a:t>+ θ</a:t>
            </a:r>
            <a:r>
              <a:rPr b="1" baseline="-25000" lang="en">
                <a:solidFill>
                  <a:srgbClr val="980000"/>
                </a:solidFill>
                <a:latin typeface="Roboto"/>
                <a:ea typeface="Roboto"/>
                <a:cs typeface="Roboto"/>
                <a:sym typeface="Roboto"/>
              </a:rPr>
              <a:t>1</a:t>
            </a:r>
            <a:r>
              <a:rPr b="1" lang="en">
                <a:solidFill>
                  <a:srgbClr val="980000"/>
                </a:solidFill>
                <a:latin typeface="Roboto"/>
                <a:ea typeface="Roboto"/>
                <a:cs typeface="Roboto"/>
                <a:sym typeface="Roboto"/>
              </a:rPr>
              <a:t>x</a:t>
            </a:r>
            <a:endParaRPr b="1">
              <a:solidFill>
                <a:srgbClr val="980000"/>
              </a:solidFill>
              <a:latin typeface="Roboto"/>
              <a:ea typeface="Roboto"/>
              <a:cs typeface="Roboto"/>
              <a:sym typeface="Roboto"/>
            </a:endParaRPr>
          </a:p>
          <a:p>
            <a:pPr indent="0" lvl="0" marL="0" rtl="0" algn="l">
              <a:spcBef>
                <a:spcPts val="0"/>
              </a:spcBef>
              <a:spcAft>
                <a:spcPts val="0"/>
              </a:spcAft>
              <a:buNone/>
            </a:pPr>
            <a:r>
              <a:rPr lang="en">
                <a:solidFill>
                  <a:srgbClr val="980000"/>
                </a:solidFill>
                <a:latin typeface="Roboto"/>
                <a:ea typeface="Roboto"/>
                <a:cs typeface="Roboto"/>
                <a:sym typeface="Roboto"/>
              </a:rPr>
              <a:t>Y </a:t>
            </a:r>
            <a:r>
              <a:rPr lang="en">
                <a:latin typeface="Roboto"/>
                <a:ea typeface="Roboto"/>
                <a:cs typeface="Roboto"/>
                <a:sym typeface="Roboto"/>
              </a:rPr>
              <a:t>is real output</a:t>
            </a:r>
            <a:endParaRPr>
              <a:latin typeface="Roboto"/>
              <a:ea typeface="Roboto"/>
              <a:cs typeface="Roboto"/>
              <a:sym typeface="Roboto"/>
            </a:endParaRPr>
          </a:p>
          <a:p>
            <a:pPr indent="0" lvl="0" marL="0" rtl="0" algn="l">
              <a:spcBef>
                <a:spcPts val="0"/>
              </a:spcBef>
              <a:spcAft>
                <a:spcPts val="0"/>
              </a:spcAft>
              <a:buNone/>
            </a:pPr>
            <a:r>
              <a:rPr lang="en">
                <a:solidFill>
                  <a:srgbClr val="980000"/>
                </a:solidFill>
                <a:latin typeface="Roboto"/>
                <a:ea typeface="Roboto"/>
                <a:cs typeface="Roboto"/>
                <a:sym typeface="Roboto"/>
              </a:rPr>
              <a:t>X</a:t>
            </a:r>
            <a:r>
              <a:rPr lang="en">
                <a:latin typeface="Roboto"/>
                <a:ea typeface="Roboto"/>
                <a:cs typeface="Roboto"/>
                <a:sym typeface="Roboto"/>
              </a:rPr>
              <a:t> is the feature of each example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t>Linear Algebra</a:t>
            </a:r>
            <a:endParaRPr b="1" sz="4800"/>
          </a:p>
        </p:txBody>
      </p:sp>
      <p:sp>
        <p:nvSpPr>
          <p:cNvPr id="120" name="Google Shape;120;p21"/>
          <p:cNvSpPr txBox="1"/>
          <p:nvPr/>
        </p:nvSpPr>
        <p:spPr>
          <a:xfrm>
            <a:off x="219400" y="839875"/>
            <a:ext cx="32886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Roboto"/>
                <a:ea typeface="Roboto"/>
                <a:cs typeface="Roboto"/>
                <a:sym typeface="Roboto"/>
              </a:rPr>
              <a:t>Matrix &amp; Vector</a:t>
            </a:r>
            <a:endParaRPr b="1" sz="2000">
              <a:latin typeface="Roboto"/>
              <a:ea typeface="Roboto"/>
              <a:cs typeface="Roboto"/>
              <a:sym typeface="Roboto"/>
            </a:endParaRPr>
          </a:p>
        </p:txBody>
      </p:sp>
      <p:pic>
        <p:nvPicPr>
          <p:cNvPr id="121" name="Google Shape;121;p21"/>
          <p:cNvPicPr preferRelativeResize="0"/>
          <p:nvPr/>
        </p:nvPicPr>
        <p:blipFill>
          <a:blip r:embed="rId3">
            <a:alphaModFix/>
          </a:blip>
          <a:stretch>
            <a:fillRect/>
          </a:stretch>
        </p:blipFill>
        <p:spPr>
          <a:xfrm>
            <a:off x="152400" y="1666075"/>
            <a:ext cx="2857500" cy="1600200"/>
          </a:xfrm>
          <a:prstGeom prst="rect">
            <a:avLst/>
          </a:prstGeom>
          <a:noFill/>
          <a:ln>
            <a:noFill/>
          </a:ln>
        </p:spPr>
      </p:pic>
      <p:sp>
        <p:nvSpPr>
          <p:cNvPr id="122" name="Google Shape;122;p21"/>
          <p:cNvSpPr txBox="1"/>
          <p:nvPr/>
        </p:nvSpPr>
        <p:spPr>
          <a:xfrm>
            <a:off x="450025" y="3418675"/>
            <a:ext cx="2937600" cy="9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Can we generate vector from this …!</a:t>
            </a:r>
            <a:endParaRPr b="1" sz="1800">
              <a:latin typeface="Roboto"/>
              <a:ea typeface="Roboto"/>
              <a:cs typeface="Roboto"/>
              <a:sym typeface="Roboto"/>
            </a:endParaRPr>
          </a:p>
        </p:txBody>
      </p:sp>
      <p:sp>
        <p:nvSpPr>
          <p:cNvPr id="123" name="Google Shape;123;p21"/>
          <p:cNvSpPr txBox="1"/>
          <p:nvPr/>
        </p:nvSpPr>
        <p:spPr>
          <a:xfrm>
            <a:off x="4300050" y="729575"/>
            <a:ext cx="4624800" cy="3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Roboto"/>
                <a:ea typeface="Roboto"/>
                <a:cs typeface="Roboto"/>
                <a:sym typeface="Roboto"/>
              </a:rPr>
              <a:t>Terminology</a:t>
            </a:r>
            <a:endParaRPr b="1" sz="2000">
              <a:latin typeface="Roboto"/>
              <a:ea typeface="Roboto"/>
              <a:cs typeface="Roboto"/>
              <a:sym typeface="Roboto"/>
            </a:endParaRPr>
          </a:p>
          <a:p>
            <a:pPr indent="0" lvl="0" marL="0" rtl="0" algn="l">
              <a:spcBef>
                <a:spcPts val="0"/>
              </a:spcBef>
              <a:spcAft>
                <a:spcPts val="0"/>
              </a:spcAft>
              <a:buNone/>
            </a:pPr>
            <a:r>
              <a:rPr lang="en" sz="1600">
                <a:solidFill>
                  <a:srgbClr val="980000"/>
                </a:solidFill>
                <a:latin typeface="Roboto"/>
                <a:ea typeface="Roboto"/>
                <a:cs typeface="Roboto"/>
                <a:sym typeface="Roboto"/>
              </a:rPr>
              <a:t>A</a:t>
            </a:r>
            <a:r>
              <a:rPr baseline="-25000" lang="en" sz="1600">
                <a:solidFill>
                  <a:srgbClr val="980000"/>
                </a:solidFill>
                <a:latin typeface="Roboto"/>
                <a:ea typeface="Roboto"/>
                <a:cs typeface="Roboto"/>
                <a:sym typeface="Roboto"/>
              </a:rPr>
              <a:t>ij</a:t>
            </a:r>
            <a:r>
              <a:rPr lang="en" sz="1600">
                <a:solidFill>
                  <a:srgbClr val="980000"/>
                </a:solidFill>
                <a:latin typeface="Roboto"/>
                <a:ea typeface="Roboto"/>
                <a:cs typeface="Roboto"/>
                <a:sym typeface="Roboto"/>
              </a:rPr>
              <a:t> </a:t>
            </a:r>
            <a:r>
              <a:rPr lang="en" sz="1600">
                <a:latin typeface="Roboto"/>
                <a:ea typeface="Roboto"/>
                <a:cs typeface="Roboto"/>
                <a:sym typeface="Roboto"/>
              </a:rPr>
              <a:t>= to the element in the i-th row and j-th column of matrix </a:t>
            </a:r>
            <a:r>
              <a:rPr lang="en" sz="1600">
                <a:latin typeface="Roboto"/>
                <a:ea typeface="Roboto"/>
                <a:cs typeface="Roboto"/>
                <a:sym typeface="Roboto"/>
              </a:rPr>
              <a:t>A</a:t>
            </a:r>
            <a:r>
              <a:rPr lang="en"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 vector with 'n' rows is referred to as an 'n'-dimensional vector.</a:t>
            </a:r>
            <a:endParaRPr sz="1600">
              <a:latin typeface="Roboto"/>
              <a:ea typeface="Roboto"/>
              <a:cs typeface="Roboto"/>
              <a:sym typeface="Roboto"/>
            </a:endParaRPr>
          </a:p>
          <a:p>
            <a:pPr indent="0" lvl="0" marL="0" rtl="0" algn="l">
              <a:lnSpc>
                <a:spcPct val="115000"/>
              </a:lnSpc>
              <a:spcBef>
                <a:spcPts val="1200"/>
              </a:spcBef>
              <a:spcAft>
                <a:spcPts val="0"/>
              </a:spcAft>
              <a:buNone/>
            </a:pPr>
            <a:r>
              <a:rPr lang="en" sz="1600">
                <a:solidFill>
                  <a:srgbClr val="980000"/>
                </a:solidFill>
                <a:latin typeface="Roboto"/>
                <a:ea typeface="Roboto"/>
                <a:cs typeface="Roboto"/>
                <a:sym typeface="Roboto"/>
              </a:rPr>
              <a:t>v</a:t>
            </a:r>
            <a:r>
              <a:rPr baseline="-25000" lang="en" sz="1600">
                <a:solidFill>
                  <a:srgbClr val="980000"/>
                </a:solidFill>
                <a:latin typeface="Roboto"/>
                <a:ea typeface="Roboto"/>
                <a:cs typeface="Roboto"/>
                <a:sym typeface="Roboto"/>
              </a:rPr>
              <a:t>i</a:t>
            </a:r>
            <a:r>
              <a:rPr lang="en" sz="1600">
                <a:solidFill>
                  <a:srgbClr val="980000"/>
                </a:solidFill>
                <a:latin typeface="Roboto"/>
                <a:ea typeface="Roboto"/>
                <a:cs typeface="Roboto"/>
                <a:sym typeface="Roboto"/>
              </a:rPr>
              <a:t>​ </a:t>
            </a:r>
            <a:r>
              <a:rPr lang="en" sz="1600">
                <a:latin typeface="Roboto"/>
                <a:ea typeface="Roboto"/>
                <a:cs typeface="Roboto"/>
                <a:sym typeface="Roboto"/>
              </a:rPr>
              <a:t>= the element in the ith row of the vector.</a:t>
            </a:r>
            <a:endParaRPr sz="1600">
              <a:latin typeface="Roboto"/>
              <a:ea typeface="Roboto"/>
              <a:cs typeface="Roboto"/>
              <a:sym typeface="Roboto"/>
            </a:endParaRPr>
          </a:p>
          <a:p>
            <a:pPr indent="0" lvl="0" marL="0" rtl="0" algn="l">
              <a:lnSpc>
                <a:spcPct val="115000"/>
              </a:lnSpc>
              <a:spcBef>
                <a:spcPts val="1200"/>
              </a:spcBef>
              <a:spcAft>
                <a:spcPts val="0"/>
              </a:spcAft>
              <a:buNone/>
            </a:pPr>
            <a:r>
              <a:rPr lang="en" sz="1600">
                <a:solidFill>
                  <a:srgbClr val="980000"/>
                </a:solidFill>
                <a:latin typeface="Roboto"/>
                <a:ea typeface="Roboto"/>
                <a:cs typeface="Roboto"/>
                <a:sym typeface="Roboto"/>
              </a:rPr>
              <a:t>Scalar</a:t>
            </a:r>
            <a:r>
              <a:rPr lang="en" sz="1600">
                <a:latin typeface="Roboto"/>
                <a:ea typeface="Roboto"/>
                <a:cs typeface="Roboto"/>
                <a:sym typeface="Roboto"/>
              </a:rPr>
              <a:t> = single number not vector or matrix like 3</a:t>
            </a:r>
            <a:endParaRPr sz="1600">
              <a:latin typeface="Roboto"/>
              <a:ea typeface="Roboto"/>
              <a:cs typeface="Roboto"/>
              <a:sym typeface="Roboto"/>
            </a:endParaRPr>
          </a:p>
          <a:p>
            <a:pPr indent="0" lvl="0" marL="0" rtl="0" algn="l">
              <a:lnSpc>
                <a:spcPct val="115000"/>
              </a:lnSpc>
              <a:spcBef>
                <a:spcPts val="1200"/>
              </a:spcBef>
              <a:spcAft>
                <a:spcPts val="0"/>
              </a:spcAft>
              <a:buNone/>
            </a:pPr>
            <a:r>
              <a:rPr lang="en" sz="1600">
                <a:solidFill>
                  <a:srgbClr val="980000"/>
                </a:solidFill>
                <a:latin typeface="Roboto"/>
                <a:ea typeface="Roboto"/>
                <a:cs typeface="Roboto"/>
                <a:sym typeface="Roboto"/>
              </a:rPr>
              <a:t>T</a:t>
            </a:r>
            <a:r>
              <a:rPr lang="en" sz="1600">
                <a:latin typeface="Roboto"/>
                <a:ea typeface="Roboto"/>
                <a:cs typeface="Roboto"/>
                <a:sym typeface="Roboto"/>
              </a:rPr>
              <a:t> Matrix Transpose</a:t>
            </a:r>
            <a:endParaRPr sz="1600">
              <a:latin typeface="Roboto"/>
              <a:ea typeface="Roboto"/>
              <a:cs typeface="Roboto"/>
              <a:sym typeface="Roboto"/>
            </a:endParaRPr>
          </a:p>
          <a:p>
            <a:pPr indent="0" lvl="0" marL="0" rtl="0" algn="l">
              <a:lnSpc>
                <a:spcPct val="115000"/>
              </a:lnSpc>
              <a:spcBef>
                <a:spcPts val="1200"/>
              </a:spcBef>
              <a:spcAft>
                <a:spcPts val="0"/>
              </a:spcAft>
              <a:buNone/>
            </a:pPr>
            <a:r>
              <a:rPr lang="en" sz="1600">
                <a:solidFill>
                  <a:srgbClr val="980000"/>
                </a:solidFill>
                <a:latin typeface="Roboto"/>
                <a:ea typeface="Roboto"/>
                <a:cs typeface="Roboto"/>
                <a:sym typeface="Roboto"/>
              </a:rPr>
              <a:t>Dot</a:t>
            </a:r>
            <a:r>
              <a:rPr lang="en" sz="1600">
                <a:latin typeface="Roboto"/>
                <a:ea typeface="Roboto"/>
                <a:cs typeface="Roboto"/>
                <a:sym typeface="Roboto"/>
              </a:rPr>
              <a:t>  Matrix Multiplication </a:t>
            </a:r>
            <a:endParaRPr sz="1600">
              <a:latin typeface="Roboto"/>
              <a:ea typeface="Roboto"/>
              <a:cs typeface="Roboto"/>
              <a:sym typeface="Roboto"/>
            </a:endParaRPr>
          </a:p>
          <a:p>
            <a:pPr indent="0" lvl="0" marL="0" rtl="0" algn="l">
              <a:lnSpc>
                <a:spcPct val="115000"/>
              </a:lnSpc>
              <a:spcBef>
                <a:spcPts val="1200"/>
              </a:spcBef>
              <a:spcAft>
                <a:spcPts val="0"/>
              </a:spcAft>
              <a:buNone/>
            </a:pPr>
            <a:r>
              <a:rPr lang="en" sz="1600">
                <a:solidFill>
                  <a:srgbClr val="980000"/>
                </a:solidFill>
                <a:latin typeface="Roboto"/>
                <a:ea typeface="Roboto"/>
                <a:cs typeface="Roboto"/>
                <a:sym typeface="Roboto"/>
              </a:rPr>
              <a:t>A</a:t>
            </a:r>
            <a:r>
              <a:rPr baseline="30000" lang="en" sz="1600">
                <a:solidFill>
                  <a:srgbClr val="980000"/>
                </a:solidFill>
                <a:latin typeface="Roboto"/>
                <a:ea typeface="Roboto"/>
                <a:cs typeface="Roboto"/>
                <a:sym typeface="Roboto"/>
              </a:rPr>
              <a:t>-1</a:t>
            </a:r>
            <a:r>
              <a:rPr lang="en" sz="1600">
                <a:solidFill>
                  <a:srgbClr val="980000"/>
                </a:solidFill>
                <a:latin typeface="Roboto"/>
                <a:ea typeface="Roboto"/>
                <a:cs typeface="Roboto"/>
                <a:sym typeface="Roboto"/>
              </a:rPr>
              <a:t> Matrix inverse</a:t>
            </a:r>
            <a:endParaRPr sz="1600">
              <a:solidFill>
                <a:srgbClr val="980000"/>
              </a:solidFill>
              <a:latin typeface="Roboto"/>
              <a:ea typeface="Roboto"/>
              <a:cs typeface="Roboto"/>
              <a:sym typeface="Roboto"/>
            </a:endParaRPr>
          </a:p>
          <a:p>
            <a:pPr indent="0" lvl="0" marL="0" rtl="0" algn="l">
              <a:spcBef>
                <a:spcPts val="1200"/>
              </a:spcBef>
              <a:spcAft>
                <a:spcPts val="0"/>
              </a:spcAft>
              <a:buNone/>
            </a:pPr>
            <a:r>
              <a:t/>
            </a:r>
            <a:endParaRPr sz="1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