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1ABAC8-108C-4DCD-A422-86EDC4FF1279}">
  <a:tblStyle styleId="{5B1ABAC8-108C-4DCD-A422-86EDC4FF1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91f1fe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91f1fe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9ad7c6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9ad7c6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91f1fe3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91f1fe3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9ad7c6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9ad7c6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91f1fe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91f1fe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9ad7c66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9ad7c6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8a6a39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8a6a39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91f1f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91f1f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91f1fe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91f1fe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91f1fe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91f1fe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91f1fe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91f1fe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91f1fe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91f1fe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91f1fe3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91f1fe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1f1fe3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1f1fe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Xxt6BzYT_aeJR3WxBaR1DFUHq1U0TtWI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ip.pypa.io/en/stable/installing/" TargetMode="External"/><Relationship Id="rId4" Type="http://schemas.openxmlformats.org/officeDocument/2006/relationships/hyperlink" Target="https://itsfoss.com/install-pip-ubuntu/" TargetMode="External"/><Relationship Id="rId5" Type="http://schemas.openxmlformats.org/officeDocument/2006/relationships/hyperlink" Target="https://docs.conda.io/projects/conda/en/latest/user-guide/install/windows.html" TargetMode="External"/><Relationship Id="rId6" Type="http://schemas.openxmlformats.org/officeDocument/2006/relationships/hyperlink" Target="https://docs.anaconda.com/anaconda/install/linu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Feature Scaling &amp; Normalization Formula</a:t>
            </a:r>
            <a:endParaRPr sz="34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725" y="919925"/>
            <a:ext cx="2836775" cy="14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12100" y="806000"/>
            <a:ext cx="3892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means for each feature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Subtract each example from the mean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Divide by the 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μ</a:t>
            </a:r>
            <a:r>
              <a:rPr baseline="-25000" lang="en" sz="1800"/>
              <a:t>1</a:t>
            </a:r>
            <a:r>
              <a:rPr lang="en" sz="1800"/>
              <a:t> is the </a:t>
            </a:r>
            <a:r>
              <a:rPr b="1" lang="en" sz="1800"/>
              <a:t>average</a:t>
            </a:r>
            <a:r>
              <a:rPr lang="en" sz="1800"/>
              <a:t> of all the values for feature (i) and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/>
              <a:t> is the range of values (max - min), or s​ is the standard deviation.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Polynomial regression 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660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Number of iterations</a:t>
            </a:r>
            <a:endParaRPr sz="4800"/>
          </a:p>
        </p:txBody>
      </p:sp>
      <p:sp>
        <p:nvSpPr>
          <p:cNvPr id="145" name="Google Shape;145;p24"/>
          <p:cNvSpPr txBox="1"/>
          <p:nvPr/>
        </p:nvSpPr>
        <p:spPr>
          <a:xfrm>
            <a:off x="50" y="726450"/>
            <a:ext cx="91440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Debugging: How to make sure gradient descent is working correctly.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choose learning rate Alpha. </a:t>
            </a:r>
            <a:endParaRPr sz="1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8675"/>
            <a:ext cx="9144001" cy="36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Normal Equation</a:t>
            </a:r>
            <a:endParaRPr sz="4800"/>
          </a:p>
        </p:txBody>
      </p:sp>
      <p:sp>
        <p:nvSpPr>
          <p:cNvPr id="152" name="Google Shape;152;p25"/>
          <p:cNvSpPr txBox="1"/>
          <p:nvPr/>
        </p:nvSpPr>
        <p:spPr>
          <a:xfrm>
            <a:off x="43150" y="899050"/>
            <a:ext cx="61647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try all of these iteration in the way of tune the parameters that minimize the cost function to Global Minimum but Normal Equation get these parameters directly in one step.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There is </a:t>
            </a:r>
            <a:r>
              <a:rPr b="1" lang="en" sz="1800"/>
              <a:t>no need</a:t>
            </a:r>
            <a:r>
              <a:rPr lang="en" sz="1800"/>
              <a:t> to do feature scaling with the normal equation.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 need to choose alpha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 need to iterate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But O(n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because of transpose X is so consumed.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Slow if n is very large because of to power 3.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n exceeds 10,000 it might be a good time to go from a normal solution to an iterative process.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850" y="1004826"/>
            <a:ext cx="2990850" cy="11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 with Unvirate &amp; </a:t>
            </a: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 Variables</a:t>
            </a: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98250" y="1598425"/>
            <a:ext cx="9000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Unvirate &amp; Multi Variables Example</a:t>
            </a:r>
            <a:endParaRPr sz="3000"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install</a:t>
            </a:r>
            <a:endParaRPr sz="4800"/>
          </a:p>
        </p:txBody>
      </p:sp>
      <p:sp>
        <p:nvSpPr>
          <p:cNvPr id="165" name="Google Shape;165;p27"/>
          <p:cNvSpPr txBox="1"/>
          <p:nvPr/>
        </p:nvSpPr>
        <p:spPr>
          <a:xfrm>
            <a:off x="131950" y="852875"/>
            <a:ext cx="88266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3"/>
              </a:rPr>
              <a:t>Pip- windows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4"/>
              </a:rPr>
              <a:t>Pip-ubuntu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5"/>
              </a:rPr>
              <a:t>Conda-windows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6"/>
              </a:rPr>
              <a:t>anaconda-linux</a:t>
            </a:r>
            <a:endParaRPr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Univariate &amp; Multi features</a:t>
            </a:r>
            <a:endParaRPr b="1" sz="4000"/>
          </a:p>
        </p:txBody>
      </p:sp>
      <p:sp>
        <p:nvSpPr>
          <p:cNvPr id="73" name="Google Shape;73;p14"/>
          <p:cNvSpPr txBox="1"/>
          <p:nvPr/>
        </p:nvSpPr>
        <p:spPr>
          <a:xfrm>
            <a:off x="284525" y="745000"/>
            <a:ext cx="39972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Dealing with one features for X</a:t>
            </a:r>
            <a:endParaRPr b="1"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25" y="1360625"/>
            <a:ext cx="3873676" cy="2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50" y="1360625"/>
            <a:ext cx="4672199" cy="29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186650" y="786488"/>
            <a:ext cx="3000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Dealing with Multi features for 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5" y="-88500"/>
            <a:ext cx="2808000" cy="5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Features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0" y="416325"/>
            <a:ext cx="3275400" cy="4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All of previous talk is about univariate linear regression which means is just we need to map X to Y and both of them is just one variable.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Which just: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X was in R</a:t>
            </a:r>
            <a:r>
              <a:rPr baseline="30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h(x)= θ</a:t>
            </a:r>
            <a:r>
              <a:rPr b="1" baseline="-25000" lang="en" sz="1800">
                <a:solidFill>
                  <a:srgbClr val="000000"/>
                </a:solidFill>
              </a:rPr>
              <a:t>0 </a:t>
            </a:r>
            <a:r>
              <a:rPr b="1" lang="en" sz="1800">
                <a:solidFill>
                  <a:srgbClr val="000000"/>
                </a:solidFill>
              </a:rPr>
              <a:t>+ θ</a:t>
            </a:r>
            <a:r>
              <a:rPr b="1" baseline="-25000" lang="en" sz="1800">
                <a:solidFill>
                  <a:srgbClr val="000000"/>
                </a:solidFill>
              </a:rPr>
              <a:t>1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Now X in R</a:t>
            </a:r>
            <a:r>
              <a:rPr baseline="30000" lang="en" sz="1800">
                <a:solidFill>
                  <a:srgbClr val="000000"/>
                </a:solidFill>
              </a:rPr>
              <a:t>n+1</a:t>
            </a:r>
            <a:r>
              <a:rPr lang="en" sz="1800">
                <a:solidFill>
                  <a:srgbClr val="000000"/>
                </a:solidFill>
              </a:rPr>
              <a:t> what is mean ..!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First should </a:t>
            </a:r>
            <a:r>
              <a:rPr lang="en" sz="1800">
                <a:solidFill>
                  <a:srgbClr val="000000"/>
                </a:solidFill>
              </a:rPr>
              <a:t>notice</a:t>
            </a:r>
            <a:r>
              <a:rPr lang="en" sz="1800">
                <a:solidFill>
                  <a:srgbClr val="000000"/>
                </a:solidFill>
              </a:rPr>
              <a:t> the difference between small and capital.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3701800" y="5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{5B1ABAC8-108C-4DCD-A422-86EDC4FF1279}</a:tableStyleId>
              </a:tblPr>
              <a:tblGrid>
                <a:gridCol w="1237750"/>
                <a:gridCol w="1237750"/>
                <a:gridCol w="1237750"/>
                <a:gridCol w="1237750"/>
              </a:tblGrid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" name="Google Shape;84;p15"/>
          <p:cNvCxnSpPr>
            <a:stCxn id="82" idx="1"/>
          </p:cNvCxnSpPr>
          <p:nvPr/>
        </p:nvCxnSpPr>
        <p:spPr>
          <a:xfrm>
            <a:off x="0" y="2779875"/>
            <a:ext cx="1396500" cy="6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>
            <a:off x="339275" y="2905800"/>
            <a:ext cx="1230300" cy="6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6075" y="0"/>
            <a:ext cx="2808000" cy="6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Notations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26075" y="652200"/>
            <a:ext cx="2808000" cy="4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30000" lang="en" sz="1800">
                <a:solidFill>
                  <a:srgbClr val="000000"/>
                </a:solidFill>
              </a:rPr>
              <a:t>i</a:t>
            </a:r>
            <a:r>
              <a:rPr baseline="-25000" lang="en" sz="1800">
                <a:solidFill>
                  <a:srgbClr val="000000"/>
                </a:solidFill>
              </a:rPr>
              <a:t>j</a:t>
            </a:r>
            <a:r>
              <a:rPr lang="en" sz="1800">
                <a:solidFill>
                  <a:srgbClr val="000000"/>
                </a:solidFill>
              </a:rPr>
              <a:t> = value of feature j in the i-th training example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30000" lang="en" sz="1800">
                <a:solidFill>
                  <a:srgbClr val="000000"/>
                </a:solidFill>
              </a:rPr>
              <a:t>1</a:t>
            </a:r>
            <a:r>
              <a:rPr baseline="-25000" lang="en" sz="1800">
                <a:solidFill>
                  <a:srgbClr val="000000"/>
                </a:solidFill>
              </a:rPr>
              <a:t>1 </a:t>
            </a:r>
            <a:r>
              <a:rPr lang="en" sz="1800">
                <a:solidFill>
                  <a:srgbClr val="000000"/>
                </a:solidFill>
              </a:rPr>
              <a:t>= 1 The first feature of first training example.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X</a:t>
            </a:r>
            <a:r>
              <a:rPr baseline="30000" lang="en" sz="1800">
                <a:solidFill>
                  <a:srgbClr val="000000"/>
                </a:solidFill>
              </a:rPr>
              <a:t>4</a:t>
            </a:r>
            <a:r>
              <a:rPr baseline="-25000" lang="en" sz="1800">
                <a:solidFill>
                  <a:srgbClr val="000000"/>
                </a:solidFill>
              </a:rPr>
              <a:t>3 </a:t>
            </a:r>
            <a:r>
              <a:rPr lang="en" sz="1800">
                <a:solidFill>
                  <a:srgbClr val="000000"/>
                </a:solidFill>
              </a:rPr>
              <a:t>= 5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third feature of fourth training example.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= 4 number of training example in our dataset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3 number of features for each training example.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3894000" y="8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{5B1ABAC8-108C-4DCD-A422-86EDC4FF1279}</a:tableStyleId>
              </a:tblPr>
              <a:tblGrid>
                <a:gridCol w="1572425"/>
                <a:gridCol w="1020350"/>
                <a:gridCol w="1020350"/>
                <a:gridCol w="137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1 ---&gt; first feature of first training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→ third feature of </a:t>
                      </a:r>
                      <a:r>
                        <a:rPr lang="en"/>
                        <a:t>fourth</a:t>
                      </a:r>
                      <a:r>
                        <a:rPr lang="en"/>
                        <a:t> training 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26075" y="0"/>
            <a:ext cx="2808000" cy="5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Equation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4925" y="475850"/>
            <a:ext cx="3206400" cy="4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hθ(x)=θ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lang="en" sz="1800">
                <a:solidFill>
                  <a:srgbClr val="000000"/>
                </a:solidFill>
              </a:rPr>
              <a:t>+θ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+θ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+⋯+θ</a:t>
            </a:r>
            <a:r>
              <a:rPr baseline="-25000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n</a:t>
            </a:r>
            <a:endParaRPr baseline="-25000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 order to develop intuition about this function, we can think about </a:t>
            </a:r>
            <a:r>
              <a:rPr lang="en" sz="1800">
                <a:solidFill>
                  <a:srgbClr val="000000"/>
                </a:solidFill>
              </a:rPr>
              <a:t>θ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lang="en" sz="1800">
                <a:solidFill>
                  <a:srgbClr val="000000"/>
                </a:solidFill>
              </a:rPr>
              <a:t>​ as the basic price of a house, θ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​ as the price per square meter, etc.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Now it's seems complicated to dealing with all of these parameters and features.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So because of that we have discussed some of Linear Algebra previous session.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4244500" y="5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{5B1ABAC8-108C-4DCD-A422-86EDC4FF1279}</a:tableStyleId>
              </a:tblPr>
              <a:tblGrid>
                <a:gridCol w="1102075"/>
                <a:gridCol w="1102075"/>
                <a:gridCol w="1102075"/>
                <a:gridCol w="1102075"/>
              </a:tblGrid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5" y="0"/>
            <a:ext cx="28080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618600"/>
            <a:ext cx="28080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Θ = [</a:t>
            </a:r>
            <a:r>
              <a:rPr lang="en" sz="1800"/>
              <a:t> </a:t>
            </a:r>
            <a:r>
              <a:rPr lang="en" sz="1800">
                <a:solidFill>
                  <a:srgbClr val="000000"/>
                </a:solidFill>
              </a:rPr>
              <a:t>θ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lang="en" sz="1800">
                <a:solidFill>
                  <a:srgbClr val="000000"/>
                </a:solidFill>
              </a:rPr>
              <a:t>  θ</a:t>
            </a:r>
            <a:r>
              <a:rPr baseline="-25000" lang="en" sz="1800">
                <a:solidFill>
                  <a:srgbClr val="000000"/>
                </a:solidFill>
              </a:rPr>
              <a:t>1    </a:t>
            </a:r>
            <a:r>
              <a:rPr lang="en" sz="1800">
                <a:solidFill>
                  <a:srgbClr val="000000"/>
                </a:solidFill>
              </a:rPr>
              <a:t>θ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⋯θ</a:t>
            </a:r>
            <a:r>
              <a:rPr baseline="-25000" lang="en" sz="1800">
                <a:solidFill>
                  <a:srgbClr val="000000"/>
                </a:solidFill>
              </a:rPr>
              <a:t>n </a:t>
            </a:r>
            <a:r>
              <a:rPr lang="en" sz="1800">
                <a:solidFill>
                  <a:srgbClr val="000000"/>
                </a:solidFill>
              </a:rPr>
              <a:t>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Assume X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lang="en" sz="1800">
                <a:solidFill>
                  <a:srgbClr val="000000"/>
                </a:solidFill>
              </a:rPr>
              <a:t> = 1, which will not effect and help us doing matrix operations.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X = [ X</a:t>
            </a:r>
            <a:r>
              <a:rPr baseline="-25000" lang="en" sz="1800">
                <a:solidFill>
                  <a:srgbClr val="000000"/>
                </a:solidFill>
              </a:rPr>
              <a:t>0 </a:t>
            </a:r>
            <a:r>
              <a:rPr lang="en" sz="1800">
                <a:solidFill>
                  <a:srgbClr val="000000"/>
                </a:solidFill>
              </a:rPr>
              <a:t> X</a:t>
            </a:r>
            <a:r>
              <a:rPr baseline="-25000" lang="en" sz="1800">
                <a:solidFill>
                  <a:srgbClr val="000000"/>
                </a:solidFill>
              </a:rPr>
              <a:t>1 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 ….. </a:t>
            </a:r>
            <a:r>
              <a:rPr baseline="-25000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 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Hence making the two vectors 'θ’ and x match each other element-wise (that is, have the same number of elements: n+1).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96650" y="254525"/>
            <a:ext cx="48783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So now the price of home is not just affected by size of home but another feature is coming in like number of bedrooms, number of floor and others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Its now depends on multiple features or what is called </a:t>
            </a:r>
            <a:r>
              <a:rPr b="1" lang="en" sz="1800"/>
              <a:t>Linear Regression with Multiple Variables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Gradient Descent For Multiple Variables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33325" y="710775"/>
            <a:ext cx="8007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same equation but is not one feature X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and X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but it's now in n feature and also simultaneously updated.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412"/>
            <a:ext cx="7455949" cy="202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41650"/>
            <a:ext cx="7455951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updates with multi features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01812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Feature Scaling &amp; Normalization</a:t>
            </a:r>
            <a:endParaRPr sz="4000"/>
          </a:p>
        </p:txBody>
      </p:sp>
      <p:sp>
        <p:nvSpPr>
          <p:cNvPr id="126" name="Google Shape;126;p21"/>
          <p:cNvSpPr txBox="1"/>
          <p:nvPr/>
        </p:nvSpPr>
        <p:spPr>
          <a:xfrm>
            <a:off x="219375" y="898900"/>
            <a:ext cx="74856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can speed up gradient descent by having each of our input values in the same range. This is because θ will descend quickly on small ranges and slowly on large ranges.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Also Scaling help us from NAN values.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−1 ≤ x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≤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≤ x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≤ 1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These aren't exact requirements, we just trying to speed up the learning algorithm. The goal is to get all input variables into one of these ranges.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Two techniques to help with this are </a:t>
            </a:r>
            <a:r>
              <a:rPr b="1" lang="en" sz="1800"/>
              <a:t>feature scaling</a:t>
            </a:r>
            <a:r>
              <a:rPr lang="en" sz="1800"/>
              <a:t> and </a:t>
            </a:r>
            <a:r>
              <a:rPr b="1" lang="en" sz="1800"/>
              <a:t>mean normalization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