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9/27/2024</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348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9/27/2024</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297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9/27/2024</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6255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9/27/2024</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6974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9/27/2024</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6956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9/27/2024</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8515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9/27/2024</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799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9/27/2024</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795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9/27/2024</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1288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9/27/2024</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948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9/27/2024</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5637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9/27/2024</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78336545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09284c3e-9ffc-4b36-a089-8e2022722154/cd4b166610ad0b745b88?experience=power-bi"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Picture 15" descr="High angle view of a rolled paper, brown notebook, and black notepad on a wooden table">
            <a:extLst>
              <a:ext uri="{FF2B5EF4-FFF2-40B4-BE49-F238E27FC236}">
                <a16:creationId xmlns:a16="http://schemas.microsoft.com/office/drawing/2014/main" id="{4564D785-535B-14DE-13B6-0DF1AADB2857}"/>
              </a:ext>
            </a:extLst>
          </p:cNvPr>
          <p:cNvPicPr>
            <a:picLocks noChangeAspect="1"/>
          </p:cNvPicPr>
          <p:nvPr/>
        </p:nvPicPr>
        <p:blipFill>
          <a:blip r:embed="rId2">
            <a:alphaModFix amt="55000"/>
          </a:blip>
          <a:srcRect t="7033" b="8698"/>
          <a:stretch/>
        </p:blipFill>
        <p:spPr>
          <a:xfrm>
            <a:off x="20" y="10"/>
            <a:ext cx="12191980" cy="6857990"/>
          </a:xfrm>
          <a:prstGeom prst="rect">
            <a:avLst/>
          </a:prstGeom>
        </p:spPr>
      </p:pic>
      <p:sp>
        <p:nvSpPr>
          <p:cNvPr id="17" name="Oval 16">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878433-B468-389B-DEE6-70E79DA4CC87}"/>
              </a:ext>
            </a:extLst>
          </p:cNvPr>
          <p:cNvSpPr>
            <a:spLocks noGrp="1"/>
          </p:cNvSpPr>
          <p:nvPr>
            <p:ph type="ctrTitle"/>
          </p:nvPr>
        </p:nvSpPr>
        <p:spPr>
          <a:xfrm>
            <a:off x="3577192" y="1032483"/>
            <a:ext cx="5037616" cy="2982360"/>
          </a:xfrm>
        </p:spPr>
        <p:txBody>
          <a:bodyPr>
            <a:normAutofit/>
          </a:bodyPr>
          <a:lstStyle/>
          <a:p>
            <a:r>
              <a:rPr lang="en-US"/>
              <a:t>Power BI Graduation Project</a:t>
            </a:r>
            <a:endParaRPr lang="en-US" dirty="0"/>
          </a:p>
        </p:txBody>
      </p:sp>
      <p:sp>
        <p:nvSpPr>
          <p:cNvPr id="3" name="Subtitle 2">
            <a:extLst>
              <a:ext uri="{FF2B5EF4-FFF2-40B4-BE49-F238E27FC236}">
                <a16:creationId xmlns:a16="http://schemas.microsoft.com/office/drawing/2014/main" id="{35FC081E-FA44-80DC-CC37-CAF605740022}"/>
              </a:ext>
            </a:extLst>
          </p:cNvPr>
          <p:cNvSpPr>
            <a:spLocks noGrp="1"/>
          </p:cNvSpPr>
          <p:nvPr>
            <p:ph type="subTitle" idx="1"/>
          </p:nvPr>
        </p:nvSpPr>
        <p:spPr>
          <a:xfrm>
            <a:off x="3577192" y="4106918"/>
            <a:ext cx="5037616" cy="1655762"/>
          </a:xfrm>
        </p:spPr>
        <p:txBody>
          <a:bodyPr>
            <a:normAutofit/>
          </a:bodyPr>
          <a:lstStyle/>
          <a:p>
            <a:r>
              <a:rPr lang="en-US" dirty="0"/>
              <a:t>Made by </a:t>
            </a:r>
            <a:r>
              <a:rPr lang="en-US" b="1" dirty="0"/>
              <a:t>Eng</a:t>
            </a:r>
            <a:r>
              <a:rPr lang="en-US" dirty="0"/>
              <a:t>/ Abdelrahman &amp; </a:t>
            </a:r>
            <a:r>
              <a:rPr lang="en-US" b="1" dirty="0"/>
              <a:t>Dr</a:t>
            </a:r>
            <a:r>
              <a:rPr lang="en-US" dirty="0"/>
              <a:t>/</a:t>
            </a:r>
            <a:r>
              <a:rPr lang="en-US" dirty="0" err="1"/>
              <a:t>Eman</a:t>
            </a:r>
            <a:endParaRPr lang="en-US" dirty="0"/>
          </a:p>
        </p:txBody>
      </p:sp>
      <p:sp>
        <p:nvSpPr>
          <p:cNvPr id="13" name="Arc 12">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485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Arc 17">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id="{DCE1AED4-C7FF-4468-BF54-4470A0A3E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A screenshot of a computer&#10;&#10;Description automatically generated">
            <a:extLst>
              <a:ext uri="{FF2B5EF4-FFF2-40B4-BE49-F238E27FC236}">
                <a16:creationId xmlns:a16="http://schemas.microsoft.com/office/drawing/2014/main" id="{D6B0D30B-D0CB-B8B4-35B3-08F67A5AD33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r="469"/>
          <a:stretch/>
        </p:blipFill>
        <p:spPr>
          <a:xfrm>
            <a:off x="20" y="10"/>
            <a:ext cx="12188932" cy="6857990"/>
          </a:xfrm>
          <a:prstGeom prst="rect">
            <a:avLst/>
          </a:prstGeom>
        </p:spPr>
      </p:pic>
      <p:sp>
        <p:nvSpPr>
          <p:cNvPr id="22" name="Rectangle 21">
            <a:extLst>
              <a:ext uri="{FF2B5EF4-FFF2-40B4-BE49-F238E27FC236}">
                <a16:creationId xmlns:a16="http://schemas.microsoft.com/office/drawing/2014/main" id="{BDE94FAB-AA60-43B4-A2C3-3A940B9A9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44000">
                <a:schemeClr val="tx1">
                  <a:alpha val="40000"/>
                </a:schemeClr>
              </a:gs>
              <a:gs pos="100000">
                <a:schemeClr val="tx1">
                  <a:alpha val="7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B36166-96D8-AE39-9A97-D301726587B7}"/>
              </a:ext>
            </a:extLst>
          </p:cNvPr>
          <p:cNvSpPr>
            <a:spLocks noGrp="1"/>
          </p:cNvSpPr>
          <p:nvPr>
            <p:ph type="title"/>
          </p:nvPr>
        </p:nvSpPr>
        <p:spPr>
          <a:xfrm>
            <a:off x="1524000" y="4890052"/>
            <a:ext cx="9144000" cy="679332"/>
          </a:xfrm>
          <a:solidFill>
            <a:schemeClr val="accent3">
              <a:lumMod val="20000"/>
              <a:lumOff val="80000"/>
            </a:schemeClr>
          </a:solidFill>
        </p:spPr>
        <p:txBody>
          <a:bodyPr vert="horz" lIns="91440" tIns="45720" rIns="91440" bIns="45720" rtlCol="0" anchor="b">
            <a:normAutofit fontScale="90000"/>
          </a:bodyPr>
          <a:lstStyle/>
          <a:p>
            <a:pPr algn="ctr"/>
            <a:r>
              <a:rPr lang="en-US" sz="4800" kern="1200" dirty="0">
                <a:solidFill>
                  <a:schemeClr val="bg1"/>
                </a:solidFill>
                <a:latin typeface="+mj-lt"/>
                <a:ea typeface="+mj-ea"/>
                <a:cs typeface="+mj-cs"/>
                <a:hlinkClick r:id="rId3"/>
              </a:rPr>
              <a:t>Power BI Service Link</a:t>
            </a:r>
            <a:endParaRPr lang="en-US" sz="4800" kern="1200" dirty="0">
              <a:solidFill>
                <a:schemeClr val="bg1"/>
              </a:solidFill>
              <a:latin typeface="+mj-lt"/>
              <a:ea typeface="+mj-ea"/>
              <a:cs typeface="+mj-cs"/>
            </a:endParaRPr>
          </a:p>
        </p:txBody>
      </p:sp>
    </p:spTree>
    <p:extLst>
      <p:ext uri="{BB962C8B-B14F-4D97-AF65-F5344CB8AC3E}">
        <p14:creationId xmlns:p14="http://schemas.microsoft.com/office/powerpoint/2010/main" val="732661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AA5ED585-FEBB-4DAD-84C0-97BEE6C36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8933" y="4841194"/>
            <a:ext cx="1737401" cy="959536"/>
          </a:xfrm>
          <a:custGeom>
            <a:avLst/>
            <a:gdLst/>
            <a:ahLst/>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EF6AC352-A720-4DB3-87CA-A33B0607C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Content Placeholder 10" descr="A screenshot of a graph&#10;&#10;Description automatically generated">
            <a:extLst>
              <a:ext uri="{FF2B5EF4-FFF2-40B4-BE49-F238E27FC236}">
                <a16:creationId xmlns:a16="http://schemas.microsoft.com/office/drawing/2014/main" id="{B554EC70-BC5C-9D0B-152E-29220956882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508" r="2" b="2"/>
          <a:stretch/>
        </p:blipFill>
        <p:spPr>
          <a:xfrm>
            <a:off x="261682" y="233061"/>
            <a:ext cx="11668636" cy="6391879"/>
          </a:xfrm>
          <a:custGeom>
            <a:avLst/>
            <a:gdLst/>
            <a:ahLst/>
            <a:cxnLst/>
            <a:rect l="l" t="t" r="r" b="b"/>
            <a:pathLst>
              <a:path w="11668636" h="6391879">
                <a:moveTo>
                  <a:pt x="82200" y="0"/>
                </a:moveTo>
                <a:lnTo>
                  <a:pt x="11586436" y="0"/>
                </a:lnTo>
                <a:cubicBezTo>
                  <a:pt x="11631834" y="0"/>
                  <a:pt x="11668636" y="36802"/>
                  <a:pt x="11668636" y="82200"/>
                </a:cubicBezTo>
                <a:lnTo>
                  <a:pt x="11668636" y="6309679"/>
                </a:lnTo>
                <a:cubicBezTo>
                  <a:pt x="11668636" y="6355077"/>
                  <a:pt x="11631834" y="6391879"/>
                  <a:pt x="11586436" y="6391879"/>
                </a:cubicBezTo>
                <a:lnTo>
                  <a:pt x="82200" y="6391879"/>
                </a:lnTo>
                <a:cubicBezTo>
                  <a:pt x="36802" y="6391879"/>
                  <a:pt x="0" y="6355077"/>
                  <a:pt x="0" y="6309679"/>
                </a:cubicBezTo>
                <a:lnTo>
                  <a:pt x="0" y="82200"/>
                </a:lnTo>
                <a:cubicBezTo>
                  <a:pt x="0" y="36802"/>
                  <a:pt x="36802" y="0"/>
                  <a:pt x="82200" y="0"/>
                </a:cubicBezTo>
                <a:close/>
              </a:path>
            </a:pathLst>
          </a:custGeom>
        </p:spPr>
      </p:pic>
      <p:sp>
        <p:nvSpPr>
          <p:cNvPr id="22" name="Arc 21">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8958979" y="368138"/>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69" y="5694291"/>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5433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A5ED585-FEBB-4DAD-84C0-97BEE6C36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8933" y="4841194"/>
            <a:ext cx="1737401" cy="959536"/>
          </a:xfrm>
          <a:custGeom>
            <a:avLst/>
            <a:gdLst/>
            <a:ahLst/>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EF6AC352-A720-4DB3-87CA-A33B0607C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screenshot of a graph&#10;&#10;Description automatically generated">
            <a:extLst>
              <a:ext uri="{FF2B5EF4-FFF2-40B4-BE49-F238E27FC236}">
                <a16:creationId xmlns:a16="http://schemas.microsoft.com/office/drawing/2014/main" id="{8BBDC141-3155-A4FD-4820-40D766C2500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r="1" b="1302"/>
          <a:stretch/>
        </p:blipFill>
        <p:spPr>
          <a:xfrm>
            <a:off x="261682" y="233061"/>
            <a:ext cx="11668636" cy="6391879"/>
          </a:xfrm>
          <a:custGeom>
            <a:avLst/>
            <a:gdLst/>
            <a:ahLst/>
            <a:cxnLst/>
            <a:rect l="l" t="t" r="r" b="b"/>
            <a:pathLst>
              <a:path w="11668636" h="6391879">
                <a:moveTo>
                  <a:pt x="82200" y="0"/>
                </a:moveTo>
                <a:lnTo>
                  <a:pt x="11586436" y="0"/>
                </a:lnTo>
                <a:cubicBezTo>
                  <a:pt x="11631834" y="0"/>
                  <a:pt x="11668636" y="36802"/>
                  <a:pt x="11668636" y="82200"/>
                </a:cubicBezTo>
                <a:lnTo>
                  <a:pt x="11668636" y="6309679"/>
                </a:lnTo>
                <a:cubicBezTo>
                  <a:pt x="11668636" y="6355077"/>
                  <a:pt x="11631834" y="6391879"/>
                  <a:pt x="11586436" y="6391879"/>
                </a:cubicBezTo>
                <a:lnTo>
                  <a:pt x="82200" y="6391879"/>
                </a:lnTo>
                <a:cubicBezTo>
                  <a:pt x="36802" y="6391879"/>
                  <a:pt x="0" y="6355077"/>
                  <a:pt x="0" y="6309679"/>
                </a:cubicBezTo>
                <a:lnTo>
                  <a:pt x="0" y="82200"/>
                </a:lnTo>
                <a:cubicBezTo>
                  <a:pt x="0" y="36802"/>
                  <a:pt x="36802" y="0"/>
                  <a:pt x="82200" y="0"/>
                </a:cubicBezTo>
                <a:close/>
              </a:path>
            </a:pathLst>
          </a:custGeom>
        </p:spPr>
      </p:pic>
      <p:sp>
        <p:nvSpPr>
          <p:cNvPr id="16" name="Arc 15">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8958979" y="368138"/>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69" y="5694291"/>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9029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F3B8A-B684-EF7B-DF7E-CDCC5C9E353C}"/>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C7E4F2C5-CB76-F6DF-4F1C-7D005D3CC88E}"/>
              </a:ext>
            </a:extLst>
          </p:cNvPr>
          <p:cNvSpPr>
            <a:spLocks noGrp="1"/>
          </p:cNvSpPr>
          <p:nvPr>
            <p:ph idx="1"/>
          </p:nvPr>
        </p:nvSpPr>
        <p:spPr>
          <a:xfrm>
            <a:off x="838200" y="1584960"/>
            <a:ext cx="10515600" cy="4409440"/>
          </a:xfrm>
        </p:spPr>
        <p:txBody>
          <a:bodyPr>
            <a:normAutofit/>
          </a:bodyPr>
          <a:lstStyle/>
          <a:p>
            <a:r>
              <a:rPr lang="en-US" sz="2400" b="1" dirty="0">
                <a:effectLst/>
                <a:latin typeface="Avenir Next LT Pro" panose="020B0504020202020204" pitchFamily="34" charset="0"/>
                <a:ea typeface="Aptos" panose="020B0004020202020204" pitchFamily="34" charset="0"/>
                <a:cs typeface="Arial" panose="020B0604020202020204" pitchFamily="34" charset="0"/>
              </a:rPr>
              <a:t>Channel Optimization: Given that the Retailer channel accounts for 69.74% of net sales, consider:</a:t>
            </a:r>
          </a:p>
          <a:p>
            <a:pPr marL="342900" indent="-342900">
              <a:buFont typeface="+mj-lt"/>
              <a:buAutoNum type="arabicPeriod"/>
            </a:pPr>
            <a:r>
              <a:rPr lang="en-US" sz="1800" dirty="0">
                <a:latin typeface="Avenir Next LT Pro" panose="020B0504020202020204" pitchFamily="34" charset="0"/>
                <a:cs typeface="Arial" panose="020B0604020202020204" pitchFamily="34" charset="0"/>
              </a:rPr>
              <a:t>Analyze what makes the retail channel successful and apply insights to other channels</a:t>
            </a:r>
          </a:p>
          <a:p>
            <a:pPr marL="342900" indent="-342900">
              <a:buFont typeface="+mj-lt"/>
              <a:buAutoNum type="arabicPeriod"/>
            </a:pPr>
            <a:r>
              <a:rPr lang="en-US" sz="1800" dirty="0">
                <a:latin typeface="Avenir Next LT Pro" panose="020B0504020202020204" pitchFamily="34" charset="0"/>
                <a:cs typeface="Arial" panose="020B0604020202020204" pitchFamily="34" charset="0"/>
              </a:rPr>
              <a:t>Investigate ways to boost Direct (18.16%) and Distributor (12.1%) channels: </a:t>
            </a:r>
          </a:p>
          <a:p>
            <a:pPr marL="0" indent="0">
              <a:buNone/>
            </a:pPr>
            <a:r>
              <a:rPr lang="en-US" sz="1800" dirty="0">
                <a:latin typeface="Avenir Next LT Pro" panose="020B0504020202020204" pitchFamily="34" charset="0"/>
                <a:cs typeface="Arial" panose="020B0604020202020204" pitchFamily="34" charset="0"/>
              </a:rPr>
              <a:t>           -For Direct: Enhance e-commerce platforms, improve user experience</a:t>
            </a:r>
          </a:p>
          <a:p>
            <a:pPr marL="0" indent="0">
              <a:buNone/>
            </a:pPr>
            <a:r>
              <a:rPr lang="en-US" sz="1800" dirty="0">
                <a:latin typeface="Avenir Next LT Pro" panose="020B0504020202020204" pitchFamily="34" charset="0"/>
                <a:cs typeface="Arial" panose="020B0604020202020204" pitchFamily="34" charset="0"/>
              </a:rPr>
              <a:t>           -For Distributor: Offer incentives, provide better support and training</a:t>
            </a:r>
          </a:p>
          <a:p>
            <a:r>
              <a:rPr lang="en-US" sz="2400" b="1" dirty="0">
                <a:latin typeface="Avenir Next LT Pro" panose="020B0504020202020204" pitchFamily="34" charset="0"/>
                <a:cs typeface="Arial" panose="020B0604020202020204" pitchFamily="34" charset="0"/>
              </a:rPr>
              <a:t>Product Focus: Concentrate on high-performing products like AQ Lite, AQ Wi Power Dx1, and AQ Wi Power Dx2. Consider: </a:t>
            </a:r>
          </a:p>
          <a:p>
            <a:pPr marL="342900" indent="-342900">
              <a:buFont typeface="+mj-lt"/>
              <a:buAutoNum type="arabicPeriod"/>
            </a:pPr>
            <a:r>
              <a:rPr lang="en-US" sz="1800" dirty="0">
                <a:latin typeface="Avenir Next LT Pro" panose="020B0504020202020204" pitchFamily="34" charset="0"/>
                <a:cs typeface="Arial" panose="020B0604020202020204" pitchFamily="34" charset="0"/>
              </a:rPr>
              <a:t>Increasing production and inventory for these products</a:t>
            </a:r>
          </a:p>
          <a:p>
            <a:pPr marL="342900" indent="-342900">
              <a:buFont typeface="+mj-lt"/>
              <a:buAutoNum type="arabicPeriod"/>
            </a:pPr>
            <a:r>
              <a:rPr lang="en-US" sz="1800" dirty="0">
                <a:latin typeface="Avenir Next LT Pro" panose="020B0504020202020204" pitchFamily="34" charset="0"/>
                <a:cs typeface="Arial" panose="020B0604020202020204" pitchFamily="34" charset="0"/>
              </a:rPr>
              <a:t>Investing in marketing and promotions for these top sellers</a:t>
            </a:r>
          </a:p>
          <a:p>
            <a:pPr marL="342900" indent="-342900">
              <a:buFont typeface="+mj-lt"/>
              <a:buAutoNum type="arabicPeriod"/>
            </a:pPr>
            <a:r>
              <a:rPr lang="en-US" sz="1800" dirty="0">
                <a:latin typeface="Avenir Next LT Pro" panose="020B0504020202020204" pitchFamily="34" charset="0"/>
                <a:cs typeface="Arial" panose="020B0604020202020204" pitchFamily="34" charset="0"/>
              </a:rPr>
              <a:t>Analyzing the features that make these products successful and applying them to other product lines</a:t>
            </a:r>
          </a:p>
          <a:p>
            <a:endParaRPr lang="en-US" dirty="0">
              <a:latin typeface="Avenir Next LT Pro" panose="020B0504020202020204" pitchFamily="34" charset="0"/>
            </a:endParaRPr>
          </a:p>
        </p:txBody>
      </p:sp>
    </p:spTree>
    <p:extLst>
      <p:ext uri="{BB962C8B-B14F-4D97-AF65-F5344CB8AC3E}">
        <p14:creationId xmlns:p14="http://schemas.microsoft.com/office/powerpoint/2010/main" val="3347655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56DE5F-631E-608A-F694-49BF81177577}"/>
              </a:ext>
            </a:extLst>
          </p:cNvPr>
          <p:cNvSpPr>
            <a:spLocks noGrp="1"/>
          </p:cNvSpPr>
          <p:nvPr>
            <p:ph idx="1"/>
          </p:nvPr>
        </p:nvSpPr>
        <p:spPr>
          <a:xfrm>
            <a:off x="838200" y="365760"/>
            <a:ext cx="10515600" cy="5872480"/>
          </a:xfrm>
        </p:spPr>
        <p:txBody>
          <a:bodyPr/>
          <a:lstStyle/>
          <a:p>
            <a:r>
              <a:rPr lang="en-US" sz="2400" b="1" dirty="0">
                <a:latin typeface="Avenir Next LT Pro" panose="020B0504020202020204" pitchFamily="34" charset="0"/>
                <a:cs typeface="Arial" panose="020B0604020202020204" pitchFamily="34" charset="0"/>
              </a:rPr>
              <a:t>E-Commerce Growth: Given the higher average quantity (91.71) for e-commerce compared to brick &amp; mortar (81.27): </a:t>
            </a:r>
          </a:p>
          <a:p>
            <a:pPr marL="342900" indent="-342900">
              <a:buFont typeface="+mj-lt"/>
              <a:buAutoNum type="arabicPeriod"/>
            </a:pPr>
            <a:r>
              <a:rPr lang="en-US" sz="1800" dirty="0">
                <a:latin typeface="Avenir Next LT Pro" panose="020B0504020202020204" pitchFamily="34" charset="0"/>
                <a:cs typeface="Arial" panose="020B0604020202020204" pitchFamily="34" charset="0"/>
              </a:rPr>
              <a:t>Develop targeted online marketing campaigns</a:t>
            </a:r>
          </a:p>
          <a:p>
            <a:pPr marL="342900" indent="-342900">
              <a:buFont typeface="+mj-lt"/>
              <a:buAutoNum type="arabicPeriod"/>
            </a:pPr>
            <a:r>
              <a:rPr lang="en-US" sz="1800" dirty="0">
                <a:latin typeface="Avenir Next LT Pro" panose="020B0504020202020204" pitchFamily="34" charset="0"/>
                <a:cs typeface="Arial" panose="020B0604020202020204" pitchFamily="34" charset="0"/>
              </a:rPr>
              <a:t>Consider offering e-commerce exclusive deals or products</a:t>
            </a:r>
          </a:p>
          <a:p>
            <a:pPr marL="342900" indent="-342900">
              <a:buFont typeface="+mj-lt"/>
              <a:buAutoNum type="arabicPeriod"/>
            </a:pPr>
            <a:r>
              <a:rPr lang="en-US" sz="1800" dirty="0">
                <a:latin typeface="Avenir Next LT Pro" panose="020B0504020202020204" pitchFamily="34" charset="0"/>
                <a:cs typeface="Arial" panose="020B0604020202020204" pitchFamily="34" charset="0"/>
              </a:rPr>
              <a:t>Invest in improving the e-commerce platform and user experience</a:t>
            </a:r>
          </a:p>
          <a:p>
            <a:pPr marL="0" indent="0">
              <a:buNone/>
            </a:pPr>
            <a:endParaRPr lang="en-US" sz="1800" dirty="0">
              <a:latin typeface="Avenir Next LT Pro" panose="020B0504020202020204" pitchFamily="34" charset="0"/>
              <a:cs typeface="Arial" panose="020B0604020202020204" pitchFamily="34" charset="0"/>
            </a:endParaRPr>
          </a:p>
          <a:p>
            <a:pPr marL="0" indent="0">
              <a:buNone/>
            </a:pPr>
            <a:endParaRPr lang="en-US" sz="1800" dirty="0">
              <a:latin typeface="Avenir Next LT Pro" panose="020B0504020202020204" pitchFamily="34" charset="0"/>
              <a:cs typeface="Arial" panose="020B0604020202020204" pitchFamily="34" charset="0"/>
            </a:endParaRPr>
          </a:p>
          <a:p>
            <a:r>
              <a:rPr lang="en-US" sz="2400" b="1" dirty="0">
                <a:latin typeface="Avenir Next LT Pro" panose="020B0504020202020204" pitchFamily="34" charset="0"/>
                <a:cs typeface="Arial" panose="020B0604020202020204" pitchFamily="34" charset="0"/>
              </a:rPr>
              <a:t>Market Expansion: With India and USA being the top markets, consider: </a:t>
            </a:r>
          </a:p>
          <a:p>
            <a:pPr marL="342900" indent="-342900">
              <a:buFont typeface="+mj-lt"/>
              <a:buAutoNum type="arabicPeriod"/>
            </a:pPr>
            <a:r>
              <a:rPr lang="en-US" sz="1800" dirty="0">
                <a:latin typeface="Avenir Next LT Pro" panose="020B0504020202020204" pitchFamily="34" charset="0"/>
                <a:cs typeface="Arial" panose="020B0604020202020204" pitchFamily="34" charset="0"/>
              </a:rPr>
              <a:t>Deepening market penetration in these countries</a:t>
            </a:r>
          </a:p>
          <a:p>
            <a:pPr marL="342900" indent="-342900">
              <a:buFont typeface="+mj-lt"/>
              <a:buAutoNum type="arabicPeriod"/>
            </a:pPr>
            <a:r>
              <a:rPr lang="en-US" sz="1800" dirty="0">
                <a:latin typeface="Avenir Next LT Pro" panose="020B0504020202020204" pitchFamily="34" charset="0"/>
                <a:cs typeface="Arial" panose="020B0604020202020204" pitchFamily="34" charset="0"/>
              </a:rPr>
              <a:t>Exploring growth opportunities in emerging markets like South Korea, Canada, and Philippines</a:t>
            </a:r>
          </a:p>
          <a:p>
            <a:pPr marL="342900" indent="-342900">
              <a:buFont typeface="+mj-lt"/>
              <a:buAutoNum type="arabicPeriod"/>
            </a:pPr>
            <a:r>
              <a:rPr lang="en-US" sz="1800" dirty="0">
                <a:latin typeface="Avenir Next LT Pro" panose="020B0504020202020204" pitchFamily="34" charset="0"/>
                <a:cs typeface="Arial" panose="020B0604020202020204" pitchFamily="34" charset="0"/>
              </a:rPr>
              <a:t>Tailoring product offerings and marketing strategies to each market's specific needs and preferences</a:t>
            </a:r>
          </a:p>
          <a:p>
            <a:endParaRPr lang="en-US" sz="1800" dirty="0">
              <a:latin typeface="Avenir Next LT Pro" panose="020B0504020202020204" pitchFamily="34" charset="0"/>
              <a:cs typeface="Arial" panose="020B0604020202020204" pitchFamily="34" charset="0"/>
            </a:endParaRPr>
          </a:p>
          <a:p>
            <a:pPr marL="342900" indent="-342900">
              <a:buFont typeface="+mj-lt"/>
              <a:buAutoNum type="arabicPeriod"/>
            </a:pPr>
            <a:endParaRPr lang="en-US" sz="1800" dirty="0">
              <a:latin typeface="Avenir Next LT Pro" panose="020B0504020202020204" pitchFamily="34" charset="0"/>
              <a:cs typeface="Arial" panose="020B0604020202020204" pitchFamily="34" charset="0"/>
            </a:endParaRPr>
          </a:p>
          <a:p>
            <a:endParaRPr lang="en-US" sz="1800" dirty="0">
              <a:latin typeface="Avenir Next LT Pro" panose="020B05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444944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CD268A-6FA3-6D73-A9E0-190D02D37D32}"/>
              </a:ext>
            </a:extLst>
          </p:cNvPr>
          <p:cNvSpPr>
            <a:spLocks noGrp="1"/>
          </p:cNvSpPr>
          <p:nvPr>
            <p:ph type="title"/>
          </p:nvPr>
        </p:nvSpPr>
        <p:spPr>
          <a:xfrm>
            <a:off x="838200" y="365125"/>
            <a:ext cx="5393361" cy="1325563"/>
          </a:xfrm>
        </p:spPr>
        <p:txBody>
          <a:bodyPr>
            <a:normAutofit/>
          </a:bodyPr>
          <a:lstStyle/>
          <a:p>
            <a:r>
              <a:rPr lang="en-US" sz="2800"/>
              <a:t>Sales Performance Analysis and E-Commerce Benchmarking</a:t>
            </a:r>
          </a:p>
        </p:txBody>
      </p:sp>
      <p:sp>
        <p:nvSpPr>
          <p:cNvPr id="3" name="Content Placeholder 2">
            <a:extLst>
              <a:ext uri="{FF2B5EF4-FFF2-40B4-BE49-F238E27FC236}">
                <a16:creationId xmlns:a16="http://schemas.microsoft.com/office/drawing/2014/main" id="{CF02A131-4F9E-7151-8FF0-D45F8DB87DE7}"/>
              </a:ext>
            </a:extLst>
          </p:cNvPr>
          <p:cNvSpPr>
            <a:spLocks noGrp="1"/>
          </p:cNvSpPr>
          <p:nvPr>
            <p:ph idx="1"/>
          </p:nvPr>
        </p:nvSpPr>
        <p:spPr>
          <a:xfrm>
            <a:off x="838200" y="1825625"/>
            <a:ext cx="5393361" cy="4351338"/>
          </a:xfrm>
        </p:spPr>
        <p:txBody>
          <a:bodyPr>
            <a:normAutofit/>
          </a:bodyPr>
          <a:lstStyle/>
          <a:p>
            <a:r>
              <a:rPr lang="en-US"/>
              <a:t>In this project, I analyzed the sales performance of our industry and compared it with other e-commerce platforms. The goal is to track trends, identify growth opportunities, and recommend strategies for business improvement</a:t>
            </a:r>
            <a:endParaRPr lang="en-US" dirty="0"/>
          </a:p>
        </p:txBody>
      </p:sp>
      <p:pic>
        <p:nvPicPr>
          <p:cNvPr id="20" name="Picture 19" descr="Graph">
            <a:extLst>
              <a:ext uri="{FF2B5EF4-FFF2-40B4-BE49-F238E27FC236}">
                <a16:creationId xmlns:a16="http://schemas.microsoft.com/office/drawing/2014/main" id="{BF08AD83-EB3A-6D0B-BF10-C4958EFDE0CA}"/>
              </a:ext>
            </a:extLst>
          </p:cNvPr>
          <p:cNvPicPr>
            <a:picLocks noChangeAspect="1"/>
          </p:cNvPicPr>
          <p:nvPr/>
        </p:nvPicPr>
        <p:blipFill>
          <a:blip r:embed="rId2"/>
          <a:srcRect l="11184" r="26316"/>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8"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9746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0DE23A-E7C4-19D1-F654-95D6E24B3427}"/>
              </a:ext>
            </a:extLst>
          </p:cNvPr>
          <p:cNvSpPr>
            <a:spLocks noGrp="1"/>
          </p:cNvSpPr>
          <p:nvPr>
            <p:ph type="title"/>
          </p:nvPr>
        </p:nvSpPr>
        <p:spPr>
          <a:xfrm>
            <a:off x="838200" y="365125"/>
            <a:ext cx="5393361" cy="1325563"/>
          </a:xfrm>
        </p:spPr>
        <p:txBody>
          <a:bodyPr>
            <a:normAutofit/>
          </a:bodyPr>
          <a:lstStyle/>
          <a:p>
            <a:r>
              <a:rPr lang="en-US" b="1" dirty="0"/>
              <a:t>Agenda</a:t>
            </a:r>
            <a:endParaRPr lang="en-US" dirty="0"/>
          </a:p>
        </p:txBody>
      </p:sp>
      <p:sp>
        <p:nvSpPr>
          <p:cNvPr id="13" name="Freeform: Shape 12">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1">
            <a:extLst>
              <a:ext uri="{FF2B5EF4-FFF2-40B4-BE49-F238E27FC236}">
                <a16:creationId xmlns:a16="http://schemas.microsoft.com/office/drawing/2014/main" id="{66A62556-A662-2CC0-F10C-C812A744A8E3}"/>
              </a:ext>
            </a:extLst>
          </p:cNvPr>
          <p:cNvSpPr>
            <a:spLocks noGrp="1" noChangeArrowheads="1"/>
          </p:cNvSpPr>
          <p:nvPr>
            <p:ph idx="1"/>
          </p:nvPr>
        </p:nvSpPr>
        <p:spPr bwMode="auto">
          <a:xfrm>
            <a:off x="838200" y="1825625"/>
            <a:ext cx="5393361" cy="43513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342900" marR="0" lvl="0" indent="-342900" defTabSz="914400" rtl="0" eaLnBrk="0" fontAlgn="base" latinLnBrk="0" hangingPunct="0">
              <a:spcBef>
                <a:spcPct val="0"/>
              </a:spcBef>
              <a:spcAft>
                <a:spcPts val="600"/>
              </a:spcAft>
              <a:buClrTx/>
              <a:buSzTx/>
              <a:buFont typeface="+mj-lt"/>
              <a:buAutoNum type="arabicPeriod"/>
              <a:tabLst/>
            </a:pPr>
            <a:endParaRPr kumimoji="0" lang="en-US" altLang="en-US" sz="2400" b="0" i="0" u="none" strike="noStrike" cap="none" normalizeH="0" baseline="0" dirty="0">
              <a:ln>
                <a:noFill/>
              </a:ln>
              <a:effectLst/>
              <a:latin typeface="Arial" panose="020B0604020202020204" pitchFamily="34" charset="0"/>
            </a:endParaRPr>
          </a:p>
          <a:p>
            <a:pPr marL="342900" marR="0" lvl="0" indent="-342900" defTabSz="914400" rtl="0" eaLnBrk="0" fontAlgn="base" latinLnBrk="0" hangingPunct="0">
              <a:spcBef>
                <a:spcPct val="0"/>
              </a:spcBef>
              <a:spcAft>
                <a:spcPts val="600"/>
              </a:spcAft>
              <a:buClrTx/>
              <a:buSzTx/>
              <a:buFont typeface="+mj-lt"/>
              <a:buAutoNum type="arabicPeriod"/>
              <a:tabLst/>
            </a:pPr>
            <a:r>
              <a:rPr kumimoji="0" lang="en-US" altLang="en-US" sz="2400" b="0" i="0" u="none" strike="noStrike" cap="none" normalizeH="0" baseline="0" dirty="0">
                <a:ln>
                  <a:noFill/>
                </a:ln>
                <a:effectLst/>
                <a:latin typeface="Arial" panose="020B0604020202020204" pitchFamily="34" charset="0"/>
              </a:rPr>
              <a:t>Problem statement</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en-US" altLang="en-US" sz="2400" b="0" i="0" u="none" strike="noStrike" cap="none" normalizeH="0" baseline="0" dirty="0">
                <a:ln>
                  <a:noFill/>
                </a:ln>
                <a:effectLst/>
                <a:latin typeface="Arial" panose="020B0604020202020204" pitchFamily="34" charset="0"/>
              </a:rPr>
              <a:t>Data collection</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en-US" altLang="en-US" sz="2400" b="0" i="0" u="none" strike="noStrike" cap="none" normalizeH="0" baseline="0" dirty="0">
                <a:ln>
                  <a:noFill/>
                </a:ln>
                <a:effectLst/>
                <a:latin typeface="Arial" panose="020B0604020202020204" pitchFamily="34" charset="0"/>
              </a:rPr>
              <a:t>Data analysis process</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en-US" altLang="en-US" sz="2400" b="0" i="0" u="none" strike="noStrike" cap="none" normalizeH="0" baseline="0" dirty="0">
                <a:ln>
                  <a:noFill/>
                </a:ln>
                <a:effectLst/>
                <a:latin typeface="Arial" panose="020B0604020202020204" pitchFamily="34" charset="0"/>
              </a:rPr>
              <a:t>Key insights and trends</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en-US" altLang="en-US" sz="2400" b="0" i="0" u="none" strike="noStrike" cap="none" normalizeH="0" baseline="0" dirty="0">
                <a:ln>
                  <a:noFill/>
                </a:ln>
                <a:effectLst/>
                <a:latin typeface="Arial" panose="020B0604020202020204" pitchFamily="34" charset="0"/>
              </a:rPr>
              <a:t>Recommendations and solutions </a:t>
            </a:r>
          </a:p>
        </p:txBody>
      </p:sp>
      <p:sp>
        <p:nvSpPr>
          <p:cNvPr id="15" name="Oval 14">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descr="Check List">
            <a:extLst>
              <a:ext uri="{FF2B5EF4-FFF2-40B4-BE49-F238E27FC236}">
                <a16:creationId xmlns:a16="http://schemas.microsoft.com/office/drawing/2014/main" id="{C480363B-FCD6-E391-F697-51FDA37DFC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7" name="Freeform: Shape 16">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5537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DAD1F9-CBA3-6F0A-4BF6-BD9747AEABFC}"/>
              </a:ext>
            </a:extLst>
          </p:cNvPr>
          <p:cNvSpPr>
            <a:spLocks noGrp="1"/>
          </p:cNvSpPr>
          <p:nvPr>
            <p:ph type="title"/>
          </p:nvPr>
        </p:nvSpPr>
        <p:spPr>
          <a:xfrm>
            <a:off x="5894962" y="479493"/>
            <a:ext cx="5458838" cy="1325563"/>
          </a:xfrm>
        </p:spPr>
        <p:txBody>
          <a:bodyPr>
            <a:normAutofit/>
          </a:bodyPr>
          <a:lstStyle/>
          <a:p>
            <a:r>
              <a:rPr lang="en-US"/>
              <a:t>Problem</a:t>
            </a:r>
            <a:endParaRPr lang="en-US" dirty="0"/>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descr="Business Growth">
            <a:extLst>
              <a:ext uri="{FF2B5EF4-FFF2-40B4-BE49-F238E27FC236}">
                <a16:creationId xmlns:a16="http://schemas.microsoft.com/office/drawing/2014/main" id="{DDD341EC-701C-1F65-1E08-CC77A2EF9E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0" name="Rectangle 1">
            <a:extLst>
              <a:ext uri="{FF2B5EF4-FFF2-40B4-BE49-F238E27FC236}">
                <a16:creationId xmlns:a16="http://schemas.microsoft.com/office/drawing/2014/main" id="{7E2664B6-3EE4-E502-01D5-0F311643D03C}"/>
              </a:ext>
            </a:extLst>
          </p:cNvPr>
          <p:cNvSpPr>
            <a:spLocks noGrp="1" noChangeArrowheads="1"/>
          </p:cNvSpPr>
          <p:nvPr>
            <p:ph idx="1"/>
          </p:nvPr>
        </p:nvSpPr>
        <p:spPr bwMode="auto">
          <a:xfrm>
            <a:off x="5894962" y="1984443"/>
            <a:ext cx="5458838" cy="41925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a:ln>
                  <a:noFill/>
                </a:ln>
                <a:effectLst/>
                <a:latin typeface="Arial" panose="020B0604020202020204" pitchFamily="34" charset="0"/>
              </a:rPr>
              <a:t>Industry Sales Gap</a:t>
            </a:r>
            <a:r>
              <a:rPr kumimoji="0" lang="en-US" altLang="en-US" sz="2000" b="0" i="0" u="none" strike="noStrike" cap="none" normalizeH="0" baseline="0">
                <a:ln>
                  <a:noFill/>
                </a:ln>
                <a:effectLst/>
                <a:latin typeface="Arial" panose="020B0604020202020204" pitchFamily="34" charset="0"/>
              </a:rPr>
              <a:t>: Our industry is facing a challenge in matching the sales performance of</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latin typeface="Arial" panose="020B0604020202020204" pitchFamily="34" charset="0"/>
              </a:rPr>
              <a:t> leading e-commerce platforms.</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a:ln>
                  <a:noFill/>
                </a:ln>
                <a:effectLst/>
                <a:latin typeface="Arial" panose="020B0604020202020204" pitchFamily="34" charset="0"/>
              </a:rPr>
              <a:t>Lack of Competitive Benchmarking</a:t>
            </a:r>
            <a:r>
              <a:rPr kumimoji="0" lang="en-US" altLang="en-US" sz="2000" b="0" i="0" u="none" strike="noStrike" cap="none" normalizeH="0" baseline="0">
                <a:ln>
                  <a:noFill/>
                </a:ln>
                <a:effectLst/>
                <a:latin typeface="Arial" panose="020B0604020202020204" pitchFamily="34" charset="0"/>
              </a:rPr>
              <a:t>: There’s a need to compare our sales trends with</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latin typeface="Arial" panose="020B0604020202020204" pitchFamily="34" charset="0"/>
              </a:rPr>
              <a:t> competitors to understand where we fall behind and where we can improve.</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a:ln>
                  <a:noFill/>
                </a:ln>
                <a:effectLst/>
                <a:latin typeface="Arial" panose="020B0604020202020204" pitchFamily="34" charset="0"/>
              </a:rPr>
              <a:t>Impact</a:t>
            </a:r>
            <a:r>
              <a:rPr kumimoji="0" lang="en-US" altLang="en-US" sz="2000" b="0" i="0" u="none" strike="noStrike" cap="none" normalizeH="0" baseline="0">
                <a:ln>
                  <a:noFill/>
                </a:ln>
                <a:effectLst/>
                <a:latin typeface="Arial" panose="020B0604020202020204" pitchFamily="34" charset="0"/>
              </a:rPr>
              <a:t>: This lack of insight is limiting our ability to make strategic decisions for growth and</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latin typeface="Arial" panose="020B0604020202020204" pitchFamily="34" charset="0"/>
              </a:rPr>
              <a:t> efficiency improvements. </a:t>
            </a:r>
          </a:p>
        </p:txBody>
      </p:sp>
    </p:spTree>
    <p:extLst>
      <p:ext uri="{BB962C8B-B14F-4D97-AF65-F5344CB8AC3E}">
        <p14:creationId xmlns:p14="http://schemas.microsoft.com/office/powerpoint/2010/main" val="370480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6A30-C95E-A70C-4034-98B8ED4222AB}"/>
              </a:ext>
            </a:extLst>
          </p:cNvPr>
          <p:cNvSpPr>
            <a:spLocks noGrp="1"/>
          </p:cNvSpPr>
          <p:nvPr>
            <p:ph type="title"/>
          </p:nvPr>
        </p:nvSpPr>
        <p:spPr/>
        <p:txBody>
          <a:bodyPr/>
          <a:lstStyle/>
          <a:p>
            <a:r>
              <a:rPr lang="en-US" dirty="0"/>
              <a:t>Data Collection &amp; Modeling </a:t>
            </a:r>
          </a:p>
        </p:txBody>
      </p:sp>
      <p:sp>
        <p:nvSpPr>
          <p:cNvPr id="3" name="Content Placeholder 2">
            <a:extLst>
              <a:ext uri="{FF2B5EF4-FFF2-40B4-BE49-F238E27FC236}">
                <a16:creationId xmlns:a16="http://schemas.microsoft.com/office/drawing/2014/main" id="{514FDA60-2D2C-9637-B7AE-4BB1BA39A9B5}"/>
              </a:ext>
            </a:extLst>
          </p:cNvPr>
          <p:cNvSpPr>
            <a:spLocks noGrp="1"/>
          </p:cNvSpPr>
          <p:nvPr>
            <p:ph idx="1"/>
          </p:nvPr>
        </p:nvSpPr>
        <p:spPr/>
        <p:txBody>
          <a:bodyPr>
            <a:normAutofit fontScale="70000" lnSpcReduction="20000"/>
          </a:bodyPr>
          <a:lstStyle/>
          <a:p>
            <a:r>
              <a:rPr lang="en-US" b="1" dirty="0"/>
              <a:t>Overview of the Dataset:</a:t>
            </a:r>
          </a:p>
          <a:p>
            <a:pPr>
              <a:buFont typeface="Arial" panose="020B0604020202020204" pitchFamily="34" charset="0"/>
              <a:buChar char="•"/>
            </a:pPr>
            <a:r>
              <a:rPr lang="en-US" dirty="0"/>
              <a:t>The dataset focuses on analyzing sales performance and comparing it with industry competitors to identify areas for business improvement.</a:t>
            </a:r>
          </a:p>
          <a:p>
            <a:pPr>
              <a:buFont typeface="Arial" panose="020B0604020202020204" pitchFamily="34" charset="0"/>
              <a:buChar char="•"/>
            </a:pPr>
            <a:r>
              <a:rPr lang="en-US" b="1" dirty="0"/>
              <a:t>Key Data Sources</a:t>
            </a:r>
            <a:r>
              <a:rPr lang="en-US" dirty="0"/>
              <a:t>:</a:t>
            </a:r>
          </a:p>
          <a:p>
            <a:pPr marL="742950" lvl="1" indent="-285750">
              <a:buFont typeface="Arial" panose="020B0604020202020204" pitchFamily="34" charset="0"/>
              <a:buChar char="•"/>
            </a:pPr>
            <a:r>
              <a:rPr lang="en-US" b="1" dirty="0"/>
              <a:t>Sales Data</a:t>
            </a:r>
            <a:r>
              <a:rPr lang="en-US" dirty="0"/>
              <a:t>: Monthly sales records provide detailed insight into sales trends over time.</a:t>
            </a:r>
          </a:p>
          <a:p>
            <a:pPr marL="742950" lvl="1" indent="-285750">
              <a:buFont typeface="Arial" panose="020B0604020202020204" pitchFamily="34" charset="0"/>
              <a:buChar char="•"/>
            </a:pPr>
            <a:r>
              <a:rPr lang="en-US" b="1" dirty="0"/>
              <a:t>Customer Information</a:t>
            </a:r>
            <a:r>
              <a:rPr lang="en-US" dirty="0"/>
              <a:t>: Data about customer demographics and platforms helps in analyzing buying behavior.</a:t>
            </a:r>
          </a:p>
          <a:p>
            <a:pPr marL="742950" lvl="1" indent="-285750">
              <a:buFont typeface="Arial" panose="020B0604020202020204" pitchFamily="34" charset="0"/>
              <a:buChar char="•"/>
            </a:pPr>
            <a:r>
              <a:rPr lang="en-US" b="1" dirty="0"/>
              <a:t>Product Information</a:t>
            </a:r>
            <a:r>
              <a:rPr lang="en-US" dirty="0"/>
              <a:t>: Product categories and segments enable a deeper understanding of sales performance by type.</a:t>
            </a:r>
          </a:p>
          <a:p>
            <a:pPr marL="742950" lvl="1" indent="-285750">
              <a:buFont typeface="Arial" panose="020B0604020202020204" pitchFamily="34" charset="0"/>
              <a:buChar char="•"/>
            </a:pPr>
            <a:r>
              <a:rPr lang="en-US" b="1" dirty="0"/>
              <a:t>Market Share</a:t>
            </a:r>
            <a:r>
              <a:rPr lang="en-US" dirty="0"/>
              <a:t>: Competitive sales data allow for benchmarking against competitors in the industry.</a:t>
            </a:r>
          </a:p>
          <a:p>
            <a:pPr marL="742950" lvl="1" indent="-285750">
              <a:buFont typeface="Arial" panose="020B0604020202020204" pitchFamily="34" charset="0"/>
              <a:buChar char="•"/>
            </a:pPr>
            <a:r>
              <a:rPr lang="en-US" b="1" dirty="0"/>
              <a:t>Sales Targets</a:t>
            </a:r>
            <a:r>
              <a:rPr lang="en-US" dirty="0"/>
              <a:t>: Data on yearly targets helps track how the business is performing against set goals.</a:t>
            </a:r>
          </a:p>
          <a:p>
            <a:pPr marL="742950" lvl="1" indent="-285750">
              <a:buFont typeface="Arial" panose="020B0604020202020204" pitchFamily="34" charset="0"/>
              <a:buChar char="•"/>
            </a:pPr>
            <a:r>
              <a:rPr lang="en-US" b="1" dirty="0"/>
              <a:t>Operating Expenses</a:t>
            </a:r>
            <a:r>
              <a:rPr lang="en-US" dirty="0"/>
              <a:t>: Expense data such as promotions and other operational costs are considered to understand their impact on overall sales.</a:t>
            </a:r>
          </a:p>
          <a:p>
            <a:endParaRPr lang="en-US" dirty="0"/>
          </a:p>
        </p:txBody>
      </p:sp>
    </p:spTree>
    <p:extLst>
      <p:ext uri="{BB962C8B-B14F-4D97-AF65-F5344CB8AC3E}">
        <p14:creationId xmlns:p14="http://schemas.microsoft.com/office/powerpoint/2010/main" val="145642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3B648-A7CF-142C-7569-DAB6573B6C38}"/>
              </a:ext>
            </a:extLst>
          </p:cNvPr>
          <p:cNvSpPr>
            <a:spLocks noGrp="1"/>
          </p:cNvSpPr>
          <p:nvPr>
            <p:ph type="title"/>
          </p:nvPr>
        </p:nvSpPr>
        <p:spPr>
          <a:xfrm>
            <a:off x="5894962" y="479493"/>
            <a:ext cx="5458838" cy="1325563"/>
          </a:xfrm>
        </p:spPr>
        <p:txBody>
          <a:bodyPr>
            <a:normAutofit/>
          </a:bodyPr>
          <a:lstStyle/>
          <a:p>
            <a:r>
              <a:rPr lang="en-US" dirty="0"/>
              <a:t>Data Modeling - Snowflake Schema</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Database">
            <a:extLst>
              <a:ext uri="{FF2B5EF4-FFF2-40B4-BE49-F238E27FC236}">
                <a16:creationId xmlns:a16="http://schemas.microsoft.com/office/drawing/2014/main" id="{E0869361-BDB7-1552-2E04-B55BC73798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D37E8CCF-0CB0-7EBF-1D50-79BA872D90A8}"/>
              </a:ext>
            </a:extLst>
          </p:cNvPr>
          <p:cNvSpPr>
            <a:spLocks noGrp="1"/>
          </p:cNvSpPr>
          <p:nvPr>
            <p:ph idx="1"/>
          </p:nvPr>
        </p:nvSpPr>
        <p:spPr>
          <a:xfrm>
            <a:off x="5894962" y="1984443"/>
            <a:ext cx="5458838" cy="4192520"/>
          </a:xfrm>
        </p:spPr>
        <p:txBody>
          <a:bodyPr>
            <a:normAutofit/>
          </a:bodyPr>
          <a:lstStyle/>
          <a:p>
            <a:r>
              <a:rPr lang="en-US" sz="1900" b="1"/>
              <a:t>Data Model Relationships:</a:t>
            </a:r>
          </a:p>
          <a:p>
            <a:pPr>
              <a:buFont typeface="Arial" panose="020B0604020202020204" pitchFamily="34" charset="0"/>
              <a:buChar char="•"/>
            </a:pPr>
            <a:r>
              <a:rPr lang="en-US" sz="1900"/>
              <a:t>The sales data is the core of the analysis, with customer, product, market, and expenses data linked to provide a comprehensive view.</a:t>
            </a:r>
          </a:p>
          <a:p>
            <a:pPr>
              <a:buFont typeface="Arial" panose="020B0604020202020204" pitchFamily="34" charset="0"/>
              <a:buChar char="•"/>
            </a:pPr>
            <a:r>
              <a:rPr lang="en-US" sz="1900" b="1"/>
              <a:t>Fact Table</a:t>
            </a:r>
            <a:r>
              <a:rPr lang="en-US" sz="1900"/>
              <a:t>: The central sales table contains the main metrics, supported by various dimension tables to allow filtering by customer, product, market, and competitor data.</a:t>
            </a:r>
          </a:p>
          <a:p>
            <a:pPr>
              <a:buFont typeface="Arial" panose="020B0604020202020204" pitchFamily="34" charset="0"/>
              <a:buChar char="•"/>
            </a:pPr>
            <a:r>
              <a:rPr lang="en-US" sz="1900" b="1"/>
              <a:t>Performance Comparison</a:t>
            </a:r>
            <a:r>
              <a:rPr lang="en-US" sz="1900"/>
              <a:t>: Data on competitors and sales targets are linked to track performance and offer actionable insights.</a:t>
            </a:r>
          </a:p>
          <a:p>
            <a:endParaRPr lang="en-US" sz="1900"/>
          </a:p>
        </p:txBody>
      </p:sp>
    </p:spTree>
    <p:extLst>
      <p:ext uri="{BB962C8B-B14F-4D97-AF65-F5344CB8AC3E}">
        <p14:creationId xmlns:p14="http://schemas.microsoft.com/office/powerpoint/2010/main" val="1819167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A5ED585-FEBB-4DAD-84C0-97BEE6C36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8933" y="4841194"/>
            <a:ext cx="1737401" cy="959536"/>
          </a:xfrm>
          <a:custGeom>
            <a:avLst/>
            <a:gdLst/>
            <a:ahLst/>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F6AC352-A720-4DB3-87CA-A33B0607C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6" descr="A screenshot of a computer&#10;&#10;Description automatically generated">
            <a:extLst>
              <a:ext uri="{FF2B5EF4-FFF2-40B4-BE49-F238E27FC236}">
                <a16:creationId xmlns:a16="http://schemas.microsoft.com/office/drawing/2014/main" id="{DBD389B7-3595-D3AC-724C-381BAC77D31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r="1421"/>
          <a:stretch/>
        </p:blipFill>
        <p:spPr>
          <a:xfrm>
            <a:off x="261682" y="233061"/>
            <a:ext cx="11668636" cy="6391879"/>
          </a:xfrm>
          <a:custGeom>
            <a:avLst/>
            <a:gdLst/>
            <a:ahLst/>
            <a:cxnLst/>
            <a:rect l="l" t="t" r="r" b="b"/>
            <a:pathLst>
              <a:path w="11668636" h="6391879">
                <a:moveTo>
                  <a:pt x="82200" y="0"/>
                </a:moveTo>
                <a:lnTo>
                  <a:pt x="11586436" y="0"/>
                </a:lnTo>
                <a:cubicBezTo>
                  <a:pt x="11631834" y="0"/>
                  <a:pt x="11668636" y="36802"/>
                  <a:pt x="11668636" y="82200"/>
                </a:cubicBezTo>
                <a:lnTo>
                  <a:pt x="11668636" y="6309679"/>
                </a:lnTo>
                <a:cubicBezTo>
                  <a:pt x="11668636" y="6355077"/>
                  <a:pt x="11631834" y="6391879"/>
                  <a:pt x="11586436" y="6391879"/>
                </a:cubicBezTo>
                <a:lnTo>
                  <a:pt x="82200" y="6391879"/>
                </a:lnTo>
                <a:cubicBezTo>
                  <a:pt x="36802" y="6391879"/>
                  <a:pt x="0" y="6355077"/>
                  <a:pt x="0" y="6309679"/>
                </a:cubicBezTo>
                <a:lnTo>
                  <a:pt x="0" y="82200"/>
                </a:lnTo>
                <a:cubicBezTo>
                  <a:pt x="0" y="36802"/>
                  <a:pt x="36802" y="0"/>
                  <a:pt x="82200" y="0"/>
                </a:cubicBezTo>
                <a:close/>
              </a:path>
            </a:pathLst>
          </a:custGeom>
        </p:spPr>
      </p:pic>
      <p:sp>
        <p:nvSpPr>
          <p:cNvPr id="18" name="Arc 17">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8958979" y="368138"/>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69" y="5694291"/>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6430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Arc 2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EDFF3C-63C5-93D8-C6EC-DE0B87CE3ADC}"/>
              </a:ext>
            </a:extLst>
          </p:cNvPr>
          <p:cNvSpPr>
            <a:spLocks noGrp="1"/>
          </p:cNvSpPr>
          <p:nvPr>
            <p:ph type="title"/>
          </p:nvPr>
        </p:nvSpPr>
        <p:spPr>
          <a:xfrm>
            <a:off x="5894962" y="479493"/>
            <a:ext cx="5458838" cy="1325563"/>
          </a:xfrm>
        </p:spPr>
        <p:txBody>
          <a:bodyPr>
            <a:normAutofit/>
          </a:bodyPr>
          <a:lstStyle/>
          <a:p>
            <a:r>
              <a:rPr lang="en-US" dirty="0"/>
              <a:t>Data Cleaning &amp; Preparation</a:t>
            </a:r>
          </a:p>
        </p:txBody>
      </p:sp>
      <p:sp>
        <p:nvSpPr>
          <p:cNvPr id="23" name="Freeform: Shape 2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Mop and bucket">
            <a:extLst>
              <a:ext uri="{FF2B5EF4-FFF2-40B4-BE49-F238E27FC236}">
                <a16:creationId xmlns:a16="http://schemas.microsoft.com/office/drawing/2014/main" id="{A4CC3AE0-F2A9-DD5A-83B9-0AF144FF50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CDFE2010-4287-0DFD-AB41-D8E71D3ED987}"/>
              </a:ext>
            </a:extLst>
          </p:cNvPr>
          <p:cNvSpPr>
            <a:spLocks noGrp="1"/>
          </p:cNvSpPr>
          <p:nvPr>
            <p:ph idx="1"/>
          </p:nvPr>
        </p:nvSpPr>
        <p:spPr>
          <a:xfrm>
            <a:off x="5894962" y="1984443"/>
            <a:ext cx="5458838" cy="4192520"/>
          </a:xfrm>
        </p:spPr>
        <p:txBody>
          <a:bodyPr>
            <a:normAutofit/>
          </a:bodyPr>
          <a:lstStyle/>
          <a:p>
            <a:r>
              <a:rPr lang="en-US" sz="1400" b="1" dirty="0"/>
              <a:t>Data Cleaning Approach:</a:t>
            </a:r>
          </a:p>
          <a:p>
            <a:r>
              <a:rPr lang="en-US" sz="1400" dirty="0"/>
              <a:t>To ensure the data is ready for analysis, several key data cleaning and preparation steps were performed using </a:t>
            </a:r>
            <a:r>
              <a:rPr lang="en-US" sz="1400" b="1" dirty="0"/>
              <a:t>Power Query</a:t>
            </a:r>
            <a:r>
              <a:rPr lang="en-US" sz="1400" dirty="0"/>
              <a:t> in Power BI:</a:t>
            </a:r>
          </a:p>
          <a:p>
            <a:pPr>
              <a:buFont typeface="Arial" panose="020B0604020202020204" pitchFamily="34" charset="0"/>
              <a:buChar char="•"/>
            </a:pPr>
            <a:r>
              <a:rPr lang="en-US" sz="1400" b="1" dirty="0"/>
              <a:t>Promoting Headers</a:t>
            </a:r>
            <a:r>
              <a:rPr lang="en-US" sz="1400" dirty="0"/>
              <a:t>: The data was organized by promoting the first row of each table to headers, ensuring that the columns were labeled correctly for further analysis.</a:t>
            </a:r>
          </a:p>
          <a:p>
            <a:pPr>
              <a:buFont typeface="Arial" panose="020B0604020202020204" pitchFamily="34" charset="0"/>
              <a:buChar char="•"/>
            </a:pPr>
            <a:r>
              <a:rPr lang="en-US" sz="1400" b="1" dirty="0"/>
              <a:t>Changing Data Types</a:t>
            </a:r>
            <a:r>
              <a:rPr lang="en-US" sz="1400" dirty="0"/>
              <a:t>: Correct data types were assigned to each column, such as converting text fields, numbers, and dates into the appropriate format. This step ensured that data was treated correctly during calculations and visualizations.</a:t>
            </a:r>
          </a:p>
          <a:p>
            <a:pPr>
              <a:buFont typeface="Arial" panose="020B0604020202020204" pitchFamily="34" charset="0"/>
              <a:buChar char="•"/>
            </a:pPr>
            <a:r>
              <a:rPr lang="en-US" sz="1400" b="1" dirty="0"/>
              <a:t>Removing Duplicates</a:t>
            </a:r>
            <a:r>
              <a:rPr lang="en-US" sz="1400" dirty="0"/>
              <a:t>: Duplicate records that could skew the results were identified and removed, ensuring the data was clean and accurate.</a:t>
            </a:r>
          </a:p>
          <a:p>
            <a:pPr>
              <a:buFont typeface="Arial" panose="020B0604020202020204" pitchFamily="34" charset="0"/>
              <a:buChar char="•"/>
            </a:pPr>
            <a:r>
              <a:rPr lang="en-US" sz="1400" b="1" dirty="0"/>
              <a:t>Handling Missing Data</a:t>
            </a:r>
            <a:r>
              <a:rPr lang="en-US" sz="1400" dirty="0"/>
              <a:t>: Missing or incomplete values were either filled, replaced, or removed to maintain the integrity of the dataset.</a:t>
            </a:r>
          </a:p>
        </p:txBody>
      </p:sp>
    </p:spTree>
    <p:extLst>
      <p:ext uri="{BB962C8B-B14F-4D97-AF65-F5344CB8AC3E}">
        <p14:creationId xmlns:p14="http://schemas.microsoft.com/office/powerpoint/2010/main" val="320689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C1A57C-C6AE-2101-F4BD-3CF2E8259B14}"/>
              </a:ext>
            </a:extLst>
          </p:cNvPr>
          <p:cNvSpPr>
            <a:spLocks noGrp="1"/>
          </p:cNvSpPr>
          <p:nvPr>
            <p:ph type="title"/>
          </p:nvPr>
        </p:nvSpPr>
        <p:spPr>
          <a:xfrm>
            <a:off x="5894962" y="479493"/>
            <a:ext cx="5458838" cy="1325563"/>
          </a:xfrm>
        </p:spPr>
        <p:txBody>
          <a:bodyPr>
            <a:normAutofit/>
          </a:bodyPr>
          <a:lstStyle/>
          <a:p>
            <a:r>
              <a:rPr lang="en-US" dirty="0"/>
              <a:t>DAX Calculations</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Mathematics">
            <a:extLst>
              <a:ext uri="{FF2B5EF4-FFF2-40B4-BE49-F238E27FC236}">
                <a16:creationId xmlns:a16="http://schemas.microsoft.com/office/drawing/2014/main" id="{0C552E91-06D0-8D52-6218-B7A288318B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3" y="955438"/>
            <a:ext cx="3664188" cy="366418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468A54A5-0AF1-E4A1-EC3B-D842453E7C6D}"/>
              </a:ext>
            </a:extLst>
          </p:cNvPr>
          <p:cNvSpPr>
            <a:spLocks noGrp="1"/>
          </p:cNvSpPr>
          <p:nvPr>
            <p:ph idx="1"/>
          </p:nvPr>
        </p:nvSpPr>
        <p:spPr>
          <a:xfrm>
            <a:off x="4552950" y="1984443"/>
            <a:ext cx="6800850" cy="4192520"/>
          </a:xfrm>
        </p:spPr>
        <p:txBody>
          <a:bodyPr>
            <a:normAutofit/>
          </a:bodyPr>
          <a:lstStyle/>
          <a:p>
            <a:r>
              <a:rPr lang="en-US" sz="1500" dirty="0"/>
              <a:t>For this project, several essential calculations were created using DAX (Data Analysis Expressions) in Power BI. These measures provided critical insights into the sales performance and operational efficiency of the business:</a:t>
            </a:r>
          </a:p>
          <a:p>
            <a:pPr>
              <a:buFont typeface="Arial" panose="020B0604020202020204" pitchFamily="34" charset="0"/>
              <a:buChar char="•"/>
            </a:pPr>
            <a:r>
              <a:rPr lang="en-US" sz="1500" b="1" dirty="0"/>
              <a:t>Net Sales</a:t>
            </a:r>
            <a:r>
              <a:rPr lang="en-US" sz="1500" dirty="0"/>
              <a:t>: Total revenue generated from sales.</a:t>
            </a:r>
          </a:p>
          <a:p>
            <a:pPr>
              <a:buFont typeface="Arial" panose="020B0604020202020204" pitchFamily="34" charset="0"/>
              <a:buChar char="•"/>
            </a:pPr>
            <a:r>
              <a:rPr lang="en-US" sz="1500" b="1" dirty="0"/>
              <a:t>Target Sales</a:t>
            </a:r>
            <a:r>
              <a:rPr lang="en-US" sz="1500" dirty="0"/>
              <a:t>: A measure to track performance against the business’s sales targets.</a:t>
            </a:r>
          </a:p>
          <a:p>
            <a:pPr>
              <a:buFont typeface="Arial" panose="020B0604020202020204" pitchFamily="34" charset="0"/>
              <a:buChar char="•"/>
            </a:pPr>
            <a:r>
              <a:rPr lang="en-US" sz="1500" b="1" dirty="0"/>
              <a:t>Profit</a:t>
            </a:r>
            <a:r>
              <a:rPr lang="en-US" sz="1500" dirty="0"/>
              <a:t>: A calculation that evaluates profitability by subtracting expenses from net sales.</a:t>
            </a:r>
          </a:p>
          <a:p>
            <a:pPr>
              <a:buFont typeface="Arial" panose="020B0604020202020204" pitchFamily="34" charset="0"/>
              <a:buChar char="•"/>
            </a:pPr>
            <a:r>
              <a:rPr lang="en-US" sz="1500" b="1" dirty="0"/>
              <a:t>Average Operating Expenses</a:t>
            </a:r>
            <a:r>
              <a:rPr lang="en-US" sz="1500" dirty="0"/>
              <a:t>: The average of operating expenses across different markets, used to assess cost-efficiency.</a:t>
            </a:r>
          </a:p>
          <a:p>
            <a:pPr>
              <a:buFont typeface="Arial" panose="020B0604020202020204" pitchFamily="34" charset="0"/>
              <a:buChar char="•"/>
            </a:pPr>
            <a:r>
              <a:rPr lang="en-US" sz="1500" b="1" dirty="0"/>
              <a:t>Total Quantity</a:t>
            </a:r>
            <a:r>
              <a:rPr lang="en-US" sz="1500" dirty="0"/>
              <a:t>: Total number of products sold, giving insight into sales volume.</a:t>
            </a:r>
          </a:p>
          <a:p>
            <a:pPr>
              <a:buFont typeface="Arial" panose="020B0604020202020204" pitchFamily="34" charset="0"/>
              <a:buChar char="•"/>
            </a:pPr>
            <a:r>
              <a:rPr lang="en-US" sz="1500" b="1" dirty="0"/>
              <a:t>Number of Customers</a:t>
            </a:r>
            <a:r>
              <a:rPr lang="en-US" sz="1500" dirty="0"/>
              <a:t>: Count of unique customers, helping track the size and growth of the customer base.</a:t>
            </a:r>
          </a:p>
          <a:p>
            <a:endParaRPr lang="en-US" sz="1500" dirty="0"/>
          </a:p>
        </p:txBody>
      </p:sp>
    </p:spTree>
    <p:extLst>
      <p:ext uri="{BB962C8B-B14F-4D97-AF65-F5344CB8AC3E}">
        <p14:creationId xmlns:p14="http://schemas.microsoft.com/office/powerpoint/2010/main" val="1808521127"/>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84</TotalTime>
  <Words>862</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Aharoni</vt:lpstr>
      <vt:lpstr>Arial</vt:lpstr>
      <vt:lpstr>Avenir Next LT Pro</vt:lpstr>
      <vt:lpstr>Calibri</vt:lpstr>
      <vt:lpstr>ShapesVTI</vt:lpstr>
      <vt:lpstr>Power BI Graduation Project</vt:lpstr>
      <vt:lpstr>Sales Performance Analysis and E-Commerce Benchmarking</vt:lpstr>
      <vt:lpstr>Agenda</vt:lpstr>
      <vt:lpstr>Problem</vt:lpstr>
      <vt:lpstr>Data Collection &amp; Modeling </vt:lpstr>
      <vt:lpstr>Data Modeling - Snowflake Schema</vt:lpstr>
      <vt:lpstr>PowerPoint Presentation</vt:lpstr>
      <vt:lpstr>Data Cleaning &amp; Preparation</vt:lpstr>
      <vt:lpstr>DAX Calculations</vt:lpstr>
      <vt:lpstr>Power BI Service Link</vt:lpstr>
      <vt:lpstr>PowerPoint Presentation</vt:lpstr>
      <vt:lpstr>PowerPoint Presentation</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ABdelrahman Abdelaziz</dc:creator>
  <cp:lastModifiedBy>Kerwin Bethune</cp:lastModifiedBy>
  <cp:revision>3</cp:revision>
  <dcterms:created xsi:type="dcterms:W3CDTF">2024-09-25T21:07:42Z</dcterms:created>
  <dcterms:modified xsi:type="dcterms:W3CDTF">2024-09-27T21:16:15Z</dcterms:modified>
</cp:coreProperties>
</file>