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58" r:id="rId3"/>
    <p:sldId id="259" r:id="rId4"/>
    <p:sldId id="257" r:id="rId5"/>
    <p:sldId id="262" r:id="rId6"/>
    <p:sldId id="260" r:id="rId7"/>
    <p:sldId id="261" r:id="rId8"/>
    <p:sldId id="267" r:id="rId9"/>
    <p:sldId id="268" r:id="rId10"/>
    <p:sldId id="269" r:id="rId11"/>
    <p:sldId id="270" r:id="rId12"/>
    <p:sldId id="271" r:id="rId13"/>
    <p:sldId id="273" r:id="rId14"/>
    <p:sldId id="272"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A2DA"/>
    <a:srgbClr val="282F3E"/>
    <a:srgbClr val="2A33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0" d="100"/>
          <a:sy n="80" d="100"/>
        </p:scale>
        <p:origin x="739" y="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DE7242-8D9B-4DC7-A6AC-A13C08EED500}" type="datetimeFigureOut">
              <a:rPr lang="en-US" smtClean="0"/>
              <a:t>5/9/2025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11D350-BF3A-4153-9AA4-A65A660EA5A5}" type="slidenum">
              <a:rPr lang="en-US" smtClean="0"/>
              <a:t>‹#›</a:t>
            </a:fld>
            <a:endParaRPr lang="en-US"/>
          </a:p>
        </p:txBody>
      </p:sp>
    </p:spTree>
    <p:extLst>
      <p:ext uri="{BB962C8B-B14F-4D97-AF65-F5344CB8AC3E}">
        <p14:creationId xmlns:p14="http://schemas.microsoft.com/office/powerpoint/2010/main" val="529538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E787-A132-4498-8F74-976F291AA4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2F7797-1DEC-4BFB-B418-8B5C0102C9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8DA88-89E8-403A-9FE2-CD1587C5D7CE}"/>
              </a:ext>
            </a:extLst>
          </p:cNvPr>
          <p:cNvSpPr>
            <a:spLocks noGrp="1"/>
          </p:cNvSpPr>
          <p:nvPr>
            <p:ph type="dt" sz="half" idx="10"/>
          </p:nvPr>
        </p:nvSpPr>
        <p:spPr/>
        <p:txBody>
          <a:bodyPr/>
          <a:lstStyle/>
          <a:p>
            <a:fld id="{3203EBB6-71FE-4076-91F8-EE0698BD8A40}" type="datetime1">
              <a:rPr lang="en-US" smtClean="0"/>
              <a:t>5/9/2025</a:t>
            </a:fld>
            <a:endParaRPr lang="en-US"/>
          </a:p>
        </p:txBody>
      </p:sp>
      <p:sp>
        <p:nvSpPr>
          <p:cNvPr id="5" name="Footer Placeholder 4">
            <a:extLst>
              <a:ext uri="{FF2B5EF4-FFF2-40B4-BE49-F238E27FC236}">
                <a16:creationId xmlns:a16="http://schemas.microsoft.com/office/drawing/2014/main" id="{BF816E79-9426-4A78-8C8A-9B46BF3BC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A34E37-685A-45D5-B849-C85819D7CDCF}"/>
              </a:ext>
            </a:extLst>
          </p:cNvPr>
          <p:cNvSpPr>
            <a:spLocks noGrp="1"/>
          </p:cNvSpPr>
          <p:nvPr>
            <p:ph type="sldNum" sz="quarter" idx="12"/>
          </p:nvPr>
        </p:nvSpPr>
        <p:spPr/>
        <p:txBody>
          <a:bodyPr/>
          <a:lstStyle/>
          <a:p>
            <a:fld id="{AB68676C-0A52-467C-AC9B-14424CC38F5E}" type="slidenum">
              <a:rPr lang="en-US" smtClean="0"/>
              <a:t>‹#›</a:t>
            </a:fld>
            <a:endParaRPr lang="en-US"/>
          </a:p>
        </p:txBody>
      </p:sp>
    </p:spTree>
    <p:extLst>
      <p:ext uri="{BB962C8B-B14F-4D97-AF65-F5344CB8AC3E}">
        <p14:creationId xmlns:p14="http://schemas.microsoft.com/office/powerpoint/2010/main" val="1368073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C1339-F8AA-4440-9B91-7282D05123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65B32B-E466-40E2-BC89-A05314124B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BB41-0040-4356-B31D-7B49CC330447}"/>
              </a:ext>
            </a:extLst>
          </p:cNvPr>
          <p:cNvSpPr>
            <a:spLocks noGrp="1"/>
          </p:cNvSpPr>
          <p:nvPr>
            <p:ph type="dt" sz="half" idx="10"/>
          </p:nvPr>
        </p:nvSpPr>
        <p:spPr/>
        <p:txBody>
          <a:bodyPr/>
          <a:lstStyle/>
          <a:p>
            <a:fld id="{C767AE91-2507-4D0A-A73E-6A0DAC95E35D}" type="datetime1">
              <a:rPr lang="en-US" smtClean="0"/>
              <a:t>5/9/2025</a:t>
            </a:fld>
            <a:endParaRPr lang="en-US"/>
          </a:p>
        </p:txBody>
      </p:sp>
      <p:sp>
        <p:nvSpPr>
          <p:cNvPr id="5" name="Footer Placeholder 4">
            <a:extLst>
              <a:ext uri="{FF2B5EF4-FFF2-40B4-BE49-F238E27FC236}">
                <a16:creationId xmlns:a16="http://schemas.microsoft.com/office/drawing/2014/main" id="{97D01EDD-0DE4-4850-9C88-10AFFCCE6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E9DD57-D21D-4209-8775-DA18AF96EDA1}"/>
              </a:ext>
            </a:extLst>
          </p:cNvPr>
          <p:cNvSpPr>
            <a:spLocks noGrp="1"/>
          </p:cNvSpPr>
          <p:nvPr>
            <p:ph type="sldNum" sz="quarter" idx="12"/>
          </p:nvPr>
        </p:nvSpPr>
        <p:spPr/>
        <p:txBody>
          <a:bodyPr/>
          <a:lstStyle/>
          <a:p>
            <a:fld id="{AB68676C-0A52-467C-AC9B-14424CC38F5E}" type="slidenum">
              <a:rPr lang="en-US" smtClean="0"/>
              <a:t>‹#›</a:t>
            </a:fld>
            <a:endParaRPr lang="en-US"/>
          </a:p>
        </p:txBody>
      </p:sp>
    </p:spTree>
    <p:extLst>
      <p:ext uri="{BB962C8B-B14F-4D97-AF65-F5344CB8AC3E}">
        <p14:creationId xmlns:p14="http://schemas.microsoft.com/office/powerpoint/2010/main" val="511093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D4B614-29BF-48EC-A5DB-353D37C368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BA4F73-E8E7-4A0B-B089-786AF1CDE8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040DFC-93B0-4F78-BAD8-A61C748D11F2}"/>
              </a:ext>
            </a:extLst>
          </p:cNvPr>
          <p:cNvSpPr>
            <a:spLocks noGrp="1"/>
          </p:cNvSpPr>
          <p:nvPr>
            <p:ph type="dt" sz="half" idx="10"/>
          </p:nvPr>
        </p:nvSpPr>
        <p:spPr/>
        <p:txBody>
          <a:bodyPr/>
          <a:lstStyle/>
          <a:p>
            <a:fld id="{4AAEEEEF-E298-43B4-8F05-FBE95C70C2C3}" type="datetime1">
              <a:rPr lang="en-US" smtClean="0"/>
              <a:t>5/9/2025</a:t>
            </a:fld>
            <a:endParaRPr lang="en-US"/>
          </a:p>
        </p:txBody>
      </p:sp>
      <p:sp>
        <p:nvSpPr>
          <p:cNvPr id="5" name="Footer Placeholder 4">
            <a:extLst>
              <a:ext uri="{FF2B5EF4-FFF2-40B4-BE49-F238E27FC236}">
                <a16:creationId xmlns:a16="http://schemas.microsoft.com/office/drawing/2014/main" id="{71F3833E-464F-4F63-AF7C-C1FEE3A88E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18A7F-FA69-48DE-97F3-6FCBB40F7756}"/>
              </a:ext>
            </a:extLst>
          </p:cNvPr>
          <p:cNvSpPr>
            <a:spLocks noGrp="1"/>
          </p:cNvSpPr>
          <p:nvPr>
            <p:ph type="sldNum" sz="quarter" idx="12"/>
          </p:nvPr>
        </p:nvSpPr>
        <p:spPr/>
        <p:txBody>
          <a:bodyPr/>
          <a:lstStyle/>
          <a:p>
            <a:fld id="{AB68676C-0A52-467C-AC9B-14424CC38F5E}" type="slidenum">
              <a:rPr lang="en-US" smtClean="0"/>
              <a:t>‹#›</a:t>
            </a:fld>
            <a:endParaRPr lang="en-US"/>
          </a:p>
        </p:txBody>
      </p:sp>
    </p:spTree>
    <p:extLst>
      <p:ext uri="{BB962C8B-B14F-4D97-AF65-F5344CB8AC3E}">
        <p14:creationId xmlns:p14="http://schemas.microsoft.com/office/powerpoint/2010/main" val="276438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5B433-C6D6-4A3B-A784-03A0929ADB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F565F6-B2EC-42A6-B3AF-C44A0D8E43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B17974-43E7-4E16-A45E-725AA26EA43C}"/>
              </a:ext>
            </a:extLst>
          </p:cNvPr>
          <p:cNvSpPr>
            <a:spLocks noGrp="1"/>
          </p:cNvSpPr>
          <p:nvPr>
            <p:ph type="dt" sz="half" idx="10"/>
          </p:nvPr>
        </p:nvSpPr>
        <p:spPr/>
        <p:txBody>
          <a:bodyPr/>
          <a:lstStyle/>
          <a:p>
            <a:fld id="{2754997E-A0AA-41E4-B3B2-013A64CDA7F5}" type="datetime1">
              <a:rPr lang="en-US" smtClean="0"/>
              <a:t>5/9/2025</a:t>
            </a:fld>
            <a:endParaRPr lang="en-US"/>
          </a:p>
        </p:txBody>
      </p:sp>
      <p:sp>
        <p:nvSpPr>
          <p:cNvPr id="5" name="Footer Placeholder 4">
            <a:extLst>
              <a:ext uri="{FF2B5EF4-FFF2-40B4-BE49-F238E27FC236}">
                <a16:creationId xmlns:a16="http://schemas.microsoft.com/office/drawing/2014/main" id="{E8B203DA-E62B-433F-9A53-3BB00CCD9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F5975-CF36-4560-88CD-99AE71424C9C}"/>
              </a:ext>
            </a:extLst>
          </p:cNvPr>
          <p:cNvSpPr>
            <a:spLocks noGrp="1"/>
          </p:cNvSpPr>
          <p:nvPr>
            <p:ph type="sldNum" sz="quarter" idx="12"/>
          </p:nvPr>
        </p:nvSpPr>
        <p:spPr/>
        <p:txBody>
          <a:bodyPr/>
          <a:lstStyle/>
          <a:p>
            <a:fld id="{AB68676C-0A52-467C-AC9B-14424CC38F5E}" type="slidenum">
              <a:rPr lang="en-US" smtClean="0"/>
              <a:t>‹#›</a:t>
            </a:fld>
            <a:endParaRPr lang="en-US"/>
          </a:p>
        </p:txBody>
      </p:sp>
    </p:spTree>
    <p:extLst>
      <p:ext uri="{BB962C8B-B14F-4D97-AF65-F5344CB8AC3E}">
        <p14:creationId xmlns:p14="http://schemas.microsoft.com/office/powerpoint/2010/main" val="24153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8CA74-E56C-43EB-A2BD-2A5AFEAA08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3C94BD-31B0-4095-BFE0-6B8E8548F2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369675-6AEC-432C-86F3-AC5BEEF7F48D}"/>
              </a:ext>
            </a:extLst>
          </p:cNvPr>
          <p:cNvSpPr>
            <a:spLocks noGrp="1"/>
          </p:cNvSpPr>
          <p:nvPr>
            <p:ph type="dt" sz="half" idx="10"/>
          </p:nvPr>
        </p:nvSpPr>
        <p:spPr/>
        <p:txBody>
          <a:bodyPr/>
          <a:lstStyle/>
          <a:p>
            <a:fld id="{930CA502-4BBE-41C7-8BF2-C60AC8120289}" type="datetime1">
              <a:rPr lang="en-US" smtClean="0"/>
              <a:t>5/9/2025</a:t>
            </a:fld>
            <a:endParaRPr lang="en-US"/>
          </a:p>
        </p:txBody>
      </p:sp>
      <p:sp>
        <p:nvSpPr>
          <p:cNvPr id="5" name="Footer Placeholder 4">
            <a:extLst>
              <a:ext uri="{FF2B5EF4-FFF2-40B4-BE49-F238E27FC236}">
                <a16:creationId xmlns:a16="http://schemas.microsoft.com/office/drawing/2014/main" id="{A8A6803D-45D2-4320-B8D4-3B00A87635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47B29-0FE7-42A5-AB65-A3348A7E0100}"/>
              </a:ext>
            </a:extLst>
          </p:cNvPr>
          <p:cNvSpPr>
            <a:spLocks noGrp="1"/>
          </p:cNvSpPr>
          <p:nvPr>
            <p:ph type="sldNum" sz="quarter" idx="12"/>
          </p:nvPr>
        </p:nvSpPr>
        <p:spPr/>
        <p:txBody>
          <a:bodyPr/>
          <a:lstStyle/>
          <a:p>
            <a:fld id="{AB68676C-0A52-467C-AC9B-14424CC38F5E}" type="slidenum">
              <a:rPr lang="en-US" smtClean="0"/>
              <a:t>‹#›</a:t>
            </a:fld>
            <a:endParaRPr lang="en-US"/>
          </a:p>
        </p:txBody>
      </p:sp>
    </p:spTree>
    <p:extLst>
      <p:ext uri="{BB962C8B-B14F-4D97-AF65-F5344CB8AC3E}">
        <p14:creationId xmlns:p14="http://schemas.microsoft.com/office/powerpoint/2010/main" val="2822151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955E4-A868-4626-A508-35AD83835B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EB147D-C2A4-468A-B510-25AC462D9B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2F0E19-F31C-4C34-8AEC-BA9A090109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E9CA24-A403-4D02-8480-F5A1BDA05C48}"/>
              </a:ext>
            </a:extLst>
          </p:cNvPr>
          <p:cNvSpPr>
            <a:spLocks noGrp="1"/>
          </p:cNvSpPr>
          <p:nvPr>
            <p:ph type="dt" sz="half" idx="10"/>
          </p:nvPr>
        </p:nvSpPr>
        <p:spPr/>
        <p:txBody>
          <a:bodyPr/>
          <a:lstStyle/>
          <a:p>
            <a:fld id="{15AA3DCD-A829-4D6B-BE2E-628F257EB27E}" type="datetime1">
              <a:rPr lang="en-US" smtClean="0"/>
              <a:t>5/9/2025</a:t>
            </a:fld>
            <a:endParaRPr lang="en-US"/>
          </a:p>
        </p:txBody>
      </p:sp>
      <p:sp>
        <p:nvSpPr>
          <p:cNvPr id="6" name="Footer Placeholder 5">
            <a:extLst>
              <a:ext uri="{FF2B5EF4-FFF2-40B4-BE49-F238E27FC236}">
                <a16:creationId xmlns:a16="http://schemas.microsoft.com/office/drawing/2014/main" id="{52C25A26-5F24-4E94-916A-3B805E7D7F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166945-F585-4B22-8F2D-46FCBE11E9A4}"/>
              </a:ext>
            </a:extLst>
          </p:cNvPr>
          <p:cNvSpPr>
            <a:spLocks noGrp="1"/>
          </p:cNvSpPr>
          <p:nvPr>
            <p:ph type="sldNum" sz="quarter" idx="12"/>
          </p:nvPr>
        </p:nvSpPr>
        <p:spPr/>
        <p:txBody>
          <a:bodyPr/>
          <a:lstStyle/>
          <a:p>
            <a:fld id="{AB68676C-0A52-467C-AC9B-14424CC38F5E}" type="slidenum">
              <a:rPr lang="en-US" smtClean="0"/>
              <a:t>‹#›</a:t>
            </a:fld>
            <a:endParaRPr lang="en-US"/>
          </a:p>
        </p:txBody>
      </p:sp>
    </p:spTree>
    <p:extLst>
      <p:ext uri="{BB962C8B-B14F-4D97-AF65-F5344CB8AC3E}">
        <p14:creationId xmlns:p14="http://schemas.microsoft.com/office/powerpoint/2010/main" val="587639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62807-288E-497A-BEF8-BD047745EA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517DEC-3493-4249-A2E4-8F3C39D8CA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B1C6EF-08AE-4FE0-A5F8-241E98A06D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62F79D-0C01-4F93-ACA6-FAAE7EF18A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0ECA86-90A9-4400-AE2B-A2172CD4DC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27588C-5A9C-4B68-A069-74DAFC615EA1}"/>
              </a:ext>
            </a:extLst>
          </p:cNvPr>
          <p:cNvSpPr>
            <a:spLocks noGrp="1"/>
          </p:cNvSpPr>
          <p:nvPr>
            <p:ph type="dt" sz="half" idx="10"/>
          </p:nvPr>
        </p:nvSpPr>
        <p:spPr/>
        <p:txBody>
          <a:bodyPr/>
          <a:lstStyle/>
          <a:p>
            <a:fld id="{084D70D1-0F06-4E7E-B484-034181431D23}" type="datetime1">
              <a:rPr lang="en-US" smtClean="0"/>
              <a:t>5/9/2025</a:t>
            </a:fld>
            <a:endParaRPr lang="en-US"/>
          </a:p>
        </p:txBody>
      </p:sp>
      <p:sp>
        <p:nvSpPr>
          <p:cNvPr id="8" name="Footer Placeholder 7">
            <a:extLst>
              <a:ext uri="{FF2B5EF4-FFF2-40B4-BE49-F238E27FC236}">
                <a16:creationId xmlns:a16="http://schemas.microsoft.com/office/drawing/2014/main" id="{A39F232D-A5E1-4D5C-BFC9-8AFB3E913F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D78F11-6706-467E-B00D-FD5C1E6CCFF0}"/>
              </a:ext>
            </a:extLst>
          </p:cNvPr>
          <p:cNvSpPr>
            <a:spLocks noGrp="1"/>
          </p:cNvSpPr>
          <p:nvPr>
            <p:ph type="sldNum" sz="quarter" idx="12"/>
          </p:nvPr>
        </p:nvSpPr>
        <p:spPr/>
        <p:txBody>
          <a:bodyPr/>
          <a:lstStyle/>
          <a:p>
            <a:fld id="{AB68676C-0A52-467C-AC9B-14424CC38F5E}" type="slidenum">
              <a:rPr lang="en-US" smtClean="0"/>
              <a:t>‹#›</a:t>
            </a:fld>
            <a:endParaRPr lang="en-US"/>
          </a:p>
        </p:txBody>
      </p:sp>
    </p:spTree>
    <p:extLst>
      <p:ext uri="{BB962C8B-B14F-4D97-AF65-F5344CB8AC3E}">
        <p14:creationId xmlns:p14="http://schemas.microsoft.com/office/powerpoint/2010/main" val="3794302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B69C4-4C27-49E2-92D1-6A8D9BDE06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031585-4B0E-46EA-BE4E-7EF4F8CE39CC}"/>
              </a:ext>
            </a:extLst>
          </p:cNvPr>
          <p:cNvSpPr>
            <a:spLocks noGrp="1"/>
          </p:cNvSpPr>
          <p:nvPr>
            <p:ph type="dt" sz="half" idx="10"/>
          </p:nvPr>
        </p:nvSpPr>
        <p:spPr/>
        <p:txBody>
          <a:bodyPr/>
          <a:lstStyle/>
          <a:p>
            <a:fld id="{10868CA4-3C32-4865-9A3A-5BCAB7B624CF}" type="datetime1">
              <a:rPr lang="en-US" smtClean="0"/>
              <a:t>5/9/2025</a:t>
            </a:fld>
            <a:endParaRPr lang="en-US"/>
          </a:p>
        </p:txBody>
      </p:sp>
      <p:sp>
        <p:nvSpPr>
          <p:cNvPr id="4" name="Footer Placeholder 3">
            <a:extLst>
              <a:ext uri="{FF2B5EF4-FFF2-40B4-BE49-F238E27FC236}">
                <a16:creationId xmlns:a16="http://schemas.microsoft.com/office/drawing/2014/main" id="{19CBC474-1821-4BB0-8460-AD03A34839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2716D3-E796-45CC-B6C7-26B69F972A62}"/>
              </a:ext>
            </a:extLst>
          </p:cNvPr>
          <p:cNvSpPr>
            <a:spLocks noGrp="1"/>
          </p:cNvSpPr>
          <p:nvPr>
            <p:ph type="sldNum" sz="quarter" idx="12"/>
          </p:nvPr>
        </p:nvSpPr>
        <p:spPr/>
        <p:txBody>
          <a:bodyPr/>
          <a:lstStyle/>
          <a:p>
            <a:fld id="{AB68676C-0A52-467C-AC9B-14424CC38F5E}" type="slidenum">
              <a:rPr lang="en-US" smtClean="0"/>
              <a:t>‹#›</a:t>
            </a:fld>
            <a:endParaRPr lang="en-US"/>
          </a:p>
        </p:txBody>
      </p:sp>
    </p:spTree>
    <p:extLst>
      <p:ext uri="{BB962C8B-B14F-4D97-AF65-F5344CB8AC3E}">
        <p14:creationId xmlns:p14="http://schemas.microsoft.com/office/powerpoint/2010/main" val="4172908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2B4F97-9AF2-4596-B4B5-E6693DB417E2}"/>
              </a:ext>
            </a:extLst>
          </p:cNvPr>
          <p:cNvSpPr>
            <a:spLocks noGrp="1"/>
          </p:cNvSpPr>
          <p:nvPr>
            <p:ph type="dt" sz="half" idx="10"/>
          </p:nvPr>
        </p:nvSpPr>
        <p:spPr/>
        <p:txBody>
          <a:bodyPr/>
          <a:lstStyle/>
          <a:p>
            <a:fld id="{211BC6B3-3AAF-4A05-B2E4-017F9C04FFCF}" type="datetime1">
              <a:rPr lang="en-US" smtClean="0"/>
              <a:t>5/9/2025</a:t>
            </a:fld>
            <a:endParaRPr lang="en-US"/>
          </a:p>
        </p:txBody>
      </p:sp>
      <p:sp>
        <p:nvSpPr>
          <p:cNvPr id="3" name="Footer Placeholder 2">
            <a:extLst>
              <a:ext uri="{FF2B5EF4-FFF2-40B4-BE49-F238E27FC236}">
                <a16:creationId xmlns:a16="http://schemas.microsoft.com/office/drawing/2014/main" id="{925FF8E8-268A-4B0E-A15A-796489FA95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9F85B1-77BD-4418-83B0-C9BB6B7BEE70}"/>
              </a:ext>
            </a:extLst>
          </p:cNvPr>
          <p:cNvSpPr>
            <a:spLocks noGrp="1"/>
          </p:cNvSpPr>
          <p:nvPr>
            <p:ph type="sldNum" sz="quarter" idx="12"/>
          </p:nvPr>
        </p:nvSpPr>
        <p:spPr/>
        <p:txBody>
          <a:bodyPr/>
          <a:lstStyle/>
          <a:p>
            <a:fld id="{AB68676C-0A52-467C-AC9B-14424CC38F5E}" type="slidenum">
              <a:rPr lang="en-US" smtClean="0"/>
              <a:t>‹#›</a:t>
            </a:fld>
            <a:endParaRPr lang="en-US"/>
          </a:p>
        </p:txBody>
      </p:sp>
    </p:spTree>
    <p:extLst>
      <p:ext uri="{BB962C8B-B14F-4D97-AF65-F5344CB8AC3E}">
        <p14:creationId xmlns:p14="http://schemas.microsoft.com/office/powerpoint/2010/main" val="720494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F48D-B382-453D-B77A-5515DFFDEF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2AA3E6-880C-425B-AE00-7EF886072E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B346E7-8D6B-4454-9A22-1994F4D449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E93D11-288D-4F96-876E-D7E8EA12CABB}"/>
              </a:ext>
            </a:extLst>
          </p:cNvPr>
          <p:cNvSpPr>
            <a:spLocks noGrp="1"/>
          </p:cNvSpPr>
          <p:nvPr>
            <p:ph type="dt" sz="half" idx="10"/>
          </p:nvPr>
        </p:nvSpPr>
        <p:spPr/>
        <p:txBody>
          <a:bodyPr/>
          <a:lstStyle/>
          <a:p>
            <a:fld id="{FF5F8510-F0B0-4CAF-9714-FAD5D098B586}" type="datetime1">
              <a:rPr lang="en-US" smtClean="0"/>
              <a:t>5/9/2025</a:t>
            </a:fld>
            <a:endParaRPr lang="en-US"/>
          </a:p>
        </p:txBody>
      </p:sp>
      <p:sp>
        <p:nvSpPr>
          <p:cNvPr id="6" name="Footer Placeholder 5">
            <a:extLst>
              <a:ext uri="{FF2B5EF4-FFF2-40B4-BE49-F238E27FC236}">
                <a16:creationId xmlns:a16="http://schemas.microsoft.com/office/drawing/2014/main" id="{EB72ADA6-B7CF-4BC2-BDDB-5060E33A1D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645F20-F08A-40EC-9D05-CA2561F247DC}"/>
              </a:ext>
            </a:extLst>
          </p:cNvPr>
          <p:cNvSpPr>
            <a:spLocks noGrp="1"/>
          </p:cNvSpPr>
          <p:nvPr>
            <p:ph type="sldNum" sz="quarter" idx="12"/>
          </p:nvPr>
        </p:nvSpPr>
        <p:spPr/>
        <p:txBody>
          <a:bodyPr/>
          <a:lstStyle/>
          <a:p>
            <a:fld id="{AB68676C-0A52-467C-AC9B-14424CC38F5E}" type="slidenum">
              <a:rPr lang="en-US" smtClean="0"/>
              <a:t>‹#›</a:t>
            </a:fld>
            <a:endParaRPr lang="en-US"/>
          </a:p>
        </p:txBody>
      </p:sp>
    </p:spTree>
    <p:extLst>
      <p:ext uri="{BB962C8B-B14F-4D97-AF65-F5344CB8AC3E}">
        <p14:creationId xmlns:p14="http://schemas.microsoft.com/office/powerpoint/2010/main" val="3983580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8D835-723E-4CAD-BBA8-DB5727AEF5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C71C84-BF92-454F-8FC1-5F9D159422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84D2C6-DB20-4C14-B6A3-1FBCFBC2F5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ABD9C3-D375-49D0-8E87-B763D2C0A943}"/>
              </a:ext>
            </a:extLst>
          </p:cNvPr>
          <p:cNvSpPr>
            <a:spLocks noGrp="1"/>
          </p:cNvSpPr>
          <p:nvPr>
            <p:ph type="dt" sz="half" idx="10"/>
          </p:nvPr>
        </p:nvSpPr>
        <p:spPr/>
        <p:txBody>
          <a:bodyPr/>
          <a:lstStyle/>
          <a:p>
            <a:fld id="{9B89F25A-CED3-4571-ACC3-FE8C51C51E64}" type="datetime1">
              <a:rPr lang="en-US" smtClean="0"/>
              <a:t>5/9/2025</a:t>
            </a:fld>
            <a:endParaRPr lang="en-US"/>
          </a:p>
        </p:txBody>
      </p:sp>
      <p:sp>
        <p:nvSpPr>
          <p:cNvPr id="6" name="Footer Placeholder 5">
            <a:extLst>
              <a:ext uri="{FF2B5EF4-FFF2-40B4-BE49-F238E27FC236}">
                <a16:creationId xmlns:a16="http://schemas.microsoft.com/office/drawing/2014/main" id="{071E1E18-B94F-46D3-90CC-FE25584E6F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43BEA-BEF9-45AF-9815-4C11EFC314E7}"/>
              </a:ext>
            </a:extLst>
          </p:cNvPr>
          <p:cNvSpPr>
            <a:spLocks noGrp="1"/>
          </p:cNvSpPr>
          <p:nvPr>
            <p:ph type="sldNum" sz="quarter" idx="12"/>
          </p:nvPr>
        </p:nvSpPr>
        <p:spPr/>
        <p:txBody>
          <a:bodyPr/>
          <a:lstStyle/>
          <a:p>
            <a:fld id="{AB68676C-0A52-467C-AC9B-14424CC38F5E}" type="slidenum">
              <a:rPr lang="en-US" smtClean="0"/>
              <a:t>‹#›</a:t>
            </a:fld>
            <a:endParaRPr lang="en-US"/>
          </a:p>
        </p:txBody>
      </p:sp>
    </p:spTree>
    <p:extLst>
      <p:ext uri="{BB962C8B-B14F-4D97-AF65-F5344CB8AC3E}">
        <p14:creationId xmlns:p14="http://schemas.microsoft.com/office/powerpoint/2010/main" val="2032841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27A9D7-58C1-46F7-A146-5915805672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BEF784-AAD5-411C-86B7-C076E6DF97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46496-D808-434F-B590-BC815FEB78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3BB5CF-0B71-4AD0-B1D9-28E2671EDF6B}" type="datetime1">
              <a:rPr lang="en-US" smtClean="0"/>
              <a:t>5/9/2025</a:t>
            </a:fld>
            <a:endParaRPr lang="en-US"/>
          </a:p>
        </p:txBody>
      </p:sp>
      <p:sp>
        <p:nvSpPr>
          <p:cNvPr id="5" name="Footer Placeholder 4">
            <a:extLst>
              <a:ext uri="{FF2B5EF4-FFF2-40B4-BE49-F238E27FC236}">
                <a16:creationId xmlns:a16="http://schemas.microsoft.com/office/drawing/2014/main" id="{38C0397B-6AFE-4EAB-94A4-E4703733B1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1A44FB-1449-405B-BC39-3258CBF96B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8676C-0A52-467C-AC9B-14424CC38F5E}" type="slidenum">
              <a:rPr lang="en-US" smtClean="0"/>
              <a:t>‹#›</a:t>
            </a:fld>
            <a:endParaRPr lang="en-US"/>
          </a:p>
        </p:txBody>
      </p:sp>
    </p:spTree>
    <p:extLst>
      <p:ext uri="{BB962C8B-B14F-4D97-AF65-F5344CB8AC3E}">
        <p14:creationId xmlns:p14="http://schemas.microsoft.com/office/powerpoint/2010/main" val="2013771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ahmed-el-mekawy/" TargetMode="External"/><Relationship Id="rId7" Type="http://schemas.openxmlformats.org/officeDocument/2006/relationships/hyperlink" Target="https://github.com/Abdelrahmen-Elashry/Mental-Health-Analysis"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linkedin.com/in/mariam-mmr/" TargetMode="External"/><Relationship Id="rId5" Type="http://schemas.openxmlformats.org/officeDocument/2006/relationships/hyperlink" Target="https://www.linkedin.com/in/hajar-hasaballa/" TargetMode="External"/><Relationship Id="rId4" Type="http://schemas.openxmlformats.org/officeDocument/2006/relationships/hyperlink" Target="https://www.linkedin.com/in/abdelrahmen-elashry/"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Primary_care" TargetMode="External"/><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hyperlink" Target="https://en.wikipedia.org/wiki/Patient_Health_Questionnaire" TargetMode="External"/><Relationship Id="rId4" Type="http://schemas.openxmlformats.org/officeDocument/2006/relationships/hyperlink" Target="https://en.wikipedia.org/wiki/Depression_(mood)"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6E8C1D-1349-4EF0-9044-0A060054F7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FF057408-19DF-4E23-BE4E-27FBEDB83601}"/>
              </a:ext>
            </a:extLst>
          </p:cNvPr>
          <p:cNvSpPr txBox="1"/>
          <p:nvPr/>
        </p:nvSpPr>
        <p:spPr>
          <a:xfrm>
            <a:off x="7315200" y="2718033"/>
            <a:ext cx="4328719" cy="25900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dirty="0">
                <a:solidFill>
                  <a:srgbClr val="0563C1"/>
                </a:solidFill>
                <a:latin typeface="Bahnschrift" panose="020B0502040204020203" pitchFamily="34" charset="0"/>
                <a:hlinkClick r:id="rId3">
                  <a:extLst>
                    <a:ext uri="{A12FA001-AC4F-418D-AE19-62706E023703}">
                      <ahyp:hlinkClr xmlns:ahyp="http://schemas.microsoft.com/office/drawing/2018/hyperlinkcolor" val="tx"/>
                    </a:ext>
                  </a:extLst>
                </a:hlinkClick>
              </a:rPr>
              <a:t> </a:t>
            </a:r>
            <a:r>
              <a:rPr lang="en-US" sz="2800" dirty="0">
                <a:solidFill>
                  <a:schemeClr val="bg1">
                    <a:lumMod val="85000"/>
                  </a:schemeClr>
                </a:solidFill>
                <a:latin typeface="Bahnschrift" panose="020B0502040204020203" pitchFamily="34" charset="0"/>
                <a:hlinkClick r:id="rId3">
                  <a:extLst>
                    <a:ext uri="{A12FA001-AC4F-418D-AE19-62706E023703}">
                      <ahyp:hlinkClr xmlns:ahyp="http://schemas.microsoft.com/office/drawing/2018/hyperlinkcolor" val="tx"/>
                    </a:ext>
                  </a:extLst>
                </a:hlinkClick>
              </a:rPr>
              <a:t>Ahmed El-Mekawy</a:t>
            </a:r>
            <a:endParaRPr lang="en-US" sz="2800" dirty="0">
              <a:solidFill>
                <a:schemeClr val="bg1">
                  <a:lumMod val="85000"/>
                </a:schemeClr>
              </a:solidFill>
              <a:latin typeface="Bahnschrift" panose="020B0502040204020203" pitchFamily="34" charset="0"/>
            </a:endParaRPr>
          </a:p>
          <a:p>
            <a:pPr marL="285750" indent="-285750">
              <a:lnSpc>
                <a:spcPct val="150000"/>
              </a:lnSpc>
              <a:buFont typeface="Arial" panose="020B0604020202020204" pitchFamily="34" charset="0"/>
              <a:buChar char="•"/>
            </a:pPr>
            <a:r>
              <a:rPr lang="en-US" sz="2800" dirty="0">
                <a:solidFill>
                  <a:srgbClr val="0563C1"/>
                </a:solidFill>
                <a:latin typeface="Bahnschrift" panose="020B0502040204020203" pitchFamily="34" charset="0"/>
                <a:hlinkClick r:id="rId4">
                  <a:extLst>
                    <a:ext uri="{A12FA001-AC4F-418D-AE19-62706E023703}">
                      <ahyp:hlinkClr xmlns:ahyp="http://schemas.microsoft.com/office/drawing/2018/hyperlinkcolor" val="tx"/>
                    </a:ext>
                  </a:extLst>
                </a:hlinkClick>
              </a:rPr>
              <a:t> </a:t>
            </a:r>
            <a:r>
              <a:rPr lang="en-US" sz="2800" dirty="0">
                <a:solidFill>
                  <a:schemeClr val="bg1">
                    <a:lumMod val="85000"/>
                  </a:schemeClr>
                </a:solidFill>
                <a:latin typeface="Bahnschrift" panose="020B0502040204020203" pitchFamily="34" charset="0"/>
                <a:hlinkClick r:id="rId4">
                  <a:extLst>
                    <a:ext uri="{A12FA001-AC4F-418D-AE19-62706E023703}">
                      <ahyp:hlinkClr xmlns:ahyp="http://schemas.microsoft.com/office/drawing/2018/hyperlinkcolor" val="tx"/>
                    </a:ext>
                  </a:extLst>
                </a:hlinkClick>
              </a:rPr>
              <a:t>Abdelrahmen Elashry</a:t>
            </a:r>
            <a:endParaRPr lang="en-US" sz="2800" dirty="0">
              <a:solidFill>
                <a:schemeClr val="bg1">
                  <a:lumMod val="85000"/>
                </a:schemeClr>
              </a:solidFill>
              <a:latin typeface="Bahnschrift" panose="020B0502040204020203" pitchFamily="34" charset="0"/>
            </a:endParaRPr>
          </a:p>
          <a:p>
            <a:pPr marL="285750" indent="-285750">
              <a:lnSpc>
                <a:spcPct val="150000"/>
              </a:lnSpc>
              <a:buFont typeface="Arial" panose="020B0604020202020204" pitchFamily="34" charset="0"/>
              <a:buChar char="•"/>
            </a:pPr>
            <a:r>
              <a:rPr lang="en-US" sz="2800" dirty="0">
                <a:solidFill>
                  <a:srgbClr val="0563C1"/>
                </a:solidFill>
                <a:latin typeface="Bahnschrift" panose="020B0502040204020203" pitchFamily="34" charset="0"/>
                <a:hlinkClick r:id="rId5">
                  <a:extLst>
                    <a:ext uri="{A12FA001-AC4F-418D-AE19-62706E023703}">
                      <ahyp:hlinkClr xmlns:ahyp="http://schemas.microsoft.com/office/drawing/2018/hyperlinkcolor" val="tx"/>
                    </a:ext>
                  </a:extLst>
                </a:hlinkClick>
              </a:rPr>
              <a:t> </a:t>
            </a:r>
            <a:r>
              <a:rPr lang="en-US" sz="2800" dirty="0">
                <a:solidFill>
                  <a:schemeClr val="bg1">
                    <a:lumMod val="85000"/>
                  </a:schemeClr>
                </a:solidFill>
                <a:latin typeface="Bahnschrift" panose="020B0502040204020203" pitchFamily="34" charset="0"/>
                <a:hlinkClick r:id="rId5">
                  <a:extLst>
                    <a:ext uri="{A12FA001-AC4F-418D-AE19-62706E023703}">
                      <ahyp:hlinkClr xmlns:ahyp="http://schemas.microsoft.com/office/drawing/2018/hyperlinkcolor" val="tx"/>
                    </a:ext>
                  </a:extLst>
                </a:hlinkClick>
              </a:rPr>
              <a:t>Hajar HasabAllah</a:t>
            </a:r>
            <a:endParaRPr lang="en-US" sz="2800" dirty="0">
              <a:solidFill>
                <a:schemeClr val="bg1">
                  <a:lumMod val="85000"/>
                </a:schemeClr>
              </a:solidFill>
              <a:latin typeface="Bahnschrift" panose="020B0502040204020203" pitchFamily="34" charset="0"/>
            </a:endParaRPr>
          </a:p>
          <a:p>
            <a:pPr marL="285750" indent="-285750">
              <a:lnSpc>
                <a:spcPct val="150000"/>
              </a:lnSpc>
              <a:buFont typeface="Arial" panose="020B0604020202020204" pitchFamily="34" charset="0"/>
              <a:buChar char="•"/>
            </a:pPr>
            <a:r>
              <a:rPr lang="en-US" sz="2800" dirty="0">
                <a:solidFill>
                  <a:srgbClr val="0563C1"/>
                </a:solidFill>
                <a:latin typeface="Bahnschrift" panose="020B0502040204020203" pitchFamily="34" charset="0"/>
                <a:hlinkClick r:id="rId6">
                  <a:extLst>
                    <a:ext uri="{A12FA001-AC4F-418D-AE19-62706E023703}">
                      <ahyp:hlinkClr xmlns:ahyp="http://schemas.microsoft.com/office/drawing/2018/hyperlinkcolor" val="tx"/>
                    </a:ext>
                  </a:extLst>
                </a:hlinkClick>
              </a:rPr>
              <a:t> </a:t>
            </a:r>
            <a:r>
              <a:rPr lang="en-US" sz="2800" dirty="0">
                <a:solidFill>
                  <a:schemeClr val="bg1">
                    <a:lumMod val="85000"/>
                  </a:schemeClr>
                </a:solidFill>
                <a:latin typeface="Bahnschrift" panose="020B0502040204020203" pitchFamily="34" charset="0"/>
                <a:hlinkClick r:id="rId6">
                  <a:extLst>
                    <a:ext uri="{A12FA001-AC4F-418D-AE19-62706E023703}">
                      <ahyp:hlinkClr xmlns:ahyp="http://schemas.microsoft.com/office/drawing/2018/hyperlinkcolor" val="tx"/>
                    </a:ext>
                  </a:extLst>
                </a:hlinkClick>
              </a:rPr>
              <a:t>Mariam M. Rabi</a:t>
            </a:r>
            <a:endParaRPr lang="en-US" sz="2800" dirty="0">
              <a:solidFill>
                <a:schemeClr val="bg1">
                  <a:lumMod val="85000"/>
                </a:schemeClr>
              </a:solidFill>
              <a:latin typeface="Bahnschrift" panose="020B0502040204020203" pitchFamily="34" charset="0"/>
            </a:endParaRPr>
          </a:p>
        </p:txBody>
      </p:sp>
      <p:sp>
        <p:nvSpPr>
          <p:cNvPr id="7" name="TextBox 6">
            <a:extLst>
              <a:ext uri="{FF2B5EF4-FFF2-40B4-BE49-F238E27FC236}">
                <a16:creationId xmlns:a16="http://schemas.microsoft.com/office/drawing/2014/main" id="{698915D6-8E98-4C6A-AED7-B6AF54E4B628}"/>
              </a:ext>
            </a:extLst>
          </p:cNvPr>
          <p:cNvSpPr txBox="1"/>
          <p:nvPr/>
        </p:nvSpPr>
        <p:spPr>
          <a:xfrm>
            <a:off x="9839325" y="6410325"/>
            <a:ext cx="2533650" cy="369332"/>
          </a:xfrm>
          <a:prstGeom prst="rect">
            <a:avLst/>
          </a:prstGeom>
          <a:noFill/>
        </p:spPr>
        <p:txBody>
          <a:bodyPr wrap="square" rtlCol="0">
            <a:spAutoFit/>
          </a:bodyPr>
          <a:lstStyle/>
          <a:p>
            <a:r>
              <a:rPr lang="en-US" dirty="0">
                <a:solidFill>
                  <a:srgbClr val="7FA2DA"/>
                </a:solidFill>
                <a:hlinkClick r:id="rId7">
                  <a:extLst>
                    <a:ext uri="{A12FA001-AC4F-418D-AE19-62706E023703}">
                      <ahyp:hlinkClr xmlns:ahyp="http://schemas.microsoft.com/office/drawing/2018/hyperlinkcolor" val="tx"/>
                    </a:ext>
                  </a:extLst>
                </a:hlinkClick>
              </a:rPr>
              <a:t>Our GitHub Repository </a:t>
            </a:r>
            <a:endParaRPr lang="en-US" dirty="0">
              <a:solidFill>
                <a:srgbClr val="7FA2DA"/>
              </a:solidFill>
            </a:endParaRPr>
          </a:p>
        </p:txBody>
      </p:sp>
    </p:spTree>
    <p:extLst>
      <p:ext uri="{BB962C8B-B14F-4D97-AF65-F5344CB8AC3E}">
        <p14:creationId xmlns:p14="http://schemas.microsoft.com/office/powerpoint/2010/main" val="2100201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0"/>
            <a:ext cx="12191998" cy="6857998"/>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7" y="6392412"/>
            <a:ext cx="3069050" cy="369332"/>
          </a:xfrm>
          <a:prstGeom prst="rect">
            <a:avLst/>
          </a:prstGeom>
          <a:noFill/>
        </p:spPr>
        <p:txBody>
          <a:bodyPr wrap="square" rtlCol="0">
            <a:spAutoFit/>
          </a:bodyPr>
          <a:lstStyle/>
          <a:p>
            <a:r>
              <a:rPr lang="en-US" dirty="0">
                <a:solidFill>
                  <a:srgbClr val="7FA2DA"/>
                </a:solidFill>
              </a:rPr>
              <a:t>5. Literature Review - PHQ-9 - I </a:t>
            </a:r>
          </a:p>
        </p:txBody>
      </p:sp>
      <p:sp>
        <p:nvSpPr>
          <p:cNvPr id="5" name="TextBox 4">
            <a:extLst>
              <a:ext uri="{FF2B5EF4-FFF2-40B4-BE49-F238E27FC236}">
                <a16:creationId xmlns:a16="http://schemas.microsoft.com/office/drawing/2014/main" id="{E2B20F0F-F189-4DB3-ACF1-DDD56FBEA463}"/>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10</a:t>
            </a:r>
          </a:p>
        </p:txBody>
      </p:sp>
      <p:sp>
        <p:nvSpPr>
          <p:cNvPr id="7" name="TextBox 6">
            <a:extLst>
              <a:ext uri="{FF2B5EF4-FFF2-40B4-BE49-F238E27FC236}">
                <a16:creationId xmlns:a16="http://schemas.microsoft.com/office/drawing/2014/main" id="{AB61819A-609D-46F8-A5A0-5CC73C743926}"/>
              </a:ext>
            </a:extLst>
          </p:cNvPr>
          <p:cNvSpPr txBox="1"/>
          <p:nvPr/>
        </p:nvSpPr>
        <p:spPr>
          <a:xfrm>
            <a:off x="444617" y="1698395"/>
            <a:ext cx="5289433" cy="461665"/>
          </a:xfrm>
          <a:prstGeom prst="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p3d/>
          </a:bodyPr>
          <a:lstStyle>
            <a:defPPr>
              <a:defRPr lang="en-US"/>
            </a:defPPr>
            <a:lvl1pPr>
              <a:defRPr sz="2400">
                <a:solidFill>
                  <a:schemeClr val="bg1">
                    <a:lumMod val="65000"/>
                  </a:schemeClr>
                </a:solidFill>
              </a:defRPr>
            </a:lvl1pPr>
          </a:lstStyle>
          <a:p>
            <a:r>
              <a:rPr lang="fr-FR" dirty="0">
                <a:solidFill>
                  <a:schemeClr val="bg1">
                    <a:lumMod val="85000"/>
                  </a:schemeClr>
                </a:solidFill>
              </a:rPr>
              <a:t>1- PHQ-9 (Patient Health Questionnaire):</a:t>
            </a:r>
            <a:endParaRPr lang="en-US" dirty="0">
              <a:solidFill>
                <a:schemeClr val="bg1">
                  <a:lumMod val="85000"/>
                </a:schemeClr>
              </a:solidFill>
            </a:endParaRPr>
          </a:p>
        </p:txBody>
      </p:sp>
      <p:sp>
        <p:nvSpPr>
          <p:cNvPr id="8" name="TextBox 7">
            <a:extLst>
              <a:ext uri="{FF2B5EF4-FFF2-40B4-BE49-F238E27FC236}">
                <a16:creationId xmlns:a16="http://schemas.microsoft.com/office/drawing/2014/main" id="{D7FC512F-27FF-484D-A5BB-12670A2C3EBB}"/>
              </a:ext>
            </a:extLst>
          </p:cNvPr>
          <p:cNvSpPr txBox="1"/>
          <p:nvPr/>
        </p:nvSpPr>
        <p:spPr>
          <a:xfrm>
            <a:off x="444617" y="2583293"/>
            <a:ext cx="11653213" cy="3149580"/>
          </a:xfrm>
          <a:prstGeom prst="rect">
            <a:avLst/>
          </a:prstGeom>
          <a:noFill/>
        </p:spPr>
        <p:txBody>
          <a:bodyPr wrap="square" rtlCol="0">
            <a:spAutoFit/>
          </a:bodyPr>
          <a:lstStyle/>
          <a:p>
            <a:pPr marL="0" marR="0">
              <a:spcBef>
                <a:spcPts val="0"/>
              </a:spcBef>
              <a:spcAft>
                <a:spcPts val="800"/>
              </a:spcAft>
            </a:pPr>
            <a:r>
              <a:rPr lang="en-US" sz="2400" dirty="0">
                <a:solidFill>
                  <a:schemeClr val="bg1">
                    <a:lumMod val="85000"/>
                  </a:schemeClr>
                </a:solidFill>
              </a:rPr>
              <a:t>The nine-item Patient Health Questionnaire (PHQ-9) is a depressive symptom scale and diagnostic tool introduced in 2001 to screen adult patients in </a:t>
            </a:r>
            <a:r>
              <a:rPr lang="en-US" sz="2400" dirty="0">
                <a:solidFill>
                  <a:schemeClr val="bg1">
                    <a:lumMod val="85000"/>
                  </a:schemeClr>
                </a:solidFill>
                <a:hlinkClick r:id="rId3" tooltip="Primary care">
                  <a:extLst>
                    <a:ext uri="{A12FA001-AC4F-418D-AE19-62706E023703}">
                      <ahyp:hlinkClr xmlns:ahyp="http://schemas.microsoft.com/office/drawing/2018/hyperlinkcolor" val="tx"/>
                    </a:ext>
                  </a:extLst>
                </a:hlinkClick>
              </a:rPr>
              <a:t>primary care</a:t>
            </a:r>
            <a:r>
              <a:rPr lang="en-US" sz="2400" dirty="0">
                <a:solidFill>
                  <a:schemeClr val="bg1">
                    <a:lumMod val="85000"/>
                  </a:schemeClr>
                </a:solidFill>
              </a:rPr>
              <a:t> settings. </a:t>
            </a:r>
            <a:br>
              <a:rPr lang="en-US" sz="2400" dirty="0">
                <a:solidFill>
                  <a:schemeClr val="bg1">
                    <a:lumMod val="85000"/>
                  </a:schemeClr>
                </a:solidFill>
              </a:rPr>
            </a:br>
            <a:r>
              <a:rPr lang="en-US" sz="2400" dirty="0">
                <a:solidFill>
                  <a:schemeClr val="bg1">
                    <a:lumMod val="85000"/>
                  </a:schemeClr>
                </a:solidFill>
              </a:rPr>
              <a:t>The instrument assesses for the presence and severity of </a:t>
            </a:r>
            <a:r>
              <a:rPr lang="en-US" sz="2400" dirty="0">
                <a:solidFill>
                  <a:schemeClr val="bg1">
                    <a:lumMod val="85000"/>
                  </a:schemeClr>
                </a:solidFill>
                <a:hlinkClick r:id="rId4" tooltip="Depression (mood)">
                  <a:extLst>
                    <a:ext uri="{A12FA001-AC4F-418D-AE19-62706E023703}">
                      <ahyp:hlinkClr xmlns:ahyp="http://schemas.microsoft.com/office/drawing/2018/hyperlinkcolor" val="tx"/>
                    </a:ext>
                  </a:extLst>
                </a:hlinkClick>
              </a:rPr>
              <a:t>depressive symptoms</a:t>
            </a:r>
            <a:r>
              <a:rPr lang="en-US" sz="2400" dirty="0">
                <a:solidFill>
                  <a:schemeClr val="bg1">
                    <a:lumMod val="85000"/>
                  </a:schemeClr>
                </a:solidFill>
              </a:rPr>
              <a:t> and a possible depressive disorder. </a:t>
            </a:r>
            <a:br>
              <a:rPr lang="en-US" sz="2400" dirty="0">
                <a:solidFill>
                  <a:schemeClr val="bg1">
                    <a:lumMod val="85000"/>
                  </a:schemeClr>
                </a:solidFill>
              </a:rPr>
            </a:br>
            <a:endParaRPr lang="en-US" sz="2400" dirty="0">
              <a:solidFill>
                <a:schemeClr val="bg1">
                  <a:lumMod val="85000"/>
                </a:schemeClr>
              </a:solidFill>
            </a:endParaRPr>
          </a:p>
          <a:p>
            <a:pPr marL="0" marR="0">
              <a:spcBef>
                <a:spcPts val="0"/>
              </a:spcBef>
              <a:spcAft>
                <a:spcPts val="800"/>
              </a:spcAft>
            </a:pPr>
            <a:r>
              <a:rPr lang="en-US" sz="2400" dirty="0">
                <a:solidFill>
                  <a:schemeClr val="bg1">
                    <a:lumMod val="85000"/>
                  </a:schemeClr>
                </a:solidFill>
              </a:rPr>
              <a:t>The PHQ-9 is a component of the larger self-administered </a:t>
            </a:r>
            <a:r>
              <a:rPr lang="en-US" sz="2400" dirty="0">
                <a:solidFill>
                  <a:schemeClr val="bg1">
                    <a:lumMod val="85000"/>
                  </a:schemeClr>
                </a:solidFill>
                <a:hlinkClick r:id="rId5" tooltip="Patient Health Questionnaire">
                  <a:extLst>
                    <a:ext uri="{A12FA001-AC4F-418D-AE19-62706E023703}">
                      <ahyp:hlinkClr xmlns:ahyp="http://schemas.microsoft.com/office/drawing/2018/hyperlinkcolor" val="tx"/>
                    </a:ext>
                  </a:extLst>
                </a:hlinkClick>
              </a:rPr>
              <a:t>Patient Health Questionnaire</a:t>
            </a:r>
            <a:r>
              <a:rPr lang="en-US" sz="2400" dirty="0">
                <a:solidFill>
                  <a:schemeClr val="bg1">
                    <a:lumMod val="85000"/>
                  </a:schemeClr>
                </a:solidFill>
              </a:rPr>
              <a:t> (PHQ), but can be used as a stand-alone instrument. The PHQ-9 takes less than three minutes to complete. It is scored by simply adding up the individual items' scores.</a:t>
            </a:r>
          </a:p>
        </p:txBody>
      </p:sp>
    </p:spTree>
    <p:extLst>
      <p:ext uri="{BB962C8B-B14F-4D97-AF65-F5344CB8AC3E}">
        <p14:creationId xmlns:p14="http://schemas.microsoft.com/office/powerpoint/2010/main" val="41645768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0"/>
            <a:ext cx="12191998" cy="6857998"/>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7" y="6392412"/>
            <a:ext cx="3221450" cy="369332"/>
          </a:xfrm>
          <a:prstGeom prst="rect">
            <a:avLst/>
          </a:prstGeom>
          <a:noFill/>
        </p:spPr>
        <p:txBody>
          <a:bodyPr wrap="square" rtlCol="0">
            <a:spAutoFit/>
          </a:bodyPr>
          <a:lstStyle/>
          <a:p>
            <a:r>
              <a:rPr lang="en-US" dirty="0">
                <a:solidFill>
                  <a:srgbClr val="7FA2DA"/>
                </a:solidFill>
              </a:rPr>
              <a:t>5. Literature Review - PHQ-9 - II </a:t>
            </a:r>
          </a:p>
        </p:txBody>
      </p:sp>
      <p:sp>
        <p:nvSpPr>
          <p:cNvPr id="5" name="TextBox 4">
            <a:extLst>
              <a:ext uri="{FF2B5EF4-FFF2-40B4-BE49-F238E27FC236}">
                <a16:creationId xmlns:a16="http://schemas.microsoft.com/office/drawing/2014/main" id="{E2B20F0F-F189-4DB3-ACF1-DDD56FBEA463}"/>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11</a:t>
            </a:r>
          </a:p>
        </p:txBody>
      </p:sp>
      <p:sp>
        <p:nvSpPr>
          <p:cNvPr id="7" name="TextBox 6">
            <a:extLst>
              <a:ext uri="{FF2B5EF4-FFF2-40B4-BE49-F238E27FC236}">
                <a16:creationId xmlns:a16="http://schemas.microsoft.com/office/drawing/2014/main" id="{AB61819A-609D-46F8-A5A0-5CC73C743926}"/>
              </a:ext>
            </a:extLst>
          </p:cNvPr>
          <p:cNvSpPr txBox="1"/>
          <p:nvPr/>
        </p:nvSpPr>
        <p:spPr>
          <a:xfrm>
            <a:off x="444618" y="1698395"/>
            <a:ext cx="5318007" cy="461665"/>
          </a:xfrm>
          <a:prstGeom prst="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p3d/>
          </a:bodyPr>
          <a:lstStyle>
            <a:defPPr>
              <a:defRPr lang="en-US"/>
            </a:defPPr>
            <a:lvl1pPr>
              <a:defRPr sz="2400">
                <a:solidFill>
                  <a:schemeClr val="bg1">
                    <a:lumMod val="85000"/>
                  </a:schemeClr>
                </a:solidFill>
              </a:defRPr>
            </a:lvl1pPr>
          </a:lstStyle>
          <a:p>
            <a:r>
              <a:rPr lang="fr-FR" dirty="0"/>
              <a:t>1- PHQ-9 (Patient Health Questionnaire):</a:t>
            </a:r>
            <a:endParaRPr lang="en-US" dirty="0"/>
          </a:p>
        </p:txBody>
      </p:sp>
      <p:sp>
        <p:nvSpPr>
          <p:cNvPr id="8" name="TextBox 7">
            <a:extLst>
              <a:ext uri="{FF2B5EF4-FFF2-40B4-BE49-F238E27FC236}">
                <a16:creationId xmlns:a16="http://schemas.microsoft.com/office/drawing/2014/main" id="{D7FC512F-27FF-484D-A5BB-12670A2C3EBB}"/>
              </a:ext>
            </a:extLst>
          </p:cNvPr>
          <p:cNvSpPr txBox="1"/>
          <p:nvPr/>
        </p:nvSpPr>
        <p:spPr>
          <a:xfrm>
            <a:off x="444617" y="2364312"/>
            <a:ext cx="11627956" cy="830997"/>
          </a:xfrm>
          <a:prstGeom prst="rect">
            <a:avLst/>
          </a:prstGeom>
          <a:noFill/>
        </p:spPr>
        <p:txBody>
          <a:bodyPr wrap="square" rtlCol="0">
            <a:spAutoFit/>
          </a:bodyPr>
          <a:lstStyle/>
          <a:p>
            <a:r>
              <a:rPr lang="en-US" sz="2400" dirty="0">
                <a:solidFill>
                  <a:schemeClr val="bg1">
                    <a:lumMod val="85000"/>
                  </a:schemeClr>
                </a:solidFill>
              </a:rPr>
              <a:t>Survey items</a:t>
            </a:r>
          </a:p>
          <a:p>
            <a:r>
              <a:rPr lang="en-US" sz="2400" dirty="0">
                <a:solidFill>
                  <a:schemeClr val="bg1">
                    <a:lumMod val="85000"/>
                  </a:schemeClr>
                </a:solidFill>
              </a:rPr>
              <a:t>It includes 9 items that assess the patient’s experiences over the past two weeks, covering:</a:t>
            </a:r>
          </a:p>
        </p:txBody>
      </p:sp>
      <p:sp>
        <p:nvSpPr>
          <p:cNvPr id="9" name="TextBox 8">
            <a:extLst>
              <a:ext uri="{FF2B5EF4-FFF2-40B4-BE49-F238E27FC236}">
                <a16:creationId xmlns:a16="http://schemas.microsoft.com/office/drawing/2014/main" id="{5984EB9D-E3B5-4769-B51F-538B5D0B00EC}"/>
              </a:ext>
            </a:extLst>
          </p:cNvPr>
          <p:cNvSpPr txBox="1"/>
          <p:nvPr/>
        </p:nvSpPr>
        <p:spPr>
          <a:xfrm>
            <a:off x="1001134" y="3208892"/>
            <a:ext cx="11384117" cy="2308324"/>
          </a:xfrm>
          <a:prstGeom prst="rect">
            <a:avLst/>
          </a:prstGeom>
          <a:noFill/>
        </p:spPr>
        <p:txBody>
          <a:bodyPr wrap="square" numCol="2" rtlCol="0">
            <a:spAutoFit/>
          </a:bodyPr>
          <a:lstStyle/>
          <a:p>
            <a:r>
              <a:rPr lang="en-US" sz="2400" dirty="0">
                <a:solidFill>
                  <a:schemeClr val="bg1">
                    <a:lumMod val="85000"/>
                  </a:schemeClr>
                </a:solidFill>
              </a:rPr>
              <a:t>• Lack of interest or pleasure (anhedonia)</a:t>
            </a:r>
          </a:p>
          <a:p>
            <a:r>
              <a:rPr lang="en-US" sz="2400" dirty="0">
                <a:solidFill>
                  <a:schemeClr val="bg1">
                    <a:lumMod val="85000"/>
                  </a:schemeClr>
                </a:solidFill>
              </a:rPr>
              <a:t>• Feeling down or depressed</a:t>
            </a:r>
          </a:p>
          <a:p>
            <a:r>
              <a:rPr lang="en-US" sz="2400" dirty="0">
                <a:solidFill>
                  <a:schemeClr val="bg1">
                    <a:lumMod val="85000"/>
                  </a:schemeClr>
                </a:solidFill>
              </a:rPr>
              <a:t>• Sleep disturbances</a:t>
            </a:r>
          </a:p>
          <a:p>
            <a:r>
              <a:rPr lang="en-US" sz="2400" dirty="0">
                <a:solidFill>
                  <a:schemeClr val="bg1">
                    <a:lumMod val="85000"/>
                  </a:schemeClr>
                </a:solidFill>
              </a:rPr>
              <a:t>• Fatigue or low energy</a:t>
            </a:r>
          </a:p>
          <a:p>
            <a:r>
              <a:rPr lang="en-US" sz="2400" dirty="0">
                <a:solidFill>
                  <a:schemeClr val="bg1">
                    <a:lumMod val="85000"/>
                  </a:schemeClr>
                </a:solidFill>
              </a:rPr>
              <a:t>• Appetite changes</a:t>
            </a:r>
          </a:p>
          <a:p>
            <a:endParaRPr lang="en-US" sz="2400" dirty="0">
              <a:solidFill>
                <a:schemeClr val="bg1">
                  <a:lumMod val="85000"/>
                </a:schemeClr>
              </a:solidFill>
            </a:endParaRPr>
          </a:p>
          <a:p>
            <a:r>
              <a:rPr lang="en-US" sz="2400" dirty="0">
                <a:solidFill>
                  <a:schemeClr val="bg1">
                    <a:lumMod val="85000"/>
                  </a:schemeClr>
                </a:solidFill>
              </a:rPr>
              <a:t>• Low self-esteem</a:t>
            </a:r>
          </a:p>
          <a:p>
            <a:r>
              <a:rPr lang="en-US" sz="2400" dirty="0">
                <a:solidFill>
                  <a:schemeClr val="bg1">
                    <a:lumMod val="85000"/>
                  </a:schemeClr>
                </a:solidFill>
              </a:rPr>
              <a:t>• Difficulty concentrating</a:t>
            </a:r>
          </a:p>
          <a:p>
            <a:r>
              <a:rPr lang="en-US" sz="2400" dirty="0">
                <a:solidFill>
                  <a:schemeClr val="bg1">
                    <a:lumMod val="85000"/>
                  </a:schemeClr>
                </a:solidFill>
              </a:rPr>
              <a:t>• Psychomotor agitation or retardation</a:t>
            </a:r>
          </a:p>
          <a:p>
            <a:r>
              <a:rPr lang="en-US" sz="2400" dirty="0">
                <a:solidFill>
                  <a:schemeClr val="bg1">
                    <a:lumMod val="85000"/>
                  </a:schemeClr>
                </a:solidFill>
              </a:rPr>
              <a:t>• Suicidal thoughts</a:t>
            </a:r>
          </a:p>
          <a:p>
            <a:endParaRPr lang="en-US" sz="2400" dirty="0">
              <a:solidFill>
                <a:schemeClr val="bg1">
                  <a:lumMod val="85000"/>
                </a:schemeClr>
              </a:solidFill>
            </a:endParaRPr>
          </a:p>
        </p:txBody>
      </p:sp>
      <p:sp>
        <p:nvSpPr>
          <p:cNvPr id="10" name="TextBox 9">
            <a:extLst>
              <a:ext uri="{FF2B5EF4-FFF2-40B4-BE49-F238E27FC236}">
                <a16:creationId xmlns:a16="http://schemas.microsoft.com/office/drawing/2014/main" id="{A3135F67-C36B-45FD-BDEF-A593B8465C65}"/>
              </a:ext>
            </a:extLst>
          </p:cNvPr>
          <p:cNvSpPr txBox="1"/>
          <p:nvPr/>
        </p:nvSpPr>
        <p:spPr>
          <a:xfrm>
            <a:off x="564044" y="5429714"/>
            <a:ext cx="11627956" cy="461665"/>
          </a:xfrm>
          <a:prstGeom prst="rect">
            <a:avLst/>
          </a:prstGeom>
          <a:noFill/>
        </p:spPr>
        <p:txBody>
          <a:bodyPr wrap="square" rtlCol="0">
            <a:spAutoFit/>
          </a:bodyPr>
          <a:lstStyle/>
          <a:p>
            <a:r>
              <a:rPr lang="en-US" sz="2400" dirty="0">
                <a:solidFill>
                  <a:schemeClr val="bg1">
                    <a:lumMod val="85000"/>
                  </a:schemeClr>
                </a:solidFill>
              </a:rPr>
              <a:t>Responses range from 0 (not at all) to 3 (nearly every day). </a:t>
            </a:r>
          </a:p>
        </p:txBody>
      </p:sp>
    </p:spTree>
    <p:extLst>
      <p:ext uri="{BB962C8B-B14F-4D97-AF65-F5344CB8AC3E}">
        <p14:creationId xmlns:p14="http://schemas.microsoft.com/office/powerpoint/2010/main" val="1901398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0"/>
            <a:ext cx="12191998" cy="6857998"/>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6" y="6392412"/>
            <a:ext cx="3651133" cy="369332"/>
          </a:xfrm>
          <a:prstGeom prst="rect">
            <a:avLst/>
          </a:prstGeom>
          <a:noFill/>
        </p:spPr>
        <p:txBody>
          <a:bodyPr wrap="square" rtlCol="0">
            <a:spAutoFit/>
          </a:bodyPr>
          <a:lstStyle/>
          <a:p>
            <a:r>
              <a:rPr lang="en-US" dirty="0">
                <a:solidFill>
                  <a:srgbClr val="7FA2DA"/>
                </a:solidFill>
              </a:rPr>
              <a:t>5. Literature Review - Stress level - I</a:t>
            </a:r>
          </a:p>
        </p:txBody>
      </p:sp>
      <p:sp>
        <p:nvSpPr>
          <p:cNvPr id="5" name="TextBox 4">
            <a:extLst>
              <a:ext uri="{FF2B5EF4-FFF2-40B4-BE49-F238E27FC236}">
                <a16:creationId xmlns:a16="http://schemas.microsoft.com/office/drawing/2014/main" id="{E2B20F0F-F189-4DB3-ACF1-DDD56FBEA463}"/>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12</a:t>
            </a:r>
          </a:p>
        </p:txBody>
      </p:sp>
      <p:sp>
        <p:nvSpPr>
          <p:cNvPr id="7" name="TextBox 6">
            <a:extLst>
              <a:ext uri="{FF2B5EF4-FFF2-40B4-BE49-F238E27FC236}">
                <a16:creationId xmlns:a16="http://schemas.microsoft.com/office/drawing/2014/main" id="{AB61819A-609D-46F8-A5A0-5CC73C743926}"/>
              </a:ext>
            </a:extLst>
          </p:cNvPr>
          <p:cNvSpPr txBox="1"/>
          <p:nvPr/>
        </p:nvSpPr>
        <p:spPr>
          <a:xfrm>
            <a:off x="682043" y="1755545"/>
            <a:ext cx="2156408" cy="461665"/>
          </a:xfrm>
          <a:prstGeom prst="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p3d/>
          </a:bodyPr>
          <a:lstStyle>
            <a:defPPr>
              <a:defRPr lang="en-US"/>
            </a:defPPr>
            <a:lvl1pPr>
              <a:defRPr sz="2400">
                <a:solidFill>
                  <a:schemeClr val="bg1">
                    <a:lumMod val="85000"/>
                  </a:schemeClr>
                </a:solidFill>
              </a:defRPr>
            </a:lvl1pPr>
          </a:lstStyle>
          <a:p>
            <a:r>
              <a:rPr lang="fr-FR" dirty="0"/>
              <a:t>2- Stress Level:</a:t>
            </a:r>
            <a:endParaRPr lang="en-US" dirty="0"/>
          </a:p>
        </p:txBody>
      </p:sp>
      <p:sp>
        <p:nvSpPr>
          <p:cNvPr id="8" name="TextBox 7">
            <a:extLst>
              <a:ext uri="{FF2B5EF4-FFF2-40B4-BE49-F238E27FC236}">
                <a16:creationId xmlns:a16="http://schemas.microsoft.com/office/drawing/2014/main" id="{D7FC512F-27FF-484D-A5BB-12670A2C3EBB}"/>
              </a:ext>
            </a:extLst>
          </p:cNvPr>
          <p:cNvSpPr txBox="1"/>
          <p:nvPr/>
        </p:nvSpPr>
        <p:spPr>
          <a:xfrm>
            <a:off x="797041" y="2864075"/>
            <a:ext cx="11233033" cy="1938992"/>
          </a:xfrm>
          <a:prstGeom prst="rect">
            <a:avLst/>
          </a:prstGeom>
          <a:noFill/>
        </p:spPr>
        <p:txBody>
          <a:bodyPr wrap="square" rtlCol="0">
            <a:spAutoFit/>
          </a:bodyPr>
          <a:lstStyle/>
          <a:p>
            <a:r>
              <a:rPr lang="en-US" sz="2400" dirty="0">
                <a:solidFill>
                  <a:schemeClr val="bg1">
                    <a:lumMod val="85000"/>
                  </a:schemeClr>
                </a:solidFill>
              </a:rPr>
              <a:t>Commonly identified stressors include familial expectations, financial burdens, employment concerns, and the challenge of balancing work and study commitments.</a:t>
            </a:r>
          </a:p>
          <a:p>
            <a:endParaRPr lang="en-US" sz="2400" dirty="0">
              <a:solidFill>
                <a:schemeClr val="bg1">
                  <a:lumMod val="85000"/>
                </a:schemeClr>
              </a:solidFill>
            </a:endParaRPr>
          </a:p>
          <a:p>
            <a:r>
              <a:rPr lang="en-US" sz="2400" dirty="0">
                <a:solidFill>
                  <a:schemeClr val="bg1">
                    <a:lumMod val="85000"/>
                  </a:schemeClr>
                </a:solidFill>
              </a:rPr>
              <a:t>To assess these stressors, structured questionnaires using Likert-type scales have been frequently utilized. </a:t>
            </a:r>
          </a:p>
        </p:txBody>
      </p:sp>
    </p:spTree>
    <p:extLst>
      <p:ext uri="{BB962C8B-B14F-4D97-AF65-F5344CB8AC3E}">
        <p14:creationId xmlns:p14="http://schemas.microsoft.com/office/powerpoint/2010/main" val="34954914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0"/>
            <a:ext cx="12191998" cy="6857998"/>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7" y="6392412"/>
            <a:ext cx="3660658" cy="369332"/>
          </a:xfrm>
          <a:prstGeom prst="rect">
            <a:avLst/>
          </a:prstGeom>
          <a:noFill/>
        </p:spPr>
        <p:txBody>
          <a:bodyPr wrap="square" rtlCol="0">
            <a:spAutoFit/>
          </a:bodyPr>
          <a:lstStyle/>
          <a:p>
            <a:r>
              <a:rPr lang="en-US" dirty="0">
                <a:solidFill>
                  <a:srgbClr val="7FA2DA"/>
                </a:solidFill>
              </a:rPr>
              <a:t>5. Literature Review - Stress level - II</a:t>
            </a:r>
          </a:p>
        </p:txBody>
      </p:sp>
      <p:sp>
        <p:nvSpPr>
          <p:cNvPr id="5" name="TextBox 4">
            <a:extLst>
              <a:ext uri="{FF2B5EF4-FFF2-40B4-BE49-F238E27FC236}">
                <a16:creationId xmlns:a16="http://schemas.microsoft.com/office/drawing/2014/main" id="{E2B20F0F-F189-4DB3-ACF1-DDD56FBEA463}"/>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13</a:t>
            </a:r>
          </a:p>
        </p:txBody>
      </p:sp>
      <p:sp>
        <p:nvSpPr>
          <p:cNvPr id="7" name="TextBox 6">
            <a:extLst>
              <a:ext uri="{FF2B5EF4-FFF2-40B4-BE49-F238E27FC236}">
                <a16:creationId xmlns:a16="http://schemas.microsoft.com/office/drawing/2014/main" id="{AB61819A-609D-46F8-A5A0-5CC73C743926}"/>
              </a:ext>
            </a:extLst>
          </p:cNvPr>
          <p:cNvSpPr txBox="1"/>
          <p:nvPr/>
        </p:nvSpPr>
        <p:spPr>
          <a:xfrm>
            <a:off x="682043" y="1755545"/>
            <a:ext cx="2156408" cy="461665"/>
          </a:xfrm>
          <a:prstGeom prst="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p3d/>
          </a:bodyPr>
          <a:lstStyle>
            <a:defPPr>
              <a:defRPr lang="en-US"/>
            </a:defPPr>
            <a:lvl1pPr>
              <a:defRPr sz="2400">
                <a:solidFill>
                  <a:schemeClr val="bg1">
                    <a:lumMod val="85000"/>
                  </a:schemeClr>
                </a:solidFill>
              </a:defRPr>
            </a:lvl1pPr>
          </a:lstStyle>
          <a:p>
            <a:r>
              <a:rPr lang="fr-FR" dirty="0"/>
              <a:t>2- Stress Level:</a:t>
            </a:r>
            <a:endParaRPr lang="en-US" dirty="0"/>
          </a:p>
        </p:txBody>
      </p:sp>
      <p:sp>
        <p:nvSpPr>
          <p:cNvPr id="9" name="TextBox 8">
            <a:extLst>
              <a:ext uri="{FF2B5EF4-FFF2-40B4-BE49-F238E27FC236}">
                <a16:creationId xmlns:a16="http://schemas.microsoft.com/office/drawing/2014/main" id="{2E1C9478-3EC5-4BF4-8855-431BEC06ACE4}"/>
              </a:ext>
            </a:extLst>
          </p:cNvPr>
          <p:cNvSpPr txBox="1"/>
          <p:nvPr/>
        </p:nvSpPr>
        <p:spPr>
          <a:xfrm>
            <a:off x="586793" y="2464652"/>
            <a:ext cx="11262307" cy="830997"/>
          </a:xfrm>
          <a:prstGeom prst="rect">
            <a:avLst/>
          </a:prstGeom>
          <a:noFill/>
        </p:spPr>
        <p:txBody>
          <a:bodyPr wrap="square" rtlCol="0">
            <a:spAutoFit/>
          </a:bodyPr>
          <a:lstStyle/>
          <a:p>
            <a:r>
              <a:rPr lang="en-US" sz="2400" dirty="0">
                <a:solidFill>
                  <a:schemeClr val="bg1">
                    <a:lumMod val="85000"/>
                  </a:schemeClr>
                </a:solidFill>
              </a:rPr>
              <a:t>In line with these methodologies, the current study adopts a customized self-report instrument that asks respondents to rate their stress level regarding the following factors:</a:t>
            </a:r>
          </a:p>
        </p:txBody>
      </p:sp>
      <p:sp>
        <p:nvSpPr>
          <p:cNvPr id="10" name="TextBox 9">
            <a:extLst>
              <a:ext uri="{FF2B5EF4-FFF2-40B4-BE49-F238E27FC236}">
                <a16:creationId xmlns:a16="http://schemas.microsoft.com/office/drawing/2014/main" id="{0BA32372-CE12-4FD7-918E-7C4215FFA479}"/>
              </a:ext>
            </a:extLst>
          </p:cNvPr>
          <p:cNvSpPr txBox="1"/>
          <p:nvPr/>
        </p:nvSpPr>
        <p:spPr>
          <a:xfrm>
            <a:off x="1489924" y="3306686"/>
            <a:ext cx="11384117" cy="1569660"/>
          </a:xfrm>
          <a:prstGeom prst="rect">
            <a:avLst/>
          </a:prstGeom>
          <a:noFill/>
        </p:spPr>
        <p:txBody>
          <a:bodyPr wrap="square" numCol="2" rtlCol="0">
            <a:spAutoFit/>
          </a:bodyPr>
          <a:lstStyle/>
          <a:p>
            <a:r>
              <a:rPr lang="en-US" sz="2400" dirty="0">
                <a:solidFill>
                  <a:schemeClr val="bg1">
                    <a:lumMod val="85000"/>
                  </a:schemeClr>
                </a:solidFill>
              </a:rPr>
              <a:t>• High family expectations</a:t>
            </a:r>
          </a:p>
          <a:p>
            <a:r>
              <a:rPr lang="en-US" sz="2400" dirty="0">
                <a:solidFill>
                  <a:schemeClr val="bg1">
                    <a:lumMod val="85000"/>
                  </a:schemeClr>
                </a:solidFill>
              </a:rPr>
              <a:t>• Financial difficulties</a:t>
            </a:r>
          </a:p>
          <a:p>
            <a:endParaRPr lang="en-US" sz="2400" dirty="0">
              <a:solidFill>
                <a:schemeClr val="bg1">
                  <a:lumMod val="85000"/>
                </a:schemeClr>
              </a:solidFill>
            </a:endParaRPr>
          </a:p>
          <a:p>
            <a:endParaRPr lang="en-US" sz="2400" dirty="0">
              <a:solidFill>
                <a:schemeClr val="bg1">
                  <a:lumMod val="85000"/>
                </a:schemeClr>
              </a:solidFill>
            </a:endParaRPr>
          </a:p>
          <a:p>
            <a:r>
              <a:rPr lang="en-US" sz="2400" dirty="0">
                <a:solidFill>
                  <a:schemeClr val="bg1">
                    <a:lumMod val="85000"/>
                  </a:schemeClr>
                </a:solidFill>
              </a:rPr>
              <a:t>• Fear of unemployment</a:t>
            </a:r>
          </a:p>
          <a:p>
            <a:r>
              <a:rPr lang="en-US" sz="2400" dirty="0">
                <a:solidFill>
                  <a:schemeClr val="bg1">
                    <a:lumMod val="85000"/>
                  </a:schemeClr>
                </a:solidFill>
              </a:rPr>
              <a:t>• Balancing work and study</a:t>
            </a:r>
          </a:p>
        </p:txBody>
      </p:sp>
      <p:sp>
        <p:nvSpPr>
          <p:cNvPr id="11" name="TextBox 10">
            <a:extLst>
              <a:ext uri="{FF2B5EF4-FFF2-40B4-BE49-F238E27FC236}">
                <a16:creationId xmlns:a16="http://schemas.microsoft.com/office/drawing/2014/main" id="{2ED5B682-1F72-4970-A528-9090D9BA3DB5}"/>
              </a:ext>
            </a:extLst>
          </p:cNvPr>
          <p:cNvSpPr txBox="1"/>
          <p:nvPr/>
        </p:nvSpPr>
        <p:spPr>
          <a:xfrm>
            <a:off x="682043" y="4559972"/>
            <a:ext cx="11262307" cy="1200329"/>
          </a:xfrm>
          <a:prstGeom prst="rect">
            <a:avLst/>
          </a:prstGeom>
          <a:noFill/>
        </p:spPr>
        <p:txBody>
          <a:bodyPr wrap="square" rtlCol="0">
            <a:spAutoFit/>
          </a:bodyPr>
          <a:lstStyle/>
          <a:p>
            <a:r>
              <a:rPr lang="en-US" sz="2400" dirty="0">
                <a:solidFill>
                  <a:schemeClr val="bg1">
                    <a:lumMod val="85000"/>
                  </a:schemeClr>
                </a:solidFill>
              </a:rPr>
              <a:t>Participants respond using a 5-point Likert scale, ranging from 1 (Not at all stressed) to 5 (Extremely stressed). This design aligns with established tools in literature that aim to quantify perceived stress levels related to socioeconomic and personal challenges.</a:t>
            </a:r>
          </a:p>
        </p:txBody>
      </p:sp>
    </p:spTree>
    <p:extLst>
      <p:ext uri="{BB962C8B-B14F-4D97-AF65-F5344CB8AC3E}">
        <p14:creationId xmlns:p14="http://schemas.microsoft.com/office/powerpoint/2010/main" val="14739544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0"/>
            <a:ext cx="12191998" cy="6857998"/>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6" y="6392412"/>
            <a:ext cx="4451233" cy="369332"/>
          </a:xfrm>
          <a:prstGeom prst="rect">
            <a:avLst/>
          </a:prstGeom>
          <a:noFill/>
        </p:spPr>
        <p:txBody>
          <a:bodyPr wrap="square" rtlCol="0">
            <a:spAutoFit/>
          </a:bodyPr>
          <a:lstStyle/>
          <a:p>
            <a:r>
              <a:rPr lang="en-US" dirty="0">
                <a:solidFill>
                  <a:srgbClr val="7FA2DA"/>
                </a:solidFill>
              </a:rPr>
              <a:t>5. Literature Review - Expression Comfort - I</a:t>
            </a:r>
          </a:p>
        </p:txBody>
      </p:sp>
      <p:sp>
        <p:nvSpPr>
          <p:cNvPr id="5" name="TextBox 4">
            <a:extLst>
              <a:ext uri="{FF2B5EF4-FFF2-40B4-BE49-F238E27FC236}">
                <a16:creationId xmlns:a16="http://schemas.microsoft.com/office/drawing/2014/main" id="{E2B20F0F-F189-4DB3-ACF1-DDD56FBEA463}"/>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14</a:t>
            </a:r>
          </a:p>
        </p:txBody>
      </p:sp>
      <p:sp>
        <p:nvSpPr>
          <p:cNvPr id="7" name="TextBox 6">
            <a:extLst>
              <a:ext uri="{FF2B5EF4-FFF2-40B4-BE49-F238E27FC236}">
                <a16:creationId xmlns:a16="http://schemas.microsoft.com/office/drawing/2014/main" id="{AB61819A-609D-46F8-A5A0-5CC73C743926}"/>
              </a:ext>
            </a:extLst>
          </p:cNvPr>
          <p:cNvSpPr txBox="1"/>
          <p:nvPr/>
        </p:nvSpPr>
        <p:spPr>
          <a:xfrm>
            <a:off x="577267" y="1736495"/>
            <a:ext cx="3147007" cy="461665"/>
          </a:xfrm>
          <a:prstGeom prst="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p3d/>
          </a:bodyPr>
          <a:lstStyle>
            <a:defPPr>
              <a:defRPr lang="en-US"/>
            </a:defPPr>
            <a:lvl1pPr>
              <a:defRPr sz="2400">
                <a:solidFill>
                  <a:schemeClr val="bg1">
                    <a:lumMod val="85000"/>
                  </a:schemeClr>
                </a:solidFill>
              </a:defRPr>
            </a:lvl1pPr>
          </a:lstStyle>
          <a:p>
            <a:r>
              <a:rPr lang="fr-FR" dirty="0"/>
              <a:t>3- Expression Comfort:</a:t>
            </a:r>
            <a:endParaRPr lang="en-US" dirty="0"/>
          </a:p>
        </p:txBody>
      </p:sp>
      <p:sp>
        <p:nvSpPr>
          <p:cNvPr id="9" name="TextBox 8">
            <a:extLst>
              <a:ext uri="{FF2B5EF4-FFF2-40B4-BE49-F238E27FC236}">
                <a16:creationId xmlns:a16="http://schemas.microsoft.com/office/drawing/2014/main" id="{E6384A8C-5EFB-4820-9EAF-7AB5B4573FB7}"/>
              </a:ext>
            </a:extLst>
          </p:cNvPr>
          <p:cNvSpPr txBox="1"/>
          <p:nvPr/>
        </p:nvSpPr>
        <p:spPr>
          <a:xfrm>
            <a:off x="863717" y="2892299"/>
            <a:ext cx="10832984" cy="1938992"/>
          </a:xfrm>
          <a:prstGeom prst="rect">
            <a:avLst/>
          </a:prstGeom>
          <a:noFill/>
        </p:spPr>
        <p:txBody>
          <a:bodyPr wrap="square" rtlCol="0">
            <a:spAutoFit/>
          </a:bodyPr>
          <a:lstStyle/>
          <a:p>
            <a:r>
              <a:rPr lang="en-US" sz="2400" dirty="0">
                <a:solidFill>
                  <a:schemeClr val="bg1">
                    <a:lumMod val="85000"/>
                  </a:schemeClr>
                </a:solidFill>
              </a:rPr>
              <a:t>Commonly examined aspects in psychological research include individuals’ comfort levels when discussing personal and emotional issues with others. </a:t>
            </a:r>
          </a:p>
          <a:p>
            <a:endParaRPr lang="en-US" sz="2400" dirty="0">
              <a:solidFill>
                <a:schemeClr val="bg1">
                  <a:lumMod val="85000"/>
                </a:schemeClr>
              </a:solidFill>
            </a:endParaRPr>
          </a:p>
          <a:p>
            <a:r>
              <a:rPr lang="en-US" sz="2400" dirty="0">
                <a:solidFill>
                  <a:schemeClr val="bg1">
                    <a:lumMod val="85000"/>
                  </a:schemeClr>
                </a:solidFill>
              </a:rPr>
              <a:t>Prior studies have emphasized that comfort in emotional disclosure is a critical factor influencing help-seeking behaviors and mental health outcomes.</a:t>
            </a:r>
          </a:p>
        </p:txBody>
      </p:sp>
    </p:spTree>
    <p:extLst>
      <p:ext uri="{BB962C8B-B14F-4D97-AF65-F5344CB8AC3E}">
        <p14:creationId xmlns:p14="http://schemas.microsoft.com/office/powerpoint/2010/main" val="27844849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0"/>
            <a:ext cx="12191998" cy="6857998"/>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6" y="6392412"/>
            <a:ext cx="4451233" cy="369332"/>
          </a:xfrm>
          <a:prstGeom prst="rect">
            <a:avLst/>
          </a:prstGeom>
          <a:noFill/>
        </p:spPr>
        <p:txBody>
          <a:bodyPr wrap="square" rtlCol="0">
            <a:spAutoFit/>
          </a:bodyPr>
          <a:lstStyle/>
          <a:p>
            <a:r>
              <a:rPr lang="en-US" dirty="0">
                <a:solidFill>
                  <a:srgbClr val="7FA2DA"/>
                </a:solidFill>
              </a:rPr>
              <a:t>5. Literature Review - Expression Comfort - II</a:t>
            </a:r>
          </a:p>
        </p:txBody>
      </p:sp>
      <p:sp>
        <p:nvSpPr>
          <p:cNvPr id="5" name="TextBox 4">
            <a:extLst>
              <a:ext uri="{FF2B5EF4-FFF2-40B4-BE49-F238E27FC236}">
                <a16:creationId xmlns:a16="http://schemas.microsoft.com/office/drawing/2014/main" id="{E2B20F0F-F189-4DB3-ACF1-DDD56FBEA463}"/>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15</a:t>
            </a:r>
          </a:p>
        </p:txBody>
      </p:sp>
      <p:sp>
        <p:nvSpPr>
          <p:cNvPr id="7" name="TextBox 6">
            <a:extLst>
              <a:ext uri="{FF2B5EF4-FFF2-40B4-BE49-F238E27FC236}">
                <a16:creationId xmlns:a16="http://schemas.microsoft.com/office/drawing/2014/main" id="{AB61819A-609D-46F8-A5A0-5CC73C743926}"/>
              </a:ext>
            </a:extLst>
          </p:cNvPr>
          <p:cNvSpPr txBox="1"/>
          <p:nvPr/>
        </p:nvSpPr>
        <p:spPr>
          <a:xfrm>
            <a:off x="577267" y="1736495"/>
            <a:ext cx="3147007" cy="461665"/>
          </a:xfrm>
          <a:prstGeom prst="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p3d/>
          </a:bodyPr>
          <a:lstStyle>
            <a:defPPr>
              <a:defRPr lang="en-US"/>
            </a:defPPr>
            <a:lvl1pPr>
              <a:defRPr sz="2400">
                <a:solidFill>
                  <a:schemeClr val="bg1">
                    <a:lumMod val="85000"/>
                  </a:schemeClr>
                </a:solidFill>
              </a:defRPr>
            </a:lvl1pPr>
          </a:lstStyle>
          <a:p>
            <a:r>
              <a:rPr lang="fr-FR" dirty="0"/>
              <a:t>3- Expression Comfort:</a:t>
            </a:r>
            <a:endParaRPr lang="en-US" dirty="0"/>
          </a:p>
        </p:txBody>
      </p:sp>
      <p:sp>
        <p:nvSpPr>
          <p:cNvPr id="9" name="TextBox 8">
            <a:extLst>
              <a:ext uri="{FF2B5EF4-FFF2-40B4-BE49-F238E27FC236}">
                <a16:creationId xmlns:a16="http://schemas.microsoft.com/office/drawing/2014/main" id="{E6384A8C-5EFB-4820-9EAF-7AB5B4573FB7}"/>
              </a:ext>
            </a:extLst>
          </p:cNvPr>
          <p:cNvSpPr txBox="1"/>
          <p:nvPr/>
        </p:nvSpPr>
        <p:spPr>
          <a:xfrm>
            <a:off x="679508" y="2596042"/>
            <a:ext cx="10832984" cy="1200329"/>
          </a:xfrm>
          <a:prstGeom prst="rect">
            <a:avLst/>
          </a:prstGeom>
          <a:noFill/>
        </p:spPr>
        <p:txBody>
          <a:bodyPr wrap="square" rtlCol="0">
            <a:spAutoFit/>
          </a:bodyPr>
          <a:lstStyle/>
          <a:p>
            <a:r>
              <a:rPr lang="en-US" sz="2400" dirty="0">
                <a:solidFill>
                  <a:schemeClr val="bg1">
                    <a:lumMod val="85000"/>
                  </a:schemeClr>
                </a:solidFill>
              </a:rPr>
              <a:t>To assess this dimension, the current study adopts a structured self-report instrument that asks respondents to rate their comfort level in discussing psychological problems with four groups:</a:t>
            </a:r>
          </a:p>
        </p:txBody>
      </p:sp>
      <p:sp>
        <p:nvSpPr>
          <p:cNvPr id="8" name="TextBox 7">
            <a:extLst>
              <a:ext uri="{FF2B5EF4-FFF2-40B4-BE49-F238E27FC236}">
                <a16:creationId xmlns:a16="http://schemas.microsoft.com/office/drawing/2014/main" id="{99C3806E-BA93-4359-B9C8-773E0D0FA631}"/>
              </a:ext>
            </a:extLst>
          </p:cNvPr>
          <p:cNvSpPr txBox="1"/>
          <p:nvPr/>
        </p:nvSpPr>
        <p:spPr>
          <a:xfrm>
            <a:off x="1432774" y="4126855"/>
            <a:ext cx="11384117" cy="1200329"/>
          </a:xfrm>
          <a:prstGeom prst="rect">
            <a:avLst/>
          </a:prstGeom>
          <a:noFill/>
        </p:spPr>
        <p:txBody>
          <a:bodyPr wrap="square" numCol="2" rtlCol="0">
            <a:spAutoFit/>
          </a:bodyPr>
          <a:lstStyle/>
          <a:p>
            <a:r>
              <a:rPr lang="en-US" sz="2400" dirty="0">
                <a:solidFill>
                  <a:schemeClr val="bg1">
                    <a:lumMod val="85000"/>
                  </a:schemeClr>
                </a:solidFill>
              </a:rPr>
              <a:t>• Family members</a:t>
            </a:r>
          </a:p>
          <a:p>
            <a:r>
              <a:rPr lang="en-US" sz="2400" dirty="0">
                <a:solidFill>
                  <a:schemeClr val="bg1">
                    <a:lumMod val="85000"/>
                  </a:schemeClr>
                </a:solidFill>
              </a:rPr>
              <a:t>• Friends</a:t>
            </a:r>
          </a:p>
          <a:p>
            <a:endParaRPr lang="en-US" sz="2400" dirty="0">
              <a:solidFill>
                <a:schemeClr val="bg1">
                  <a:lumMod val="85000"/>
                </a:schemeClr>
              </a:solidFill>
            </a:endParaRPr>
          </a:p>
          <a:p>
            <a:r>
              <a:rPr lang="en-US" sz="2400" dirty="0">
                <a:solidFill>
                  <a:schemeClr val="bg1">
                    <a:lumMod val="85000"/>
                  </a:schemeClr>
                </a:solidFill>
              </a:rPr>
              <a:t>• A professional therapist</a:t>
            </a:r>
          </a:p>
          <a:p>
            <a:r>
              <a:rPr lang="en-US" sz="2400" dirty="0">
                <a:solidFill>
                  <a:schemeClr val="bg1">
                    <a:lumMod val="85000"/>
                  </a:schemeClr>
                </a:solidFill>
              </a:rPr>
              <a:t>• No one</a:t>
            </a:r>
          </a:p>
          <a:p>
            <a:endParaRPr lang="en-US" sz="2400" dirty="0">
              <a:solidFill>
                <a:schemeClr val="bg1">
                  <a:lumMod val="85000"/>
                </a:schemeClr>
              </a:solidFill>
            </a:endParaRPr>
          </a:p>
        </p:txBody>
      </p:sp>
    </p:spTree>
    <p:extLst>
      <p:ext uri="{BB962C8B-B14F-4D97-AF65-F5344CB8AC3E}">
        <p14:creationId xmlns:p14="http://schemas.microsoft.com/office/powerpoint/2010/main" val="20771204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0"/>
            <a:ext cx="12191998" cy="6857998"/>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6" y="6392412"/>
            <a:ext cx="4451233" cy="369332"/>
          </a:xfrm>
          <a:prstGeom prst="rect">
            <a:avLst/>
          </a:prstGeom>
          <a:noFill/>
        </p:spPr>
        <p:txBody>
          <a:bodyPr wrap="square" rtlCol="0">
            <a:spAutoFit/>
          </a:bodyPr>
          <a:lstStyle/>
          <a:p>
            <a:r>
              <a:rPr lang="en-US" dirty="0">
                <a:solidFill>
                  <a:srgbClr val="7FA2DA"/>
                </a:solidFill>
              </a:rPr>
              <a:t>5. Literature Review - Expression Comfort – III</a:t>
            </a:r>
          </a:p>
        </p:txBody>
      </p:sp>
      <p:sp>
        <p:nvSpPr>
          <p:cNvPr id="5" name="TextBox 4">
            <a:extLst>
              <a:ext uri="{FF2B5EF4-FFF2-40B4-BE49-F238E27FC236}">
                <a16:creationId xmlns:a16="http://schemas.microsoft.com/office/drawing/2014/main" id="{E2B20F0F-F189-4DB3-ACF1-DDD56FBEA463}"/>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16</a:t>
            </a:r>
          </a:p>
        </p:txBody>
      </p:sp>
      <p:sp>
        <p:nvSpPr>
          <p:cNvPr id="7" name="TextBox 6">
            <a:extLst>
              <a:ext uri="{FF2B5EF4-FFF2-40B4-BE49-F238E27FC236}">
                <a16:creationId xmlns:a16="http://schemas.microsoft.com/office/drawing/2014/main" id="{AB61819A-609D-46F8-A5A0-5CC73C743926}"/>
              </a:ext>
            </a:extLst>
          </p:cNvPr>
          <p:cNvSpPr txBox="1"/>
          <p:nvPr/>
        </p:nvSpPr>
        <p:spPr>
          <a:xfrm>
            <a:off x="577267" y="1736495"/>
            <a:ext cx="3147007" cy="461665"/>
          </a:xfrm>
          <a:prstGeom prst="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p3d/>
          </a:bodyPr>
          <a:lstStyle>
            <a:defPPr>
              <a:defRPr lang="en-US"/>
            </a:defPPr>
            <a:lvl1pPr>
              <a:defRPr sz="2400">
                <a:solidFill>
                  <a:schemeClr val="bg1">
                    <a:lumMod val="85000"/>
                  </a:schemeClr>
                </a:solidFill>
              </a:defRPr>
            </a:lvl1pPr>
          </a:lstStyle>
          <a:p>
            <a:r>
              <a:rPr lang="fr-FR" dirty="0"/>
              <a:t>3- Expression Comfort:</a:t>
            </a:r>
            <a:endParaRPr lang="en-US" dirty="0"/>
          </a:p>
        </p:txBody>
      </p:sp>
      <p:sp>
        <p:nvSpPr>
          <p:cNvPr id="9" name="TextBox 8">
            <a:extLst>
              <a:ext uri="{FF2B5EF4-FFF2-40B4-BE49-F238E27FC236}">
                <a16:creationId xmlns:a16="http://schemas.microsoft.com/office/drawing/2014/main" id="{E6384A8C-5EFB-4820-9EAF-7AB5B4573FB7}"/>
              </a:ext>
            </a:extLst>
          </p:cNvPr>
          <p:cNvSpPr txBox="1"/>
          <p:nvPr/>
        </p:nvSpPr>
        <p:spPr>
          <a:xfrm>
            <a:off x="679508" y="2596042"/>
            <a:ext cx="10832984" cy="461665"/>
          </a:xfrm>
          <a:prstGeom prst="rect">
            <a:avLst/>
          </a:prstGeom>
          <a:noFill/>
        </p:spPr>
        <p:txBody>
          <a:bodyPr wrap="square" rtlCol="0">
            <a:spAutoFit/>
          </a:bodyPr>
          <a:lstStyle/>
          <a:p>
            <a:r>
              <a:rPr lang="en-US" sz="2400" dirty="0">
                <a:solidFill>
                  <a:schemeClr val="bg1">
                    <a:lumMod val="85000"/>
                  </a:schemeClr>
                </a:solidFill>
              </a:rPr>
              <a:t>Participants respond using a 4-point categorical scale:</a:t>
            </a:r>
          </a:p>
        </p:txBody>
      </p:sp>
      <p:sp>
        <p:nvSpPr>
          <p:cNvPr id="8" name="TextBox 7">
            <a:extLst>
              <a:ext uri="{FF2B5EF4-FFF2-40B4-BE49-F238E27FC236}">
                <a16:creationId xmlns:a16="http://schemas.microsoft.com/office/drawing/2014/main" id="{99C3806E-BA93-4359-B9C8-773E0D0FA631}"/>
              </a:ext>
            </a:extLst>
          </p:cNvPr>
          <p:cNvSpPr txBox="1"/>
          <p:nvPr/>
        </p:nvSpPr>
        <p:spPr>
          <a:xfrm>
            <a:off x="1594699" y="3094956"/>
            <a:ext cx="11384117" cy="1200329"/>
          </a:xfrm>
          <a:prstGeom prst="rect">
            <a:avLst/>
          </a:prstGeom>
          <a:noFill/>
        </p:spPr>
        <p:txBody>
          <a:bodyPr wrap="square" numCol="2" rtlCol="0">
            <a:spAutoFit/>
          </a:bodyPr>
          <a:lstStyle/>
          <a:p>
            <a:r>
              <a:rPr lang="en-US" sz="2400" dirty="0">
                <a:solidFill>
                  <a:schemeClr val="bg1">
                    <a:lumMod val="85000"/>
                  </a:schemeClr>
                </a:solidFill>
              </a:rPr>
              <a:t>1 = Comfortable</a:t>
            </a:r>
          </a:p>
          <a:p>
            <a:r>
              <a:rPr lang="en-US" sz="2400" dirty="0">
                <a:solidFill>
                  <a:schemeClr val="bg1">
                    <a:lumMod val="85000"/>
                  </a:schemeClr>
                </a:solidFill>
              </a:rPr>
              <a:t>0 = Neutral</a:t>
            </a:r>
          </a:p>
          <a:p>
            <a:endParaRPr lang="en-US" sz="2400" dirty="0">
              <a:solidFill>
                <a:schemeClr val="bg1">
                  <a:lumMod val="85000"/>
                </a:schemeClr>
              </a:solidFill>
            </a:endParaRPr>
          </a:p>
          <a:p>
            <a:r>
              <a:rPr lang="en-US" sz="2400" dirty="0">
                <a:solidFill>
                  <a:schemeClr val="bg1">
                    <a:lumMod val="85000"/>
                  </a:schemeClr>
                </a:solidFill>
              </a:rPr>
              <a:t>-1 = Uncomfortable</a:t>
            </a:r>
          </a:p>
          <a:p>
            <a:r>
              <a:rPr lang="en-US" sz="2400" dirty="0">
                <a:solidFill>
                  <a:schemeClr val="bg1">
                    <a:lumMod val="85000"/>
                  </a:schemeClr>
                </a:solidFill>
              </a:rPr>
              <a:t>-2 = Very Uncomfortable</a:t>
            </a:r>
          </a:p>
        </p:txBody>
      </p:sp>
      <p:sp>
        <p:nvSpPr>
          <p:cNvPr id="10" name="TextBox 9">
            <a:extLst>
              <a:ext uri="{FF2B5EF4-FFF2-40B4-BE49-F238E27FC236}">
                <a16:creationId xmlns:a16="http://schemas.microsoft.com/office/drawing/2014/main" id="{39D93311-B2C3-46CC-9DBF-7D6443846C1E}"/>
              </a:ext>
            </a:extLst>
          </p:cNvPr>
          <p:cNvSpPr txBox="1"/>
          <p:nvPr/>
        </p:nvSpPr>
        <p:spPr>
          <a:xfrm>
            <a:off x="816004" y="4512851"/>
            <a:ext cx="10559992" cy="830997"/>
          </a:xfrm>
          <a:prstGeom prst="rect">
            <a:avLst/>
          </a:prstGeom>
          <a:noFill/>
        </p:spPr>
        <p:txBody>
          <a:bodyPr wrap="square" rtlCol="0">
            <a:spAutoFit/>
          </a:bodyPr>
          <a:lstStyle/>
          <a:p>
            <a:r>
              <a:rPr lang="en-US" sz="2400" dirty="0">
                <a:solidFill>
                  <a:schemeClr val="bg1">
                    <a:lumMod val="85000"/>
                  </a:schemeClr>
                </a:solidFill>
              </a:rPr>
              <a:t>This scoring system reflects a weighted approach that allows for the calculation of an aggregated comfort score across all items. </a:t>
            </a:r>
          </a:p>
        </p:txBody>
      </p:sp>
    </p:spTree>
    <p:extLst>
      <p:ext uri="{BB962C8B-B14F-4D97-AF65-F5344CB8AC3E}">
        <p14:creationId xmlns:p14="http://schemas.microsoft.com/office/powerpoint/2010/main" val="35771424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 y="0"/>
            <a:ext cx="12191996" cy="6857998"/>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6" y="6392412"/>
            <a:ext cx="4451233" cy="369332"/>
          </a:xfrm>
          <a:prstGeom prst="rect">
            <a:avLst/>
          </a:prstGeom>
          <a:noFill/>
        </p:spPr>
        <p:txBody>
          <a:bodyPr wrap="square" rtlCol="0">
            <a:spAutoFit/>
          </a:bodyPr>
          <a:lstStyle/>
          <a:p>
            <a:r>
              <a:rPr lang="en-US" dirty="0">
                <a:solidFill>
                  <a:srgbClr val="7FA2DA"/>
                </a:solidFill>
              </a:rPr>
              <a:t>6. Methodology - Data Collection</a:t>
            </a:r>
          </a:p>
        </p:txBody>
      </p:sp>
      <p:sp>
        <p:nvSpPr>
          <p:cNvPr id="5" name="TextBox 4">
            <a:extLst>
              <a:ext uri="{FF2B5EF4-FFF2-40B4-BE49-F238E27FC236}">
                <a16:creationId xmlns:a16="http://schemas.microsoft.com/office/drawing/2014/main" id="{E2B20F0F-F189-4DB3-ACF1-DDD56FBEA463}"/>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17</a:t>
            </a:r>
          </a:p>
        </p:txBody>
      </p:sp>
      <p:sp>
        <p:nvSpPr>
          <p:cNvPr id="7" name="TextBox 6">
            <a:extLst>
              <a:ext uri="{FF2B5EF4-FFF2-40B4-BE49-F238E27FC236}">
                <a16:creationId xmlns:a16="http://schemas.microsoft.com/office/drawing/2014/main" id="{AB61819A-609D-46F8-A5A0-5CC73C743926}"/>
              </a:ext>
            </a:extLst>
          </p:cNvPr>
          <p:cNvSpPr txBox="1"/>
          <p:nvPr/>
        </p:nvSpPr>
        <p:spPr>
          <a:xfrm>
            <a:off x="577267" y="1736495"/>
            <a:ext cx="2527883" cy="461665"/>
          </a:xfrm>
          <a:prstGeom prst="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p3d/>
          </a:bodyPr>
          <a:lstStyle>
            <a:defPPr>
              <a:defRPr lang="en-US"/>
            </a:defPPr>
            <a:lvl1pPr>
              <a:defRPr sz="2400">
                <a:solidFill>
                  <a:schemeClr val="bg1">
                    <a:lumMod val="85000"/>
                  </a:schemeClr>
                </a:solidFill>
              </a:defRPr>
            </a:lvl1pPr>
          </a:lstStyle>
          <a:p>
            <a:r>
              <a:rPr lang="fr-FR" dirty="0"/>
              <a:t>1- Data Collection:</a:t>
            </a:r>
            <a:endParaRPr lang="en-US" dirty="0"/>
          </a:p>
        </p:txBody>
      </p:sp>
      <p:sp>
        <p:nvSpPr>
          <p:cNvPr id="9" name="TextBox 8">
            <a:extLst>
              <a:ext uri="{FF2B5EF4-FFF2-40B4-BE49-F238E27FC236}">
                <a16:creationId xmlns:a16="http://schemas.microsoft.com/office/drawing/2014/main" id="{E6384A8C-5EFB-4820-9EAF-7AB5B4573FB7}"/>
              </a:ext>
            </a:extLst>
          </p:cNvPr>
          <p:cNvSpPr txBox="1"/>
          <p:nvPr/>
        </p:nvSpPr>
        <p:spPr>
          <a:xfrm>
            <a:off x="679508" y="2596042"/>
            <a:ext cx="10832984" cy="830997"/>
          </a:xfrm>
          <a:prstGeom prst="rect">
            <a:avLst/>
          </a:prstGeom>
          <a:noFill/>
        </p:spPr>
        <p:txBody>
          <a:bodyPr wrap="square" rtlCol="0">
            <a:spAutoFit/>
          </a:bodyPr>
          <a:lstStyle/>
          <a:p>
            <a:r>
              <a:rPr lang="en-US" sz="2400" dirty="0">
                <a:solidFill>
                  <a:schemeClr val="bg1">
                    <a:lumMod val="85000"/>
                  </a:schemeClr>
                </a:solidFill>
              </a:rPr>
              <a:t>The data were collected using a structured questionnaire distributed to Egypt university student, The questionnaire included the following sections:</a:t>
            </a:r>
          </a:p>
        </p:txBody>
      </p:sp>
      <p:sp>
        <p:nvSpPr>
          <p:cNvPr id="8" name="TextBox 7">
            <a:extLst>
              <a:ext uri="{FF2B5EF4-FFF2-40B4-BE49-F238E27FC236}">
                <a16:creationId xmlns:a16="http://schemas.microsoft.com/office/drawing/2014/main" id="{99C3806E-BA93-4359-B9C8-773E0D0FA631}"/>
              </a:ext>
            </a:extLst>
          </p:cNvPr>
          <p:cNvSpPr txBox="1"/>
          <p:nvPr/>
        </p:nvSpPr>
        <p:spPr>
          <a:xfrm>
            <a:off x="892247" y="4961036"/>
            <a:ext cx="8491667" cy="1569660"/>
          </a:xfrm>
          <a:prstGeom prst="rect">
            <a:avLst/>
          </a:prstGeom>
          <a:noFill/>
        </p:spPr>
        <p:txBody>
          <a:bodyPr wrap="square" numCol="2" rtlCol="0">
            <a:spAutoFit/>
          </a:bodyPr>
          <a:lstStyle/>
          <a:p>
            <a:r>
              <a:rPr lang="en-US" sz="2400" dirty="0">
                <a:solidFill>
                  <a:schemeClr val="bg1">
                    <a:lumMod val="85000"/>
                  </a:schemeClr>
                </a:solidFill>
              </a:rPr>
              <a:t>• PHQ9,</a:t>
            </a:r>
          </a:p>
          <a:p>
            <a:r>
              <a:rPr lang="en-US" sz="2400" dirty="0">
                <a:solidFill>
                  <a:schemeClr val="bg1">
                    <a:lumMod val="85000"/>
                  </a:schemeClr>
                </a:solidFill>
              </a:rPr>
              <a:t>• Stress level,</a:t>
            </a:r>
          </a:p>
          <a:p>
            <a:endParaRPr lang="en-US" sz="2400" dirty="0">
              <a:solidFill>
                <a:schemeClr val="bg1">
                  <a:lumMod val="85000"/>
                </a:schemeClr>
              </a:solidFill>
            </a:endParaRPr>
          </a:p>
          <a:p>
            <a:endParaRPr lang="en-US" sz="2400" dirty="0">
              <a:solidFill>
                <a:schemeClr val="bg1">
                  <a:lumMod val="85000"/>
                </a:schemeClr>
              </a:solidFill>
            </a:endParaRPr>
          </a:p>
          <a:p>
            <a:r>
              <a:rPr lang="en-US" sz="2400" dirty="0">
                <a:solidFill>
                  <a:schemeClr val="bg1">
                    <a:lumMod val="85000"/>
                  </a:schemeClr>
                </a:solidFill>
              </a:rPr>
              <a:t>• Expression Comfort,</a:t>
            </a:r>
          </a:p>
          <a:p>
            <a:r>
              <a:rPr lang="en-US" sz="2400" dirty="0">
                <a:solidFill>
                  <a:schemeClr val="bg1">
                    <a:lumMod val="85000"/>
                  </a:schemeClr>
                </a:solidFill>
              </a:rPr>
              <a:t>• University Support.</a:t>
            </a:r>
          </a:p>
        </p:txBody>
      </p:sp>
      <p:sp>
        <p:nvSpPr>
          <p:cNvPr id="11" name="TextBox 10">
            <a:extLst>
              <a:ext uri="{FF2B5EF4-FFF2-40B4-BE49-F238E27FC236}">
                <a16:creationId xmlns:a16="http://schemas.microsoft.com/office/drawing/2014/main" id="{8969BC47-458D-49FC-993F-E89021BADEFD}"/>
              </a:ext>
            </a:extLst>
          </p:cNvPr>
          <p:cNvSpPr txBox="1"/>
          <p:nvPr/>
        </p:nvSpPr>
        <p:spPr>
          <a:xfrm>
            <a:off x="892247" y="3732157"/>
            <a:ext cx="9470953" cy="1200329"/>
          </a:xfrm>
          <a:prstGeom prst="rect">
            <a:avLst/>
          </a:prstGeom>
          <a:noFill/>
        </p:spPr>
        <p:txBody>
          <a:bodyPr wrap="square" rtlCol="0">
            <a:spAutoFit/>
          </a:bodyPr>
          <a:lstStyle/>
          <a:p>
            <a:r>
              <a:rPr lang="en-US" sz="2400" dirty="0">
                <a:solidFill>
                  <a:schemeClr val="bg1">
                    <a:lumMod val="85000"/>
                  </a:schemeClr>
                </a:solidFill>
              </a:rPr>
              <a:t>• Demographic information: age, gender, marital status, living situation, employment status, university, faculty, academic level, average study hours per week, and academic performance.</a:t>
            </a:r>
          </a:p>
        </p:txBody>
      </p:sp>
    </p:spTree>
    <p:extLst>
      <p:ext uri="{BB962C8B-B14F-4D97-AF65-F5344CB8AC3E}">
        <p14:creationId xmlns:p14="http://schemas.microsoft.com/office/powerpoint/2010/main" val="13606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 y="0"/>
            <a:ext cx="12191996" cy="6857998"/>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6" y="6392412"/>
            <a:ext cx="6842009" cy="369332"/>
          </a:xfrm>
          <a:prstGeom prst="rect">
            <a:avLst/>
          </a:prstGeom>
          <a:noFill/>
        </p:spPr>
        <p:txBody>
          <a:bodyPr wrap="square" rtlCol="0">
            <a:spAutoFit/>
          </a:bodyPr>
          <a:lstStyle/>
          <a:p>
            <a:r>
              <a:rPr lang="en-US" dirty="0">
                <a:solidFill>
                  <a:srgbClr val="7FA2DA"/>
                </a:solidFill>
              </a:rPr>
              <a:t>6. Methodology - Data Preparation - Power BI integration</a:t>
            </a:r>
          </a:p>
        </p:txBody>
      </p:sp>
      <p:sp>
        <p:nvSpPr>
          <p:cNvPr id="7" name="TextBox 6">
            <a:extLst>
              <a:ext uri="{FF2B5EF4-FFF2-40B4-BE49-F238E27FC236}">
                <a16:creationId xmlns:a16="http://schemas.microsoft.com/office/drawing/2014/main" id="{AB61819A-609D-46F8-A5A0-5CC73C743926}"/>
              </a:ext>
            </a:extLst>
          </p:cNvPr>
          <p:cNvSpPr txBox="1"/>
          <p:nvPr/>
        </p:nvSpPr>
        <p:spPr>
          <a:xfrm>
            <a:off x="577267" y="1736495"/>
            <a:ext cx="2813633" cy="461665"/>
          </a:xfrm>
          <a:prstGeom prst="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p3d/>
          </a:bodyPr>
          <a:lstStyle>
            <a:defPPr>
              <a:defRPr lang="en-US"/>
            </a:defPPr>
            <a:lvl1pPr>
              <a:defRPr sz="2400">
                <a:solidFill>
                  <a:schemeClr val="bg1">
                    <a:lumMod val="85000"/>
                  </a:schemeClr>
                </a:solidFill>
              </a:defRPr>
            </a:lvl1pPr>
          </a:lstStyle>
          <a:p>
            <a:r>
              <a:rPr lang="fr-FR" dirty="0"/>
              <a:t>2-  Data Preparation:</a:t>
            </a:r>
            <a:endParaRPr lang="en-US" dirty="0"/>
          </a:p>
        </p:txBody>
      </p:sp>
      <p:sp>
        <p:nvSpPr>
          <p:cNvPr id="9" name="TextBox 8">
            <a:extLst>
              <a:ext uri="{FF2B5EF4-FFF2-40B4-BE49-F238E27FC236}">
                <a16:creationId xmlns:a16="http://schemas.microsoft.com/office/drawing/2014/main" id="{E6384A8C-5EFB-4820-9EAF-7AB5B4573FB7}"/>
              </a:ext>
            </a:extLst>
          </p:cNvPr>
          <p:cNvSpPr txBox="1"/>
          <p:nvPr/>
        </p:nvSpPr>
        <p:spPr>
          <a:xfrm>
            <a:off x="3619917" y="1647463"/>
            <a:ext cx="5732433" cy="707886"/>
          </a:xfrm>
          <a:prstGeom prst="rect">
            <a:avLst/>
          </a:prstGeom>
          <a:noFill/>
        </p:spPr>
        <p:txBody>
          <a:bodyPr wrap="square" rtlCol="0">
            <a:spAutoFit/>
          </a:bodyPr>
          <a:lstStyle/>
          <a:p>
            <a:r>
              <a:rPr lang="en-US" sz="2000" dirty="0">
                <a:solidFill>
                  <a:schemeClr val="bg1">
                    <a:lumMod val="85000"/>
                  </a:schemeClr>
                </a:solidFill>
              </a:rPr>
              <a:t>Before conducting the analysis, the collected data underwent several preparation steps:</a:t>
            </a:r>
          </a:p>
        </p:txBody>
      </p:sp>
      <p:pic>
        <p:nvPicPr>
          <p:cNvPr id="10" name="Picture 9" descr="A screenshot of a computer&#10;&#10;AI-generated content may be incorrect.">
            <a:extLst>
              <a:ext uri="{FF2B5EF4-FFF2-40B4-BE49-F238E27FC236}">
                <a16:creationId xmlns:a16="http://schemas.microsoft.com/office/drawing/2014/main" id="{F9B15B0D-84FB-4510-947E-18BBAC998AB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807529" y="2898672"/>
            <a:ext cx="4038600" cy="280073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3" name="TextBox 12">
            <a:extLst>
              <a:ext uri="{FF2B5EF4-FFF2-40B4-BE49-F238E27FC236}">
                <a16:creationId xmlns:a16="http://schemas.microsoft.com/office/drawing/2014/main" id="{3B54F22A-253D-4064-812B-94821680EB1E}"/>
              </a:ext>
            </a:extLst>
          </p:cNvPr>
          <p:cNvSpPr txBox="1"/>
          <p:nvPr/>
        </p:nvSpPr>
        <p:spPr>
          <a:xfrm>
            <a:off x="383713" y="2928981"/>
            <a:ext cx="7077947" cy="3046988"/>
          </a:xfrm>
          <a:prstGeom prst="rect">
            <a:avLst/>
          </a:prstGeom>
          <a:noFill/>
        </p:spPr>
        <p:txBody>
          <a:bodyPr wrap="square" rtlCol="0">
            <a:spAutoFit/>
          </a:bodyPr>
          <a:lstStyle/>
          <a:p>
            <a:r>
              <a:rPr lang="en-US" sz="2400" dirty="0">
                <a:solidFill>
                  <a:schemeClr val="bg1">
                    <a:lumMod val="85000"/>
                  </a:schemeClr>
                </a:solidFill>
              </a:rPr>
              <a:t>(</a:t>
            </a:r>
            <a:r>
              <a:rPr lang="en-US" sz="2400" i="1" dirty="0">
                <a:solidFill>
                  <a:schemeClr val="bg1">
                    <a:lumMod val="75000"/>
                  </a:schemeClr>
                </a:solidFill>
              </a:rPr>
              <a:t>Tool: Power Query in Power Bi Language: M Query)</a:t>
            </a:r>
          </a:p>
          <a:p>
            <a:endParaRPr lang="en-US" sz="2400" dirty="0">
              <a:solidFill>
                <a:schemeClr val="bg1">
                  <a:lumMod val="85000"/>
                </a:schemeClr>
              </a:solidFill>
            </a:endParaRPr>
          </a:p>
          <a:p>
            <a:r>
              <a:rPr lang="en-US" sz="2400" dirty="0">
                <a:solidFill>
                  <a:schemeClr val="bg1">
                    <a:lumMod val="85000"/>
                  </a:schemeClr>
                </a:solidFill>
              </a:rPr>
              <a:t>To facilitate dynamic and automated data analysis, the dataset was linked to Power BI.</a:t>
            </a:r>
          </a:p>
          <a:p>
            <a:endParaRPr lang="en-US" sz="2400" dirty="0">
              <a:solidFill>
                <a:schemeClr val="bg1">
                  <a:lumMod val="85000"/>
                </a:schemeClr>
              </a:solidFill>
            </a:endParaRPr>
          </a:p>
          <a:p>
            <a:r>
              <a:rPr lang="en-US" sz="2400" dirty="0">
                <a:solidFill>
                  <a:schemeClr val="bg1">
                    <a:lumMod val="85000"/>
                  </a:schemeClr>
                </a:solidFill>
              </a:rPr>
              <a:t>This integration allowed real-time uploading and updating of the data, enabling interactive visualization, automated dashboards, and live tracking. </a:t>
            </a:r>
          </a:p>
        </p:txBody>
      </p:sp>
      <p:sp>
        <p:nvSpPr>
          <p:cNvPr id="14" name="TextBox 13">
            <a:extLst>
              <a:ext uri="{FF2B5EF4-FFF2-40B4-BE49-F238E27FC236}">
                <a16:creationId xmlns:a16="http://schemas.microsoft.com/office/drawing/2014/main" id="{1085563C-D0E9-4147-9D5A-1A71010E870C}"/>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18</a:t>
            </a:r>
          </a:p>
        </p:txBody>
      </p:sp>
      <p:sp>
        <p:nvSpPr>
          <p:cNvPr id="15" name="TextBox 14">
            <a:extLst>
              <a:ext uri="{FF2B5EF4-FFF2-40B4-BE49-F238E27FC236}">
                <a16:creationId xmlns:a16="http://schemas.microsoft.com/office/drawing/2014/main" id="{C758590E-AA32-48C0-974E-1F4EBDC58B6B}"/>
              </a:ext>
            </a:extLst>
          </p:cNvPr>
          <p:cNvSpPr txBox="1"/>
          <p:nvPr/>
        </p:nvSpPr>
        <p:spPr>
          <a:xfrm>
            <a:off x="8197377" y="2501613"/>
            <a:ext cx="3258904" cy="461665"/>
          </a:xfrm>
          <a:prstGeom prst="rect">
            <a:avLst/>
          </a:prstGeom>
          <a:noFill/>
        </p:spPr>
        <p:txBody>
          <a:bodyPr wrap="square" rtlCol="0">
            <a:spAutoFit/>
          </a:bodyPr>
          <a:lstStyle/>
          <a:p>
            <a:r>
              <a:rPr lang="en-US" sz="2400" b="1" dirty="0">
                <a:solidFill>
                  <a:schemeClr val="bg1">
                    <a:lumMod val="85000"/>
                  </a:schemeClr>
                </a:solidFill>
              </a:rPr>
              <a:t>1- Power BI integration:</a:t>
            </a:r>
          </a:p>
        </p:txBody>
      </p:sp>
    </p:spTree>
    <p:extLst>
      <p:ext uri="{BB962C8B-B14F-4D97-AF65-F5344CB8AC3E}">
        <p14:creationId xmlns:p14="http://schemas.microsoft.com/office/powerpoint/2010/main" val="8082622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 y="0"/>
            <a:ext cx="12191996" cy="6857998"/>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6" y="6392412"/>
            <a:ext cx="6842009" cy="369332"/>
          </a:xfrm>
          <a:prstGeom prst="rect">
            <a:avLst/>
          </a:prstGeom>
          <a:noFill/>
        </p:spPr>
        <p:txBody>
          <a:bodyPr wrap="square" rtlCol="0">
            <a:spAutoFit/>
          </a:bodyPr>
          <a:lstStyle/>
          <a:p>
            <a:r>
              <a:rPr lang="en-US" dirty="0">
                <a:solidFill>
                  <a:srgbClr val="7FA2DA"/>
                </a:solidFill>
              </a:rPr>
              <a:t>6. Methodology - Data Preparation - Data cleaning</a:t>
            </a:r>
          </a:p>
        </p:txBody>
      </p:sp>
      <p:sp>
        <p:nvSpPr>
          <p:cNvPr id="7" name="TextBox 6">
            <a:extLst>
              <a:ext uri="{FF2B5EF4-FFF2-40B4-BE49-F238E27FC236}">
                <a16:creationId xmlns:a16="http://schemas.microsoft.com/office/drawing/2014/main" id="{AB61819A-609D-46F8-A5A0-5CC73C743926}"/>
              </a:ext>
            </a:extLst>
          </p:cNvPr>
          <p:cNvSpPr txBox="1"/>
          <p:nvPr/>
        </p:nvSpPr>
        <p:spPr>
          <a:xfrm>
            <a:off x="577267" y="1736495"/>
            <a:ext cx="2813633" cy="461665"/>
          </a:xfrm>
          <a:prstGeom prst="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p3d/>
          </a:bodyPr>
          <a:lstStyle>
            <a:defPPr>
              <a:defRPr lang="en-US"/>
            </a:defPPr>
            <a:lvl1pPr>
              <a:defRPr sz="2400">
                <a:solidFill>
                  <a:schemeClr val="bg1">
                    <a:lumMod val="85000"/>
                  </a:schemeClr>
                </a:solidFill>
              </a:defRPr>
            </a:lvl1pPr>
          </a:lstStyle>
          <a:p>
            <a:r>
              <a:rPr lang="fr-FR" dirty="0"/>
              <a:t>2-  Data Preparation:</a:t>
            </a:r>
            <a:endParaRPr lang="en-US" dirty="0"/>
          </a:p>
        </p:txBody>
      </p:sp>
      <p:pic>
        <p:nvPicPr>
          <p:cNvPr id="10" name="Picture 9">
            <a:extLst>
              <a:ext uri="{FF2B5EF4-FFF2-40B4-BE49-F238E27FC236}">
                <a16:creationId xmlns:a16="http://schemas.microsoft.com/office/drawing/2014/main" id="{F9B15B0D-84FB-4510-947E-18BBAC998AB1}"/>
              </a:ext>
            </a:extLst>
          </p:cNvPr>
          <p:cNvPicPr/>
          <p:nvPr/>
        </p:nvPicPr>
        <p:blipFill>
          <a:blip r:embed="rId3">
            <a:extLst>
              <a:ext uri="{28A0092B-C50C-407E-A947-70E740481C1C}">
                <a14:useLocalDpi xmlns:a14="http://schemas.microsoft.com/office/drawing/2010/main" val="0"/>
              </a:ext>
            </a:extLst>
          </a:blip>
          <a:srcRect l="18140" r="18140"/>
          <a:stretch/>
        </p:blipFill>
        <p:spPr>
          <a:xfrm>
            <a:off x="7807529" y="2898672"/>
            <a:ext cx="4038600" cy="2800734"/>
          </a:xfrm>
          <a:prstGeom prst="roundRect">
            <a:avLst>
              <a:gd name="adj" fmla="val 12926"/>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3" name="TextBox 12">
            <a:extLst>
              <a:ext uri="{FF2B5EF4-FFF2-40B4-BE49-F238E27FC236}">
                <a16:creationId xmlns:a16="http://schemas.microsoft.com/office/drawing/2014/main" id="{3B54F22A-253D-4064-812B-94821680EB1E}"/>
              </a:ext>
            </a:extLst>
          </p:cNvPr>
          <p:cNvSpPr txBox="1"/>
          <p:nvPr/>
        </p:nvSpPr>
        <p:spPr>
          <a:xfrm>
            <a:off x="372320" y="2490493"/>
            <a:ext cx="7274387" cy="3416320"/>
          </a:xfrm>
          <a:prstGeom prst="rect">
            <a:avLst/>
          </a:prstGeom>
          <a:noFill/>
        </p:spPr>
        <p:txBody>
          <a:bodyPr wrap="square" rtlCol="0">
            <a:spAutoFit/>
          </a:bodyPr>
          <a:lstStyle/>
          <a:p>
            <a:endParaRPr lang="en-US" sz="2400" dirty="0">
              <a:solidFill>
                <a:schemeClr val="bg1">
                  <a:lumMod val="85000"/>
                </a:schemeClr>
              </a:solidFill>
            </a:endParaRPr>
          </a:p>
          <a:p>
            <a:r>
              <a:rPr lang="en-US" sz="2400" dirty="0">
                <a:solidFill>
                  <a:schemeClr val="bg1">
                    <a:lumMod val="85000"/>
                  </a:schemeClr>
                </a:solidFill>
              </a:rPr>
              <a:t> (</a:t>
            </a:r>
            <a:r>
              <a:rPr lang="en-US" sz="2400" i="1" dirty="0">
                <a:solidFill>
                  <a:schemeClr val="bg1">
                    <a:lumMod val="75000"/>
                  </a:schemeClr>
                </a:solidFill>
              </a:rPr>
              <a:t>Tool: AppScript , language: JavaScript) </a:t>
            </a:r>
          </a:p>
          <a:p>
            <a:endParaRPr lang="en-US" sz="2400" i="1" dirty="0">
              <a:solidFill>
                <a:schemeClr val="bg1">
                  <a:lumMod val="75000"/>
                </a:schemeClr>
              </a:solidFill>
            </a:endParaRPr>
          </a:p>
          <a:p>
            <a:r>
              <a:rPr lang="en-US" sz="2400" dirty="0">
                <a:solidFill>
                  <a:schemeClr val="bg1">
                    <a:lumMod val="85000"/>
                  </a:schemeClr>
                </a:solidFill>
              </a:rPr>
              <a:t>An automated script, Enhanced Egyptian University Name Corrector, was applied to standardize university names in Arabic, detecting variations and misspellings. </a:t>
            </a:r>
          </a:p>
          <a:p>
            <a:endParaRPr lang="en-US" sz="2400" dirty="0">
              <a:solidFill>
                <a:schemeClr val="bg1">
                  <a:lumMod val="85000"/>
                </a:schemeClr>
              </a:solidFill>
            </a:endParaRPr>
          </a:p>
          <a:p>
            <a:r>
              <a:rPr lang="en-US" sz="2400" dirty="0">
                <a:solidFill>
                  <a:schemeClr val="bg1">
                    <a:lumMod val="85000"/>
                  </a:schemeClr>
                </a:solidFill>
              </a:rPr>
              <a:t>It processed all rows in the dataset to ensure consistency, prevent duplicates, and enhance analysis accuracy.</a:t>
            </a:r>
          </a:p>
        </p:txBody>
      </p:sp>
      <p:sp>
        <p:nvSpPr>
          <p:cNvPr id="14" name="TextBox 13">
            <a:extLst>
              <a:ext uri="{FF2B5EF4-FFF2-40B4-BE49-F238E27FC236}">
                <a16:creationId xmlns:a16="http://schemas.microsoft.com/office/drawing/2014/main" id="{1085563C-D0E9-4147-9D5A-1A71010E870C}"/>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19</a:t>
            </a:r>
          </a:p>
        </p:txBody>
      </p:sp>
      <p:pic>
        <p:nvPicPr>
          <p:cNvPr id="2055" name="Picture 7" descr="Google apps script - Free logo icons">
            <a:extLst>
              <a:ext uri="{FF2B5EF4-FFF2-40B4-BE49-F238E27FC236}">
                <a16:creationId xmlns:a16="http://schemas.microsoft.com/office/drawing/2014/main" id="{5DFFE31E-6537-4E34-BE72-A740247CB5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7529" y="2665763"/>
            <a:ext cx="849605" cy="84960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322C56A1-CC3C-46BE-B811-3657F69773FF}"/>
              </a:ext>
            </a:extLst>
          </p:cNvPr>
          <p:cNvSpPr txBox="1"/>
          <p:nvPr/>
        </p:nvSpPr>
        <p:spPr>
          <a:xfrm>
            <a:off x="8978778" y="2571585"/>
            <a:ext cx="2407373" cy="461665"/>
          </a:xfrm>
          <a:prstGeom prst="rect">
            <a:avLst/>
          </a:prstGeom>
          <a:noFill/>
        </p:spPr>
        <p:txBody>
          <a:bodyPr wrap="square" rtlCol="0">
            <a:spAutoFit/>
          </a:bodyPr>
          <a:lstStyle/>
          <a:p>
            <a:r>
              <a:rPr lang="en-US" sz="2400" b="1" dirty="0">
                <a:solidFill>
                  <a:schemeClr val="bg1">
                    <a:lumMod val="85000"/>
                  </a:schemeClr>
                </a:solidFill>
              </a:rPr>
              <a:t>2- Data cleaning:</a:t>
            </a:r>
          </a:p>
        </p:txBody>
      </p:sp>
    </p:spTree>
    <p:extLst>
      <p:ext uri="{BB962C8B-B14F-4D97-AF65-F5344CB8AC3E}">
        <p14:creationId xmlns:p14="http://schemas.microsoft.com/office/powerpoint/2010/main" val="37654124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034016-592E-4ED1-A6F6-615411B03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6554282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 y="0"/>
            <a:ext cx="12191996" cy="6857998"/>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6" y="6392412"/>
            <a:ext cx="6842009" cy="369332"/>
          </a:xfrm>
          <a:prstGeom prst="rect">
            <a:avLst/>
          </a:prstGeom>
          <a:noFill/>
        </p:spPr>
        <p:txBody>
          <a:bodyPr wrap="square" rtlCol="0">
            <a:spAutoFit/>
          </a:bodyPr>
          <a:lstStyle/>
          <a:p>
            <a:r>
              <a:rPr lang="en-US" dirty="0">
                <a:solidFill>
                  <a:srgbClr val="7FA2DA"/>
                </a:solidFill>
              </a:rPr>
              <a:t>6. Methodology - Data Preparation - Data coding</a:t>
            </a:r>
          </a:p>
        </p:txBody>
      </p:sp>
      <p:sp>
        <p:nvSpPr>
          <p:cNvPr id="7" name="TextBox 6">
            <a:extLst>
              <a:ext uri="{FF2B5EF4-FFF2-40B4-BE49-F238E27FC236}">
                <a16:creationId xmlns:a16="http://schemas.microsoft.com/office/drawing/2014/main" id="{AB61819A-609D-46F8-A5A0-5CC73C743926}"/>
              </a:ext>
            </a:extLst>
          </p:cNvPr>
          <p:cNvSpPr txBox="1"/>
          <p:nvPr/>
        </p:nvSpPr>
        <p:spPr>
          <a:xfrm>
            <a:off x="577267" y="1736495"/>
            <a:ext cx="2813633" cy="461665"/>
          </a:xfrm>
          <a:prstGeom prst="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p3d/>
          </a:bodyPr>
          <a:lstStyle>
            <a:defPPr>
              <a:defRPr lang="en-US"/>
            </a:defPPr>
            <a:lvl1pPr>
              <a:defRPr sz="2400">
                <a:solidFill>
                  <a:schemeClr val="bg1">
                    <a:lumMod val="85000"/>
                  </a:schemeClr>
                </a:solidFill>
              </a:defRPr>
            </a:lvl1pPr>
          </a:lstStyle>
          <a:p>
            <a:r>
              <a:rPr lang="fr-FR" dirty="0"/>
              <a:t>2-  Data Preparation:</a:t>
            </a:r>
            <a:endParaRPr lang="en-US" dirty="0"/>
          </a:p>
        </p:txBody>
      </p:sp>
      <p:pic>
        <p:nvPicPr>
          <p:cNvPr id="10" name="Picture 9">
            <a:extLst>
              <a:ext uri="{FF2B5EF4-FFF2-40B4-BE49-F238E27FC236}">
                <a16:creationId xmlns:a16="http://schemas.microsoft.com/office/drawing/2014/main" id="{F9B15B0D-84FB-4510-947E-18BBAC998AB1}"/>
              </a:ext>
            </a:extLst>
          </p:cNvPr>
          <p:cNvPicPr/>
          <p:nvPr/>
        </p:nvPicPr>
        <p:blipFill>
          <a:blip r:embed="rId3">
            <a:extLst>
              <a:ext uri="{28A0092B-C50C-407E-A947-70E740481C1C}">
                <a14:useLocalDpi xmlns:a14="http://schemas.microsoft.com/office/drawing/2010/main" val="0"/>
              </a:ext>
            </a:extLst>
          </a:blip>
          <a:srcRect l="13885" r="13885"/>
          <a:stretch/>
        </p:blipFill>
        <p:spPr>
          <a:xfrm>
            <a:off x="7807529" y="2898672"/>
            <a:ext cx="4038600" cy="2800734"/>
          </a:xfrm>
          <a:prstGeom prst="roundRect">
            <a:avLst>
              <a:gd name="adj" fmla="val 12926"/>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3" name="TextBox 12">
            <a:extLst>
              <a:ext uri="{FF2B5EF4-FFF2-40B4-BE49-F238E27FC236}">
                <a16:creationId xmlns:a16="http://schemas.microsoft.com/office/drawing/2014/main" id="{3B54F22A-253D-4064-812B-94821680EB1E}"/>
              </a:ext>
            </a:extLst>
          </p:cNvPr>
          <p:cNvSpPr txBox="1"/>
          <p:nvPr/>
        </p:nvSpPr>
        <p:spPr>
          <a:xfrm>
            <a:off x="347240" y="2571585"/>
            <a:ext cx="7512600" cy="3231654"/>
          </a:xfrm>
          <a:prstGeom prst="rect">
            <a:avLst/>
          </a:prstGeom>
          <a:noFill/>
        </p:spPr>
        <p:txBody>
          <a:bodyPr wrap="square" rtlCol="0">
            <a:spAutoFit/>
          </a:bodyPr>
          <a:lstStyle/>
          <a:p>
            <a:endParaRPr lang="en-US" sz="2400" dirty="0">
              <a:solidFill>
                <a:schemeClr val="bg1">
                  <a:lumMod val="85000"/>
                </a:schemeClr>
              </a:solidFill>
            </a:endParaRPr>
          </a:p>
          <a:p>
            <a:r>
              <a:rPr lang="en-US" sz="2400" dirty="0">
                <a:solidFill>
                  <a:schemeClr val="bg1">
                    <a:lumMod val="85000"/>
                  </a:schemeClr>
                </a:solidFill>
              </a:rPr>
              <a:t> (</a:t>
            </a:r>
            <a:r>
              <a:rPr lang="en-US" sz="2400" i="1" dirty="0">
                <a:solidFill>
                  <a:schemeClr val="bg1">
                    <a:lumMod val="75000"/>
                  </a:schemeClr>
                </a:solidFill>
              </a:rPr>
              <a:t>Tool: Power Query in Power Bi Language: M Query) </a:t>
            </a:r>
          </a:p>
          <a:p>
            <a:endParaRPr lang="en-US" sz="2400" i="1" dirty="0">
              <a:solidFill>
                <a:schemeClr val="bg1">
                  <a:lumMod val="75000"/>
                </a:schemeClr>
              </a:solidFill>
            </a:endParaRPr>
          </a:p>
          <a:p>
            <a:r>
              <a:rPr lang="en-US" sz="2200" dirty="0">
                <a:solidFill>
                  <a:schemeClr val="bg1">
                    <a:lumMod val="85000"/>
                  </a:schemeClr>
                </a:solidFill>
              </a:rPr>
              <a:t>• Replace Arabic Values with English Equivalents: Standardize data for further analysis.</a:t>
            </a:r>
          </a:p>
          <a:p>
            <a:r>
              <a:rPr lang="en-US" sz="2200" dirty="0">
                <a:solidFill>
                  <a:schemeClr val="bg1">
                    <a:lumMod val="85000"/>
                  </a:schemeClr>
                </a:solidFill>
              </a:rPr>
              <a:t>• Replace Text with Numeric Values: Convert textual categories into numerical values to facilitate statistical analysis.</a:t>
            </a:r>
          </a:p>
          <a:p>
            <a:r>
              <a:rPr lang="en-US" sz="2200" dirty="0">
                <a:solidFill>
                  <a:schemeClr val="bg1">
                    <a:lumMod val="85000"/>
                  </a:schemeClr>
                </a:solidFill>
              </a:rPr>
              <a:t>• Transform Column Types: Ensure the columns are treated as text before applying transformations.</a:t>
            </a:r>
          </a:p>
        </p:txBody>
      </p:sp>
      <p:sp>
        <p:nvSpPr>
          <p:cNvPr id="14" name="TextBox 13">
            <a:extLst>
              <a:ext uri="{FF2B5EF4-FFF2-40B4-BE49-F238E27FC236}">
                <a16:creationId xmlns:a16="http://schemas.microsoft.com/office/drawing/2014/main" id="{1085563C-D0E9-4147-9D5A-1A71010E870C}"/>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20</a:t>
            </a:r>
          </a:p>
        </p:txBody>
      </p:sp>
      <p:sp>
        <p:nvSpPr>
          <p:cNvPr id="23" name="TextBox 22">
            <a:extLst>
              <a:ext uri="{FF2B5EF4-FFF2-40B4-BE49-F238E27FC236}">
                <a16:creationId xmlns:a16="http://schemas.microsoft.com/office/drawing/2014/main" id="{28D5B536-1CA5-4770-B39C-9B6ECDDA389F}"/>
              </a:ext>
            </a:extLst>
          </p:cNvPr>
          <p:cNvSpPr txBox="1"/>
          <p:nvPr/>
        </p:nvSpPr>
        <p:spPr>
          <a:xfrm>
            <a:off x="8978778" y="2571585"/>
            <a:ext cx="2407373" cy="461665"/>
          </a:xfrm>
          <a:prstGeom prst="rect">
            <a:avLst/>
          </a:prstGeom>
          <a:noFill/>
        </p:spPr>
        <p:txBody>
          <a:bodyPr wrap="square" rtlCol="0">
            <a:spAutoFit/>
          </a:bodyPr>
          <a:lstStyle/>
          <a:p>
            <a:r>
              <a:rPr lang="en-US" sz="2400" b="1" dirty="0">
                <a:solidFill>
                  <a:schemeClr val="bg1">
                    <a:lumMod val="85000"/>
                  </a:schemeClr>
                </a:solidFill>
              </a:rPr>
              <a:t>3-  Data coding :</a:t>
            </a:r>
          </a:p>
        </p:txBody>
      </p:sp>
    </p:spTree>
    <p:extLst>
      <p:ext uri="{BB962C8B-B14F-4D97-AF65-F5344CB8AC3E}">
        <p14:creationId xmlns:p14="http://schemas.microsoft.com/office/powerpoint/2010/main" val="29205459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 y="0"/>
            <a:ext cx="12191996" cy="6857998"/>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6" y="6392412"/>
            <a:ext cx="6842009" cy="369332"/>
          </a:xfrm>
          <a:prstGeom prst="rect">
            <a:avLst/>
          </a:prstGeom>
          <a:noFill/>
        </p:spPr>
        <p:txBody>
          <a:bodyPr wrap="square" rtlCol="0">
            <a:spAutoFit/>
          </a:bodyPr>
          <a:lstStyle/>
          <a:p>
            <a:r>
              <a:rPr lang="en-US" dirty="0">
                <a:solidFill>
                  <a:srgbClr val="7FA2DA"/>
                </a:solidFill>
              </a:rPr>
              <a:t>6. Methodology - Data Preparation - Score calculation - I</a:t>
            </a:r>
          </a:p>
        </p:txBody>
      </p:sp>
      <p:sp>
        <p:nvSpPr>
          <p:cNvPr id="7" name="TextBox 6">
            <a:extLst>
              <a:ext uri="{FF2B5EF4-FFF2-40B4-BE49-F238E27FC236}">
                <a16:creationId xmlns:a16="http://schemas.microsoft.com/office/drawing/2014/main" id="{AB61819A-609D-46F8-A5A0-5CC73C743926}"/>
              </a:ext>
            </a:extLst>
          </p:cNvPr>
          <p:cNvSpPr txBox="1"/>
          <p:nvPr/>
        </p:nvSpPr>
        <p:spPr>
          <a:xfrm>
            <a:off x="577267" y="1736495"/>
            <a:ext cx="2813633" cy="461665"/>
          </a:xfrm>
          <a:prstGeom prst="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p3d/>
          </a:bodyPr>
          <a:lstStyle>
            <a:defPPr>
              <a:defRPr lang="en-US"/>
            </a:defPPr>
            <a:lvl1pPr>
              <a:defRPr sz="2400">
                <a:solidFill>
                  <a:schemeClr val="bg1">
                    <a:lumMod val="85000"/>
                  </a:schemeClr>
                </a:solidFill>
              </a:defRPr>
            </a:lvl1pPr>
          </a:lstStyle>
          <a:p>
            <a:r>
              <a:rPr lang="fr-FR" dirty="0"/>
              <a:t>2-  Data Preparation:</a:t>
            </a:r>
            <a:endParaRPr lang="en-US" dirty="0"/>
          </a:p>
        </p:txBody>
      </p:sp>
      <p:pic>
        <p:nvPicPr>
          <p:cNvPr id="10" name="Picture 9">
            <a:extLst>
              <a:ext uri="{FF2B5EF4-FFF2-40B4-BE49-F238E27FC236}">
                <a16:creationId xmlns:a16="http://schemas.microsoft.com/office/drawing/2014/main" id="{F9B15B0D-84FB-4510-947E-18BBAC998AB1}"/>
              </a:ext>
            </a:extLst>
          </p:cNvPr>
          <p:cNvPicPr/>
          <p:nvPr/>
        </p:nvPicPr>
        <p:blipFill>
          <a:blip r:embed="rId3">
            <a:extLst>
              <a:ext uri="{28A0092B-C50C-407E-A947-70E740481C1C}">
                <a14:useLocalDpi xmlns:a14="http://schemas.microsoft.com/office/drawing/2010/main" val="0"/>
              </a:ext>
            </a:extLst>
          </a:blip>
          <a:srcRect l="17037" r="17037"/>
          <a:stretch/>
        </p:blipFill>
        <p:spPr>
          <a:xfrm>
            <a:off x="7807529" y="2898672"/>
            <a:ext cx="4038600" cy="2800734"/>
          </a:xfrm>
          <a:prstGeom prst="roundRect">
            <a:avLst>
              <a:gd name="adj" fmla="val 12926"/>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3" name="TextBox 12">
            <a:extLst>
              <a:ext uri="{FF2B5EF4-FFF2-40B4-BE49-F238E27FC236}">
                <a16:creationId xmlns:a16="http://schemas.microsoft.com/office/drawing/2014/main" id="{3B54F22A-253D-4064-812B-94821680EB1E}"/>
              </a:ext>
            </a:extLst>
          </p:cNvPr>
          <p:cNvSpPr txBox="1"/>
          <p:nvPr/>
        </p:nvSpPr>
        <p:spPr>
          <a:xfrm>
            <a:off x="444616" y="2467752"/>
            <a:ext cx="7512600" cy="3231654"/>
          </a:xfrm>
          <a:prstGeom prst="rect">
            <a:avLst/>
          </a:prstGeom>
          <a:noFill/>
        </p:spPr>
        <p:txBody>
          <a:bodyPr wrap="square" rtlCol="0">
            <a:spAutoFit/>
          </a:bodyPr>
          <a:lstStyle/>
          <a:p>
            <a:endParaRPr lang="en-US" sz="2400" dirty="0">
              <a:solidFill>
                <a:schemeClr val="bg1">
                  <a:lumMod val="85000"/>
                </a:schemeClr>
              </a:solidFill>
            </a:endParaRPr>
          </a:p>
          <a:p>
            <a:r>
              <a:rPr lang="en-US" sz="2400" dirty="0">
                <a:solidFill>
                  <a:schemeClr val="bg1">
                    <a:lumMod val="85000"/>
                  </a:schemeClr>
                </a:solidFill>
              </a:rPr>
              <a:t> (</a:t>
            </a:r>
            <a:r>
              <a:rPr lang="en-US" sz="2400" i="1" dirty="0">
                <a:solidFill>
                  <a:schemeClr val="bg1">
                    <a:lumMod val="75000"/>
                  </a:schemeClr>
                </a:solidFill>
              </a:rPr>
              <a:t>Tool: Power Query in Power Bi Language: M Query) </a:t>
            </a:r>
          </a:p>
          <a:p>
            <a:endParaRPr lang="en-US" sz="2400" i="1" dirty="0">
              <a:solidFill>
                <a:schemeClr val="bg1">
                  <a:lumMod val="75000"/>
                </a:schemeClr>
              </a:solidFill>
            </a:endParaRPr>
          </a:p>
          <a:p>
            <a:r>
              <a:rPr lang="en-US" sz="2200" b="1" dirty="0">
                <a:solidFill>
                  <a:schemeClr val="bg1">
                    <a:lumMod val="85000"/>
                  </a:schemeClr>
                </a:solidFill>
              </a:rPr>
              <a:t>Calculate PHQ9, Interpretation of results Expression Comfort.</a:t>
            </a:r>
          </a:p>
          <a:p>
            <a:r>
              <a:rPr lang="en-US" sz="2200" dirty="0">
                <a:solidFill>
                  <a:schemeClr val="bg1">
                    <a:lumMod val="85000"/>
                  </a:schemeClr>
                </a:solidFill>
              </a:rPr>
              <a:t>To classify participants’ overall comfort level, the following system was applied:</a:t>
            </a:r>
          </a:p>
          <a:p>
            <a:r>
              <a:rPr lang="en-US" sz="2200" dirty="0">
                <a:solidFill>
                  <a:schemeClr val="bg1">
                    <a:lumMod val="85000"/>
                  </a:schemeClr>
                </a:solidFill>
              </a:rPr>
              <a:t>•  Scores ≥ 3: Very Comfortable</a:t>
            </a:r>
          </a:p>
          <a:p>
            <a:r>
              <a:rPr lang="en-US" sz="2200" dirty="0">
                <a:solidFill>
                  <a:schemeClr val="bg1">
                    <a:lumMod val="85000"/>
                  </a:schemeClr>
                </a:solidFill>
              </a:rPr>
              <a:t>•  Scores between 0 and 2: Neutral</a:t>
            </a:r>
          </a:p>
          <a:p>
            <a:r>
              <a:rPr lang="en-US" sz="2200" dirty="0">
                <a:solidFill>
                  <a:schemeClr val="bg1">
                    <a:lumMod val="85000"/>
                  </a:schemeClr>
                </a:solidFill>
              </a:rPr>
              <a:t>•  Scores below 0: Uncomfortable</a:t>
            </a:r>
          </a:p>
        </p:txBody>
      </p:sp>
      <p:sp>
        <p:nvSpPr>
          <p:cNvPr id="14" name="TextBox 13">
            <a:extLst>
              <a:ext uri="{FF2B5EF4-FFF2-40B4-BE49-F238E27FC236}">
                <a16:creationId xmlns:a16="http://schemas.microsoft.com/office/drawing/2014/main" id="{1085563C-D0E9-4147-9D5A-1A71010E870C}"/>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21</a:t>
            </a:r>
          </a:p>
        </p:txBody>
      </p:sp>
      <p:sp>
        <p:nvSpPr>
          <p:cNvPr id="23" name="TextBox 22">
            <a:extLst>
              <a:ext uri="{FF2B5EF4-FFF2-40B4-BE49-F238E27FC236}">
                <a16:creationId xmlns:a16="http://schemas.microsoft.com/office/drawing/2014/main" id="{28D5B536-1CA5-4770-B39C-9B6ECDDA389F}"/>
              </a:ext>
            </a:extLst>
          </p:cNvPr>
          <p:cNvSpPr txBox="1"/>
          <p:nvPr/>
        </p:nvSpPr>
        <p:spPr>
          <a:xfrm>
            <a:off x="8978778" y="2571585"/>
            <a:ext cx="2823043" cy="461665"/>
          </a:xfrm>
          <a:prstGeom prst="rect">
            <a:avLst/>
          </a:prstGeom>
          <a:noFill/>
        </p:spPr>
        <p:txBody>
          <a:bodyPr wrap="square" rtlCol="0">
            <a:spAutoFit/>
          </a:bodyPr>
          <a:lstStyle/>
          <a:p>
            <a:r>
              <a:rPr lang="en-US" sz="2400" b="1" dirty="0">
                <a:solidFill>
                  <a:schemeClr val="bg1">
                    <a:lumMod val="85000"/>
                  </a:schemeClr>
                </a:solidFill>
              </a:rPr>
              <a:t>4- Score calculation:  </a:t>
            </a:r>
          </a:p>
        </p:txBody>
      </p:sp>
    </p:spTree>
    <p:extLst>
      <p:ext uri="{BB962C8B-B14F-4D97-AF65-F5344CB8AC3E}">
        <p14:creationId xmlns:p14="http://schemas.microsoft.com/office/powerpoint/2010/main" val="21959721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 y="0"/>
            <a:ext cx="12191996" cy="6857998"/>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6" y="6392412"/>
            <a:ext cx="6842009" cy="369332"/>
          </a:xfrm>
          <a:prstGeom prst="rect">
            <a:avLst/>
          </a:prstGeom>
          <a:noFill/>
        </p:spPr>
        <p:txBody>
          <a:bodyPr wrap="square" rtlCol="0">
            <a:spAutoFit/>
          </a:bodyPr>
          <a:lstStyle/>
          <a:p>
            <a:r>
              <a:rPr lang="en-US" dirty="0">
                <a:solidFill>
                  <a:srgbClr val="7FA2DA"/>
                </a:solidFill>
              </a:rPr>
              <a:t>6. Methodology - Data Preparation - Score calculation - II</a:t>
            </a:r>
          </a:p>
        </p:txBody>
      </p:sp>
      <p:sp>
        <p:nvSpPr>
          <p:cNvPr id="7" name="TextBox 6">
            <a:extLst>
              <a:ext uri="{FF2B5EF4-FFF2-40B4-BE49-F238E27FC236}">
                <a16:creationId xmlns:a16="http://schemas.microsoft.com/office/drawing/2014/main" id="{AB61819A-609D-46F8-A5A0-5CC73C743926}"/>
              </a:ext>
            </a:extLst>
          </p:cNvPr>
          <p:cNvSpPr txBox="1"/>
          <p:nvPr/>
        </p:nvSpPr>
        <p:spPr>
          <a:xfrm>
            <a:off x="577267" y="1736495"/>
            <a:ext cx="2813633" cy="461665"/>
          </a:xfrm>
          <a:prstGeom prst="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p3d/>
          </a:bodyPr>
          <a:lstStyle>
            <a:defPPr>
              <a:defRPr lang="en-US"/>
            </a:defPPr>
            <a:lvl1pPr>
              <a:defRPr sz="2400">
                <a:solidFill>
                  <a:schemeClr val="bg1">
                    <a:lumMod val="85000"/>
                  </a:schemeClr>
                </a:solidFill>
              </a:defRPr>
            </a:lvl1pPr>
          </a:lstStyle>
          <a:p>
            <a:r>
              <a:rPr lang="fr-FR" dirty="0"/>
              <a:t>2-  Data Preparation:</a:t>
            </a:r>
            <a:endParaRPr lang="en-US" dirty="0"/>
          </a:p>
        </p:txBody>
      </p:sp>
      <p:pic>
        <p:nvPicPr>
          <p:cNvPr id="10" name="Picture 9">
            <a:extLst>
              <a:ext uri="{FF2B5EF4-FFF2-40B4-BE49-F238E27FC236}">
                <a16:creationId xmlns:a16="http://schemas.microsoft.com/office/drawing/2014/main" id="{F9B15B0D-84FB-4510-947E-18BBAC998AB1}"/>
              </a:ext>
            </a:extLst>
          </p:cNvPr>
          <p:cNvPicPr/>
          <p:nvPr/>
        </p:nvPicPr>
        <p:blipFill>
          <a:blip r:embed="rId3">
            <a:extLst>
              <a:ext uri="{28A0092B-C50C-407E-A947-70E740481C1C}">
                <a14:useLocalDpi xmlns:a14="http://schemas.microsoft.com/office/drawing/2010/main" val="0"/>
              </a:ext>
            </a:extLst>
          </a:blip>
          <a:srcRect l="13175" r="13175"/>
          <a:stretch/>
        </p:blipFill>
        <p:spPr>
          <a:xfrm>
            <a:off x="7807529" y="2898672"/>
            <a:ext cx="4038600" cy="2800734"/>
          </a:xfrm>
          <a:prstGeom prst="roundRect">
            <a:avLst>
              <a:gd name="adj" fmla="val 12926"/>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3" name="TextBox 12">
            <a:extLst>
              <a:ext uri="{FF2B5EF4-FFF2-40B4-BE49-F238E27FC236}">
                <a16:creationId xmlns:a16="http://schemas.microsoft.com/office/drawing/2014/main" id="{3B54F22A-253D-4064-812B-94821680EB1E}"/>
              </a:ext>
            </a:extLst>
          </p:cNvPr>
          <p:cNvSpPr txBox="1"/>
          <p:nvPr/>
        </p:nvSpPr>
        <p:spPr>
          <a:xfrm>
            <a:off x="390179" y="2334402"/>
            <a:ext cx="7512600" cy="3570208"/>
          </a:xfrm>
          <a:prstGeom prst="rect">
            <a:avLst/>
          </a:prstGeom>
          <a:noFill/>
        </p:spPr>
        <p:txBody>
          <a:bodyPr wrap="square" rtlCol="0">
            <a:spAutoFit/>
          </a:bodyPr>
          <a:lstStyle/>
          <a:p>
            <a:endParaRPr lang="en-US" sz="2400" dirty="0">
              <a:solidFill>
                <a:schemeClr val="bg1">
                  <a:lumMod val="85000"/>
                </a:schemeClr>
              </a:solidFill>
            </a:endParaRPr>
          </a:p>
          <a:p>
            <a:r>
              <a:rPr lang="en-US" sz="2400" dirty="0">
                <a:solidFill>
                  <a:schemeClr val="bg1">
                    <a:lumMod val="85000"/>
                  </a:schemeClr>
                </a:solidFill>
              </a:rPr>
              <a:t> (</a:t>
            </a:r>
            <a:r>
              <a:rPr lang="en-US" sz="2400" i="1" dirty="0">
                <a:solidFill>
                  <a:schemeClr val="bg1">
                    <a:lumMod val="75000"/>
                  </a:schemeClr>
                </a:solidFill>
              </a:rPr>
              <a:t>Tool: Power Query in Power Bi Language: M Query) </a:t>
            </a:r>
          </a:p>
          <a:p>
            <a:endParaRPr lang="en-US" sz="2400" i="1" dirty="0">
              <a:solidFill>
                <a:schemeClr val="bg1">
                  <a:lumMod val="75000"/>
                </a:schemeClr>
              </a:solidFill>
            </a:endParaRPr>
          </a:p>
          <a:p>
            <a:r>
              <a:rPr lang="en-US" sz="2200" b="1" dirty="0">
                <a:solidFill>
                  <a:schemeClr val="bg1">
                    <a:lumMod val="85000"/>
                  </a:schemeClr>
                </a:solidFill>
              </a:rPr>
              <a:t>Stress Level:</a:t>
            </a:r>
          </a:p>
          <a:p>
            <a:r>
              <a:rPr lang="en-US" sz="2200" dirty="0">
                <a:solidFill>
                  <a:schemeClr val="bg1">
                    <a:lumMod val="85000"/>
                  </a:schemeClr>
                </a:solidFill>
              </a:rPr>
              <a:t>To categorize the participants' stress levels based on their total scores in the questionnaire, a simple classification method was used. If a participant scored 10 or above, they were classified as experiencing high stress. Scores between 5 and 9 indicated moderate stress, while scores below 5 were considered to reflect low stress.</a:t>
            </a:r>
          </a:p>
        </p:txBody>
      </p:sp>
      <p:sp>
        <p:nvSpPr>
          <p:cNvPr id="14" name="TextBox 13">
            <a:extLst>
              <a:ext uri="{FF2B5EF4-FFF2-40B4-BE49-F238E27FC236}">
                <a16:creationId xmlns:a16="http://schemas.microsoft.com/office/drawing/2014/main" id="{1085563C-D0E9-4147-9D5A-1A71010E870C}"/>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22</a:t>
            </a:r>
          </a:p>
        </p:txBody>
      </p:sp>
      <p:sp>
        <p:nvSpPr>
          <p:cNvPr id="23" name="TextBox 22">
            <a:extLst>
              <a:ext uri="{FF2B5EF4-FFF2-40B4-BE49-F238E27FC236}">
                <a16:creationId xmlns:a16="http://schemas.microsoft.com/office/drawing/2014/main" id="{28D5B536-1CA5-4770-B39C-9B6ECDDA389F}"/>
              </a:ext>
            </a:extLst>
          </p:cNvPr>
          <p:cNvSpPr txBox="1"/>
          <p:nvPr/>
        </p:nvSpPr>
        <p:spPr>
          <a:xfrm>
            <a:off x="8978778" y="2571585"/>
            <a:ext cx="2823043" cy="461665"/>
          </a:xfrm>
          <a:prstGeom prst="rect">
            <a:avLst/>
          </a:prstGeom>
          <a:noFill/>
        </p:spPr>
        <p:txBody>
          <a:bodyPr wrap="square" rtlCol="0">
            <a:spAutoFit/>
          </a:bodyPr>
          <a:lstStyle/>
          <a:p>
            <a:r>
              <a:rPr lang="en-US" sz="2400" b="1" dirty="0">
                <a:solidFill>
                  <a:schemeClr val="bg1">
                    <a:lumMod val="85000"/>
                  </a:schemeClr>
                </a:solidFill>
              </a:rPr>
              <a:t>4- Score calculation:  </a:t>
            </a:r>
          </a:p>
        </p:txBody>
      </p:sp>
    </p:spTree>
    <p:extLst>
      <p:ext uri="{BB962C8B-B14F-4D97-AF65-F5344CB8AC3E}">
        <p14:creationId xmlns:p14="http://schemas.microsoft.com/office/powerpoint/2010/main" val="19152017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 y="0"/>
            <a:ext cx="12191996" cy="6857998"/>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6" y="6392412"/>
            <a:ext cx="6842009" cy="369332"/>
          </a:xfrm>
          <a:prstGeom prst="rect">
            <a:avLst/>
          </a:prstGeom>
          <a:noFill/>
        </p:spPr>
        <p:txBody>
          <a:bodyPr wrap="square" rtlCol="0">
            <a:spAutoFit/>
          </a:bodyPr>
          <a:lstStyle/>
          <a:p>
            <a:r>
              <a:rPr lang="en-US" dirty="0">
                <a:solidFill>
                  <a:srgbClr val="7FA2DA"/>
                </a:solidFill>
              </a:rPr>
              <a:t>6. Methodology - Data Preparation - Data Analysis&amp; AI model</a:t>
            </a:r>
          </a:p>
        </p:txBody>
      </p:sp>
      <p:sp>
        <p:nvSpPr>
          <p:cNvPr id="7" name="TextBox 6">
            <a:extLst>
              <a:ext uri="{FF2B5EF4-FFF2-40B4-BE49-F238E27FC236}">
                <a16:creationId xmlns:a16="http://schemas.microsoft.com/office/drawing/2014/main" id="{AB61819A-609D-46F8-A5A0-5CC73C743926}"/>
              </a:ext>
            </a:extLst>
          </p:cNvPr>
          <p:cNvSpPr txBox="1"/>
          <p:nvPr/>
        </p:nvSpPr>
        <p:spPr>
          <a:xfrm>
            <a:off x="577267" y="1736495"/>
            <a:ext cx="2813633" cy="461665"/>
          </a:xfrm>
          <a:prstGeom prst="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p3d/>
          </a:bodyPr>
          <a:lstStyle>
            <a:defPPr>
              <a:defRPr lang="en-US"/>
            </a:defPPr>
            <a:lvl1pPr>
              <a:defRPr sz="2400">
                <a:solidFill>
                  <a:schemeClr val="bg1">
                    <a:lumMod val="85000"/>
                  </a:schemeClr>
                </a:solidFill>
              </a:defRPr>
            </a:lvl1pPr>
          </a:lstStyle>
          <a:p>
            <a:r>
              <a:rPr lang="fr-FR" dirty="0"/>
              <a:t>2-  Data Preparation:</a:t>
            </a:r>
            <a:endParaRPr lang="en-US" dirty="0"/>
          </a:p>
        </p:txBody>
      </p:sp>
      <p:sp>
        <p:nvSpPr>
          <p:cNvPr id="13" name="TextBox 12">
            <a:extLst>
              <a:ext uri="{FF2B5EF4-FFF2-40B4-BE49-F238E27FC236}">
                <a16:creationId xmlns:a16="http://schemas.microsoft.com/office/drawing/2014/main" id="{3B54F22A-253D-4064-812B-94821680EB1E}"/>
              </a:ext>
            </a:extLst>
          </p:cNvPr>
          <p:cNvSpPr txBox="1"/>
          <p:nvPr/>
        </p:nvSpPr>
        <p:spPr>
          <a:xfrm>
            <a:off x="444616" y="2115516"/>
            <a:ext cx="7512600" cy="3908762"/>
          </a:xfrm>
          <a:prstGeom prst="rect">
            <a:avLst/>
          </a:prstGeom>
          <a:noFill/>
        </p:spPr>
        <p:txBody>
          <a:bodyPr wrap="square" rtlCol="0">
            <a:spAutoFit/>
          </a:bodyPr>
          <a:lstStyle/>
          <a:p>
            <a:endParaRPr lang="en-US" sz="2400" dirty="0">
              <a:solidFill>
                <a:schemeClr val="bg1">
                  <a:lumMod val="85000"/>
                </a:schemeClr>
              </a:solidFill>
            </a:endParaRPr>
          </a:p>
          <a:p>
            <a:r>
              <a:rPr lang="en-US" sz="2400" dirty="0">
                <a:solidFill>
                  <a:schemeClr val="bg1">
                    <a:lumMod val="85000"/>
                  </a:schemeClr>
                </a:solidFill>
              </a:rPr>
              <a:t> (</a:t>
            </a:r>
            <a:r>
              <a:rPr lang="en-US" sz="2400" i="1" dirty="0">
                <a:solidFill>
                  <a:schemeClr val="bg1">
                    <a:lumMod val="75000"/>
                  </a:schemeClr>
                </a:solidFill>
              </a:rPr>
              <a:t>Tool: VS Code: Jupyter Notebook: Python) </a:t>
            </a:r>
          </a:p>
          <a:p>
            <a:endParaRPr lang="en-US" sz="2400" i="1" dirty="0">
              <a:solidFill>
                <a:schemeClr val="bg1">
                  <a:lumMod val="75000"/>
                </a:schemeClr>
              </a:solidFill>
            </a:endParaRPr>
          </a:p>
          <a:p>
            <a:r>
              <a:rPr lang="en-US" sz="2200" b="1" dirty="0">
                <a:solidFill>
                  <a:schemeClr val="bg1">
                    <a:lumMod val="85000"/>
                  </a:schemeClr>
                </a:solidFill>
              </a:rPr>
              <a:t>EDA &amp; Machine Learning:</a:t>
            </a:r>
          </a:p>
          <a:p>
            <a:r>
              <a:rPr lang="en-US" sz="2200" dirty="0">
                <a:solidFill>
                  <a:schemeClr val="bg1">
                    <a:lumMod val="85000"/>
                  </a:schemeClr>
                </a:solidFill>
              </a:rPr>
              <a:t>The primary objective is to develop a multi-class classification model to predict PHQ-9 depression severity levels using features such as (age), (gender),... The process includes data exploration, preprocessing, and model evaluation to determine the best-performing model.</a:t>
            </a:r>
            <a:br>
              <a:rPr lang="en-US" sz="2200" dirty="0">
                <a:solidFill>
                  <a:schemeClr val="bg1">
                    <a:lumMod val="85000"/>
                  </a:schemeClr>
                </a:solidFill>
              </a:rPr>
            </a:br>
            <a:r>
              <a:rPr lang="en-US" sz="2200" dirty="0">
                <a:solidFill>
                  <a:schemeClr val="bg1">
                    <a:lumMod val="85000"/>
                  </a:schemeClr>
                </a:solidFill>
              </a:rPr>
              <a:t>This predictive tool will support university mental health systems by identifying students requiring intervention.</a:t>
            </a:r>
          </a:p>
        </p:txBody>
      </p:sp>
      <p:sp>
        <p:nvSpPr>
          <p:cNvPr id="14" name="TextBox 13">
            <a:extLst>
              <a:ext uri="{FF2B5EF4-FFF2-40B4-BE49-F238E27FC236}">
                <a16:creationId xmlns:a16="http://schemas.microsoft.com/office/drawing/2014/main" id="{1085563C-D0E9-4147-9D5A-1A71010E870C}"/>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23</a:t>
            </a:r>
          </a:p>
        </p:txBody>
      </p:sp>
      <p:sp>
        <p:nvSpPr>
          <p:cNvPr id="23" name="TextBox 22">
            <a:extLst>
              <a:ext uri="{FF2B5EF4-FFF2-40B4-BE49-F238E27FC236}">
                <a16:creationId xmlns:a16="http://schemas.microsoft.com/office/drawing/2014/main" id="{28D5B536-1CA5-4770-B39C-9B6ECDDA389F}"/>
              </a:ext>
            </a:extLst>
          </p:cNvPr>
          <p:cNvSpPr txBox="1"/>
          <p:nvPr/>
        </p:nvSpPr>
        <p:spPr>
          <a:xfrm>
            <a:off x="8086726" y="2571585"/>
            <a:ext cx="3715096" cy="461665"/>
          </a:xfrm>
          <a:prstGeom prst="rect">
            <a:avLst/>
          </a:prstGeom>
          <a:noFill/>
        </p:spPr>
        <p:txBody>
          <a:bodyPr wrap="square" rtlCol="0">
            <a:spAutoFit/>
          </a:bodyPr>
          <a:lstStyle/>
          <a:p>
            <a:r>
              <a:rPr lang="it-IT" sz="2400" b="1" dirty="0">
                <a:solidFill>
                  <a:schemeClr val="bg1">
                    <a:lumMod val="85000"/>
                  </a:schemeClr>
                </a:solidFill>
              </a:rPr>
              <a:t>5- Data Analysis&amp; AI model</a:t>
            </a:r>
            <a:endParaRPr lang="en-US" sz="2400" b="1" dirty="0">
              <a:solidFill>
                <a:schemeClr val="bg1">
                  <a:lumMod val="85000"/>
                </a:schemeClr>
              </a:solidFill>
            </a:endParaRPr>
          </a:p>
        </p:txBody>
      </p:sp>
      <p:pic>
        <p:nvPicPr>
          <p:cNvPr id="9" name="Picture 8">
            <a:extLst>
              <a:ext uri="{FF2B5EF4-FFF2-40B4-BE49-F238E27FC236}">
                <a16:creationId xmlns:a16="http://schemas.microsoft.com/office/drawing/2014/main" id="{70C510E0-3472-488A-9293-2D6EF9C3BE5C}"/>
              </a:ext>
            </a:extLst>
          </p:cNvPr>
          <p:cNvPicPr/>
          <p:nvPr/>
        </p:nvPicPr>
        <p:blipFill>
          <a:blip r:embed="rId3">
            <a:extLst>
              <a:ext uri="{28A0092B-C50C-407E-A947-70E740481C1C}">
                <a14:useLocalDpi xmlns:a14="http://schemas.microsoft.com/office/drawing/2010/main" val="0"/>
              </a:ext>
            </a:extLst>
          </a:blip>
          <a:srcRect l="9444" r="9444"/>
          <a:stretch/>
        </p:blipFill>
        <p:spPr>
          <a:xfrm>
            <a:off x="7763221" y="2900798"/>
            <a:ext cx="4038600" cy="2800734"/>
          </a:xfrm>
          <a:prstGeom prst="roundRect">
            <a:avLst>
              <a:gd name="adj" fmla="val 12926"/>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173842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 y="0"/>
            <a:ext cx="12191996" cy="6857998"/>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6" y="6392412"/>
            <a:ext cx="6842009" cy="369332"/>
          </a:xfrm>
          <a:prstGeom prst="rect">
            <a:avLst/>
          </a:prstGeom>
          <a:noFill/>
        </p:spPr>
        <p:txBody>
          <a:bodyPr wrap="square" rtlCol="0">
            <a:spAutoFit/>
          </a:bodyPr>
          <a:lstStyle/>
          <a:p>
            <a:r>
              <a:rPr lang="en-US" dirty="0">
                <a:solidFill>
                  <a:srgbClr val="7FA2DA"/>
                </a:solidFill>
              </a:rPr>
              <a:t>6. Methodology - Data Preparation - Interpretation</a:t>
            </a:r>
          </a:p>
        </p:txBody>
      </p:sp>
      <p:sp>
        <p:nvSpPr>
          <p:cNvPr id="7" name="TextBox 6">
            <a:extLst>
              <a:ext uri="{FF2B5EF4-FFF2-40B4-BE49-F238E27FC236}">
                <a16:creationId xmlns:a16="http://schemas.microsoft.com/office/drawing/2014/main" id="{AB61819A-609D-46F8-A5A0-5CC73C743926}"/>
              </a:ext>
            </a:extLst>
          </p:cNvPr>
          <p:cNvSpPr txBox="1"/>
          <p:nvPr/>
        </p:nvSpPr>
        <p:spPr>
          <a:xfrm>
            <a:off x="577267" y="1736495"/>
            <a:ext cx="2813633" cy="461665"/>
          </a:xfrm>
          <a:prstGeom prst="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p3d/>
          </a:bodyPr>
          <a:lstStyle>
            <a:defPPr>
              <a:defRPr lang="en-US"/>
            </a:defPPr>
            <a:lvl1pPr>
              <a:defRPr sz="2400">
                <a:solidFill>
                  <a:schemeClr val="bg1">
                    <a:lumMod val="85000"/>
                  </a:schemeClr>
                </a:solidFill>
              </a:defRPr>
            </a:lvl1pPr>
          </a:lstStyle>
          <a:p>
            <a:r>
              <a:rPr lang="fr-FR" dirty="0"/>
              <a:t>2-  Data Preparation:</a:t>
            </a:r>
            <a:endParaRPr lang="en-US" dirty="0"/>
          </a:p>
        </p:txBody>
      </p:sp>
      <p:sp>
        <p:nvSpPr>
          <p:cNvPr id="13" name="TextBox 12">
            <a:extLst>
              <a:ext uri="{FF2B5EF4-FFF2-40B4-BE49-F238E27FC236}">
                <a16:creationId xmlns:a16="http://schemas.microsoft.com/office/drawing/2014/main" id="{3B54F22A-253D-4064-812B-94821680EB1E}"/>
              </a:ext>
            </a:extLst>
          </p:cNvPr>
          <p:cNvSpPr txBox="1"/>
          <p:nvPr/>
        </p:nvSpPr>
        <p:spPr>
          <a:xfrm>
            <a:off x="390178" y="2222792"/>
            <a:ext cx="7512600" cy="3570208"/>
          </a:xfrm>
          <a:prstGeom prst="rect">
            <a:avLst/>
          </a:prstGeom>
          <a:noFill/>
        </p:spPr>
        <p:txBody>
          <a:bodyPr wrap="square" rtlCol="0">
            <a:spAutoFit/>
          </a:bodyPr>
          <a:lstStyle/>
          <a:p>
            <a:endParaRPr lang="en-US" sz="2400" dirty="0">
              <a:solidFill>
                <a:schemeClr val="bg1">
                  <a:lumMod val="85000"/>
                </a:schemeClr>
              </a:solidFill>
            </a:endParaRPr>
          </a:p>
          <a:p>
            <a:r>
              <a:rPr lang="en-US" sz="2400" dirty="0">
                <a:solidFill>
                  <a:schemeClr val="bg1">
                    <a:lumMod val="85000"/>
                  </a:schemeClr>
                </a:solidFill>
              </a:rPr>
              <a:t> (</a:t>
            </a:r>
            <a:r>
              <a:rPr lang="en-US" sz="2400" i="1" dirty="0">
                <a:solidFill>
                  <a:schemeClr val="bg1">
                    <a:lumMod val="75000"/>
                  </a:schemeClr>
                </a:solidFill>
              </a:rPr>
              <a:t>Tool: Power Bi: Dashboard) </a:t>
            </a:r>
          </a:p>
          <a:p>
            <a:endParaRPr lang="en-US" sz="2400" i="1" dirty="0">
              <a:solidFill>
                <a:schemeClr val="bg1">
                  <a:lumMod val="75000"/>
                </a:schemeClr>
              </a:solidFill>
            </a:endParaRPr>
          </a:p>
          <a:p>
            <a:r>
              <a:rPr lang="en-US" sz="2200" b="1" dirty="0">
                <a:solidFill>
                  <a:schemeClr val="bg1">
                    <a:lumMod val="85000"/>
                  </a:schemeClr>
                </a:solidFill>
              </a:rPr>
              <a:t>Answer questions and get insight  at Dashboard:</a:t>
            </a:r>
            <a:endParaRPr lang="en-US" sz="2200" dirty="0">
              <a:solidFill>
                <a:schemeClr val="bg1">
                  <a:lumMod val="85000"/>
                </a:schemeClr>
              </a:solidFill>
            </a:endParaRPr>
          </a:p>
          <a:p>
            <a:r>
              <a:rPr lang="en-US" sz="2200" dirty="0">
                <a:solidFill>
                  <a:schemeClr val="bg1">
                    <a:lumMod val="85000"/>
                  </a:schemeClr>
                </a:solidFill>
              </a:rPr>
              <a:t>The interactive dashboard offers a visual analysis of factors affecting depression severity (PHQ-9 levels) among university students. It presents key patterns and correlations between demographic, academic variables and mental health indicators.</a:t>
            </a:r>
          </a:p>
          <a:p>
            <a:r>
              <a:rPr lang="en-US" sz="2200" dirty="0">
                <a:solidFill>
                  <a:schemeClr val="bg1">
                    <a:lumMod val="85000"/>
                  </a:schemeClr>
                </a:solidFill>
              </a:rPr>
              <a:t>The insights are designed to enhance understanding and guide data-informed decisions on student mental health support.</a:t>
            </a:r>
          </a:p>
        </p:txBody>
      </p:sp>
      <p:sp>
        <p:nvSpPr>
          <p:cNvPr id="14" name="TextBox 13">
            <a:extLst>
              <a:ext uri="{FF2B5EF4-FFF2-40B4-BE49-F238E27FC236}">
                <a16:creationId xmlns:a16="http://schemas.microsoft.com/office/drawing/2014/main" id="{1085563C-D0E9-4147-9D5A-1A71010E870C}"/>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24</a:t>
            </a:r>
          </a:p>
        </p:txBody>
      </p:sp>
      <p:sp>
        <p:nvSpPr>
          <p:cNvPr id="23" name="TextBox 22">
            <a:extLst>
              <a:ext uri="{FF2B5EF4-FFF2-40B4-BE49-F238E27FC236}">
                <a16:creationId xmlns:a16="http://schemas.microsoft.com/office/drawing/2014/main" id="{28D5B536-1CA5-4770-B39C-9B6ECDDA389F}"/>
              </a:ext>
            </a:extLst>
          </p:cNvPr>
          <p:cNvSpPr txBox="1"/>
          <p:nvPr/>
        </p:nvSpPr>
        <p:spPr>
          <a:xfrm>
            <a:off x="8086726" y="2571585"/>
            <a:ext cx="3715096" cy="461665"/>
          </a:xfrm>
          <a:prstGeom prst="rect">
            <a:avLst/>
          </a:prstGeom>
          <a:noFill/>
        </p:spPr>
        <p:txBody>
          <a:bodyPr wrap="square" rtlCol="0">
            <a:spAutoFit/>
          </a:bodyPr>
          <a:lstStyle/>
          <a:p>
            <a:pPr algn="ctr"/>
            <a:r>
              <a:rPr lang="it-IT" sz="2400" b="1" dirty="0">
                <a:solidFill>
                  <a:schemeClr val="bg1">
                    <a:lumMod val="85000"/>
                  </a:schemeClr>
                </a:solidFill>
              </a:rPr>
              <a:t>6-  Interpretation</a:t>
            </a:r>
            <a:endParaRPr lang="en-US" sz="2400" b="1" dirty="0">
              <a:solidFill>
                <a:schemeClr val="bg1">
                  <a:lumMod val="85000"/>
                </a:schemeClr>
              </a:solidFill>
            </a:endParaRPr>
          </a:p>
        </p:txBody>
      </p:sp>
      <p:pic>
        <p:nvPicPr>
          <p:cNvPr id="9" name="Picture 8">
            <a:extLst>
              <a:ext uri="{FF2B5EF4-FFF2-40B4-BE49-F238E27FC236}">
                <a16:creationId xmlns:a16="http://schemas.microsoft.com/office/drawing/2014/main" id="{70C510E0-3472-488A-9293-2D6EF9C3BE5C}"/>
              </a:ext>
            </a:extLst>
          </p:cNvPr>
          <p:cNvPicPr/>
          <p:nvPr/>
        </p:nvPicPr>
        <p:blipFill>
          <a:blip r:embed="rId3">
            <a:extLst>
              <a:ext uri="{28A0092B-C50C-407E-A947-70E740481C1C}">
                <a14:useLocalDpi xmlns:a14="http://schemas.microsoft.com/office/drawing/2010/main" val="0"/>
              </a:ext>
            </a:extLst>
          </a:blip>
          <a:srcRect l="9079" r="9079"/>
          <a:stretch/>
        </p:blipFill>
        <p:spPr>
          <a:xfrm>
            <a:off x="7763221" y="2900798"/>
            <a:ext cx="4038600" cy="2800734"/>
          </a:xfrm>
          <a:prstGeom prst="roundRect">
            <a:avLst>
              <a:gd name="adj" fmla="val 12926"/>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3493901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 y="0"/>
            <a:ext cx="12191996" cy="6857997"/>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6" y="6392412"/>
            <a:ext cx="6842009" cy="369332"/>
          </a:xfrm>
          <a:prstGeom prst="rect">
            <a:avLst/>
          </a:prstGeom>
          <a:noFill/>
        </p:spPr>
        <p:txBody>
          <a:bodyPr wrap="square" rtlCol="0">
            <a:spAutoFit/>
          </a:bodyPr>
          <a:lstStyle/>
          <a:p>
            <a:r>
              <a:rPr lang="en-US" dirty="0">
                <a:solidFill>
                  <a:srgbClr val="7FA2DA"/>
                </a:solidFill>
              </a:rPr>
              <a:t>7. Limitations</a:t>
            </a:r>
          </a:p>
        </p:txBody>
      </p:sp>
      <p:sp>
        <p:nvSpPr>
          <p:cNvPr id="13" name="TextBox 12">
            <a:extLst>
              <a:ext uri="{FF2B5EF4-FFF2-40B4-BE49-F238E27FC236}">
                <a16:creationId xmlns:a16="http://schemas.microsoft.com/office/drawing/2014/main" id="{3B54F22A-253D-4064-812B-94821680EB1E}"/>
              </a:ext>
            </a:extLst>
          </p:cNvPr>
          <p:cNvSpPr txBox="1"/>
          <p:nvPr/>
        </p:nvSpPr>
        <p:spPr>
          <a:xfrm>
            <a:off x="793547" y="2351279"/>
            <a:ext cx="11122225" cy="2677656"/>
          </a:xfrm>
          <a:prstGeom prst="rect">
            <a:avLst/>
          </a:prstGeom>
          <a:noFill/>
        </p:spPr>
        <p:txBody>
          <a:bodyPr wrap="square" rtlCol="0">
            <a:spAutoFit/>
          </a:bodyPr>
          <a:lstStyle/>
          <a:p>
            <a:r>
              <a:rPr lang="en-US" sz="2400" dirty="0">
                <a:solidFill>
                  <a:schemeClr val="bg1">
                    <a:lumMod val="85000"/>
                  </a:schemeClr>
                </a:solidFill>
              </a:rPr>
              <a:t>A major limitation of this study is response bias, as many participants provided incomplete or inconsistent answers, reducing the accuracy and reliability of the dataset. </a:t>
            </a:r>
          </a:p>
          <a:p>
            <a:endParaRPr lang="en-US" sz="2400" dirty="0">
              <a:solidFill>
                <a:schemeClr val="bg1">
                  <a:lumMod val="85000"/>
                </a:schemeClr>
              </a:solidFill>
            </a:endParaRPr>
          </a:p>
          <a:p>
            <a:r>
              <a:rPr lang="en-US" sz="2400" dirty="0">
                <a:solidFill>
                  <a:schemeClr val="bg1">
                    <a:lumMod val="85000"/>
                  </a:schemeClr>
                </a:solidFill>
              </a:rPr>
              <a:t>Additionally, time compliance issues suggest that some respondents rushed through the survey without careful reflection, potentially compromising data integrity. </a:t>
            </a:r>
          </a:p>
          <a:p>
            <a:endParaRPr lang="en-US" sz="2400" dirty="0">
              <a:solidFill>
                <a:schemeClr val="bg1">
                  <a:lumMod val="85000"/>
                </a:schemeClr>
              </a:solidFill>
            </a:endParaRPr>
          </a:p>
          <a:p>
            <a:r>
              <a:rPr lang="en-US" sz="2400" dirty="0">
                <a:solidFill>
                  <a:schemeClr val="bg1">
                    <a:lumMod val="85000"/>
                  </a:schemeClr>
                </a:solidFill>
              </a:rPr>
              <a:t>These factors may skew insights and limit the generalizability of findings.</a:t>
            </a:r>
          </a:p>
        </p:txBody>
      </p:sp>
      <p:sp>
        <p:nvSpPr>
          <p:cNvPr id="14" name="TextBox 13">
            <a:extLst>
              <a:ext uri="{FF2B5EF4-FFF2-40B4-BE49-F238E27FC236}">
                <a16:creationId xmlns:a16="http://schemas.microsoft.com/office/drawing/2014/main" id="{1085563C-D0E9-4147-9D5A-1A71010E870C}"/>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25</a:t>
            </a:r>
          </a:p>
        </p:txBody>
      </p:sp>
    </p:spTree>
    <p:extLst>
      <p:ext uri="{BB962C8B-B14F-4D97-AF65-F5344CB8AC3E}">
        <p14:creationId xmlns:p14="http://schemas.microsoft.com/office/powerpoint/2010/main" val="16138534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 y="0"/>
            <a:ext cx="12191994" cy="6857997"/>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6" y="6392412"/>
            <a:ext cx="6842009" cy="369332"/>
          </a:xfrm>
          <a:prstGeom prst="rect">
            <a:avLst/>
          </a:prstGeom>
          <a:noFill/>
        </p:spPr>
        <p:txBody>
          <a:bodyPr wrap="square" rtlCol="0">
            <a:spAutoFit/>
          </a:bodyPr>
          <a:lstStyle/>
          <a:p>
            <a:r>
              <a:rPr lang="en-US" dirty="0">
                <a:solidFill>
                  <a:srgbClr val="7FA2DA"/>
                </a:solidFill>
              </a:rPr>
              <a:t>8. Conclusion</a:t>
            </a:r>
          </a:p>
        </p:txBody>
      </p:sp>
      <p:sp>
        <p:nvSpPr>
          <p:cNvPr id="13" name="TextBox 12">
            <a:extLst>
              <a:ext uri="{FF2B5EF4-FFF2-40B4-BE49-F238E27FC236}">
                <a16:creationId xmlns:a16="http://schemas.microsoft.com/office/drawing/2014/main" id="{3B54F22A-253D-4064-812B-94821680EB1E}"/>
              </a:ext>
            </a:extLst>
          </p:cNvPr>
          <p:cNvSpPr txBox="1"/>
          <p:nvPr/>
        </p:nvSpPr>
        <p:spPr>
          <a:xfrm>
            <a:off x="784022" y="2132204"/>
            <a:ext cx="11074603" cy="3416320"/>
          </a:xfrm>
          <a:prstGeom prst="rect">
            <a:avLst/>
          </a:prstGeom>
          <a:noFill/>
        </p:spPr>
        <p:txBody>
          <a:bodyPr wrap="square" rtlCol="0">
            <a:spAutoFit/>
          </a:bodyPr>
          <a:lstStyle/>
          <a:p>
            <a:r>
              <a:rPr lang="en-US" sz="2400" dirty="0">
                <a:solidFill>
                  <a:schemeClr val="bg1">
                    <a:lumMod val="85000"/>
                  </a:schemeClr>
                </a:solidFill>
              </a:rPr>
              <a:t>The analysis confirms that academic stress significantly affects students' mental health, with PHQ-9 scores and self-reported stress levels pointing to widespread psychological distress. </a:t>
            </a:r>
          </a:p>
          <a:p>
            <a:endParaRPr lang="en-US" sz="2400" dirty="0">
              <a:solidFill>
                <a:schemeClr val="bg1">
                  <a:lumMod val="85000"/>
                </a:schemeClr>
              </a:solidFill>
            </a:endParaRPr>
          </a:p>
          <a:p>
            <a:r>
              <a:rPr lang="en-US" sz="2400" dirty="0">
                <a:solidFill>
                  <a:schemeClr val="bg1">
                    <a:lumMod val="85000"/>
                  </a:schemeClr>
                </a:solidFill>
              </a:rPr>
              <a:t>Addressing these challenges requires institutional intervention, tailored support systems, and improved awareness to foster a healthier learning environment. </a:t>
            </a:r>
          </a:p>
          <a:p>
            <a:endParaRPr lang="en-US" sz="2400" dirty="0">
              <a:solidFill>
                <a:schemeClr val="bg1">
                  <a:lumMod val="85000"/>
                </a:schemeClr>
              </a:solidFill>
            </a:endParaRPr>
          </a:p>
          <a:p>
            <a:r>
              <a:rPr lang="en-US" sz="2400" dirty="0">
                <a:solidFill>
                  <a:schemeClr val="bg1">
                    <a:lumMod val="85000"/>
                  </a:schemeClr>
                </a:solidFill>
              </a:rPr>
              <a:t>While data limitations exist, the findings provide a foundation for future research and policy improvements.</a:t>
            </a:r>
          </a:p>
        </p:txBody>
      </p:sp>
      <p:sp>
        <p:nvSpPr>
          <p:cNvPr id="14" name="TextBox 13">
            <a:extLst>
              <a:ext uri="{FF2B5EF4-FFF2-40B4-BE49-F238E27FC236}">
                <a16:creationId xmlns:a16="http://schemas.microsoft.com/office/drawing/2014/main" id="{1085563C-D0E9-4147-9D5A-1A71010E870C}"/>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26</a:t>
            </a:r>
          </a:p>
        </p:txBody>
      </p:sp>
    </p:spTree>
    <p:extLst>
      <p:ext uri="{BB962C8B-B14F-4D97-AF65-F5344CB8AC3E}">
        <p14:creationId xmlns:p14="http://schemas.microsoft.com/office/powerpoint/2010/main" val="5586707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DB8CB8-404C-456D-9C0B-4887DA2D867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7999"/>
          </a:xfrm>
          <a:prstGeom prst="rect">
            <a:avLst/>
          </a:prstGeom>
        </p:spPr>
      </p:pic>
    </p:spTree>
    <p:extLst>
      <p:ext uri="{BB962C8B-B14F-4D97-AF65-F5344CB8AC3E}">
        <p14:creationId xmlns:p14="http://schemas.microsoft.com/office/powerpoint/2010/main" val="21297175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F729EB-D32E-4A82-A908-3EDA834F773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7999"/>
          </a:xfrm>
          <a:prstGeom prst="rect">
            <a:avLst/>
          </a:prstGeom>
        </p:spPr>
      </p:pic>
      <p:sp>
        <p:nvSpPr>
          <p:cNvPr id="4" name="Rectangle: Rounded Corners 3">
            <a:extLst>
              <a:ext uri="{FF2B5EF4-FFF2-40B4-BE49-F238E27FC236}">
                <a16:creationId xmlns:a16="http://schemas.microsoft.com/office/drawing/2014/main" id="{BC8280A8-DD10-4EBF-BE66-DF16FE030BBD}"/>
              </a:ext>
            </a:extLst>
          </p:cNvPr>
          <p:cNvSpPr/>
          <p:nvPr/>
        </p:nvSpPr>
        <p:spPr>
          <a:xfrm>
            <a:off x="1554763" y="2080470"/>
            <a:ext cx="3899483" cy="813732"/>
          </a:xfrm>
          <a:prstGeom prst="round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85000"/>
                  </a:schemeClr>
                </a:solidFill>
              </a:rPr>
              <a:t>1.  Introduction</a:t>
            </a:r>
          </a:p>
        </p:txBody>
      </p:sp>
      <p:sp>
        <p:nvSpPr>
          <p:cNvPr id="5" name="Rectangle: Rounded Corners 4">
            <a:extLst>
              <a:ext uri="{FF2B5EF4-FFF2-40B4-BE49-F238E27FC236}">
                <a16:creationId xmlns:a16="http://schemas.microsoft.com/office/drawing/2014/main" id="{023BC705-1039-4CFD-AF12-64563E937623}"/>
              </a:ext>
            </a:extLst>
          </p:cNvPr>
          <p:cNvSpPr/>
          <p:nvPr/>
        </p:nvSpPr>
        <p:spPr>
          <a:xfrm>
            <a:off x="1554763" y="3160552"/>
            <a:ext cx="3899484" cy="813732"/>
          </a:xfrm>
          <a:prstGeom prst="round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85000"/>
                  </a:schemeClr>
                </a:solidFill>
              </a:rPr>
              <a:t>2.  Problem Statement</a:t>
            </a:r>
            <a:endParaRPr lang="en-US" sz="2400" kern="100" dirty="0">
              <a:solidFill>
                <a:schemeClr val="bg1">
                  <a:lumMod val="85000"/>
                </a:schemeClr>
              </a:solidFill>
              <a:effectLst/>
              <a:latin typeface="Aptos"/>
              <a:ea typeface="Aptos"/>
              <a:cs typeface="Arial" panose="020B0604020202020204" pitchFamily="34" charset="0"/>
            </a:endParaRPr>
          </a:p>
        </p:txBody>
      </p:sp>
      <p:sp>
        <p:nvSpPr>
          <p:cNvPr id="6" name="Rectangle: Rounded Corners 5">
            <a:extLst>
              <a:ext uri="{FF2B5EF4-FFF2-40B4-BE49-F238E27FC236}">
                <a16:creationId xmlns:a16="http://schemas.microsoft.com/office/drawing/2014/main" id="{71E9957A-1F3B-4E4B-8E75-E7C2E39C79A0}"/>
              </a:ext>
            </a:extLst>
          </p:cNvPr>
          <p:cNvSpPr/>
          <p:nvPr/>
        </p:nvSpPr>
        <p:spPr>
          <a:xfrm>
            <a:off x="1554763" y="4240634"/>
            <a:ext cx="3899485" cy="813732"/>
          </a:xfrm>
          <a:prstGeom prst="round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85000"/>
                  </a:schemeClr>
                </a:solidFill>
              </a:rPr>
              <a:t>3.  Project Goals</a:t>
            </a:r>
            <a:endParaRPr lang="en-US" sz="2400" kern="100" dirty="0">
              <a:solidFill>
                <a:schemeClr val="bg1">
                  <a:lumMod val="85000"/>
                </a:schemeClr>
              </a:solidFill>
              <a:effectLst/>
              <a:latin typeface="Aptos"/>
              <a:ea typeface="Aptos"/>
              <a:cs typeface="Arial" panose="020B0604020202020204" pitchFamily="34" charset="0"/>
            </a:endParaRPr>
          </a:p>
        </p:txBody>
      </p:sp>
      <p:sp>
        <p:nvSpPr>
          <p:cNvPr id="7" name="Rectangle: Rounded Corners 6">
            <a:extLst>
              <a:ext uri="{FF2B5EF4-FFF2-40B4-BE49-F238E27FC236}">
                <a16:creationId xmlns:a16="http://schemas.microsoft.com/office/drawing/2014/main" id="{EB0B77C1-8CFF-4D3F-B15F-72627CB42E3F}"/>
              </a:ext>
            </a:extLst>
          </p:cNvPr>
          <p:cNvSpPr/>
          <p:nvPr/>
        </p:nvSpPr>
        <p:spPr>
          <a:xfrm>
            <a:off x="1554764" y="5320716"/>
            <a:ext cx="3899486" cy="813732"/>
          </a:xfrm>
          <a:prstGeom prst="round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85000"/>
                  </a:schemeClr>
                </a:solidFill>
              </a:rPr>
              <a:t>4.  Questions to Answer</a:t>
            </a:r>
            <a:endParaRPr lang="en-US" sz="2400" kern="100" dirty="0">
              <a:solidFill>
                <a:schemeClr val="bg1">
                  <a:lumMod val="85000"/>
                </a:schemeClr>
              </a:solidFill>
              <a:effectLst/>
              <a:latin typeface="Aptos"/>
              <a:ea typeface="Aptos"/>
              <a:cs typeface="Arial" panose="020B0604020202020204" pitchFamily="34" charset="0"/>
            </a:endParaRPr>
          </a:p>
        </p:txBody>
      </p:sp>
      <p:sp>
        <p:nvSpPr>
          <p:cNvPr id="8" name="Rectangle: Rounded Corners 7">
            <a:extLst>
              <a:ext uri="{FF2B5EF4-FFF2-40B4-BE49-F238E27FC236}">
                <a16:creationId xmlns:a16="http://schemas.microsoft.com/office/drawing/2014/main" id="{EDDA9907-B0C1-4527-8FC9-3D25671AF831}"/>
              </a:ext>
            </a:extLst>
          </p:cNvPr>
          <p:cNvSpPr/>
          <p:nvPr/>
        </p:nvSpPr>
        <p:spPr>
          <a:xfrm>
            <a:off x="6737753" y="2080470"/>
            <a:ext cx="3899483" cy="813732"/>
          </a:xfrm>
          <a:prstGeom prst="round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85000"/>
                  </a:schemeClr>
                </a:solidFill>
              </a:rPr>
              <a:t>5.  Literature Review</a:t>
            </a:r>
            <a:endParaRPr lang="en-US" sz="2400" kern="100" dirty="0">
              <a:solidFill>
                <a:schemeClr val="bg1">
                  <a:lumMod val="85000"/>
                </a:schemeClr>
              </a:solidFill>
              <a:effectLst/>
              <a:latin typeface="Aptos"/>
              <a:ea typeface="Aptos"/>
              <a:cs typeface="Arial" panose="020B0604020202020204" pitchFamily="34" charset="0"/>
            </a:endParaRPr>
          </a:p>
        </p:txBody>
      </p:sp>
      <p:sp>
        <p:nvSpPr>
          <p:cNvPr id="9" name="Rectangle: Rounded Corners 8">
            <a:extLst>
              <a:ext uri="{FF2B5EF4-FFF2-40B4-BE49-F238E27FC236}">
                <a16:creationId xmlns:a16="http://schemas.microsoft.com/office/drawing/2014/main" id="{F11FA776-CC95-42E1-B525-CED5AC0FA458}"/>
              </a:ext>
            </a:extLst>
          </p:cNvPr>
          <p:cNvSpPr/>
          <p:nvPr/>
        </p:nvSpPr>
        <p:spPr>
          <a:xfrm>
            <a:off x="6737753" y="3160552"/>
            <a:ext cx="3899484" cy="813732"/>
          </a:xfrm>
          <a:prstGeom prst="round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85000"/>
                  </a:schemeClr>
                </a:solidFill>
              </a:rPr>
              <a:t>6.  Methodology and Result</a:t>
            </a:r>
            <a:endParaRPr lang="en-US" sz="2400" kern="100" dirty="0">
              <a:solidFill>
                <a:schemeClr val="bg1">
                  <a:lumMod val="85000"/>
                </a:schemeClr>
              </a:solidFill>
              <a:effectLst/>
              <a:latin typeface="Aptos"/>
              <a:ea typeface="Aptos"/>
              <a:cs typeface="Arial" panose="020B0604020202020204" pitchFamily="34" charset="0"/>
            </a:endParaRPr>
          </a:p>
        </p:txBody>
      </p:sp>
      <p:sp>
        <p:nvSpPr>
          <p:cNvPr id="10" name="Rectangle: Rounded Corners 9">
            <a:extLst>
              <a:ext uri="{FF2B5EF4-FFF2-40B4-BE49-F238E27FC236}">
                <a16:creationId xmlns:a16="http://schemas.microsoft.com/office/drawing/2014/main" id="{246AF3D8-104C-4596-B872-D7B55B623AE1}"/>
              </a:ext>
            </a:extLst>
          </p:cNvPr>
          <p:cNvSpPr/>
          <p:nvPr/>
        </p:nvSpPr>
        <p:spPr>
          <a:xfrm>
            <a:off x="6737753" y="4240634"/>
            <a:ext cx="3899485" cy="813732"/>
          </a:xfrm>
          <a:prstGeom prst="round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85000"/>
                  </a:schemeClr>
                </a:solidFill>
              </a:rPr>
              <a:t>7.  Limitations </a:t>
            </a:r>
            <a:endParaRPr lang="en-US" sz="2400" kern="100" dirty="0">
              <a:solidFill>
                <a:schemeClr val="bg1">
                  <a:lumMod val="85000"/>
                </a:schemeClr>
              </a:solidFill>
              <a:effectLst/>
              <a:latin typeface="Aptos"/>
              <a:ea typeface="Aptos"/>
              <a:cs typeface="Arial" panose="020B0604020202020204" pitchFamily="34" charset="0"/>
            </a:endParaRPr>
          </a:p>
        </p:txBody>
      </p:sp>
      <p:sp>
        <p:nvSpPr>
          <p:cNvPr id="11" name="Rectangle: Rounded Corners 10">
            <a:extLst>
              <a:ext uri="{FF2B5EF4-FFF2-40B4-BE49-F238E27FC236}">
                <a16:creationId xmlns:a16="http://schemas.microsoft.com/office/drawing/2014/main" id="{5022EC11-1817-4A25-90D0-62CF0C3BA895}"/>
              </a:ext>
            </a:extLst>
          </p:cNvPr>
          <p:cNvSpPr/>
          <p:nvPr/>
        </p:nvSpPr>
        <p:spPr>
          <a:xfrm>
            <a:off x="6737754" y="5320716"/>
            <a:ext cx="3899486" cy="813732"/>
          </a:xfrm>
          <a:prstGeom prst="round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85000"/>
                  </a:schemeClr>
                </a:solidFill>
              </a:rPr>
              <a:t>8.  Conclusion</a:t>
            </a:r>
            <a:endParaRPr lang="en-US" sz="2400" kern="100" dirty="0">
              <a:solidFill>
                <a:schemeClr val="bg1">
                  <a:lumMod val="85000"/>
                </a:schemeClr>
              </a:solidFill>
              <a:effectLst/>
              <a:latin typeface="Aptos"/>
              <a:ea typeface="Aptos"/>
              <a:cs typeface="Arial" panose="020B0604020202020204" pitchFamily="34" charset="0"/>
            </a:endParaRPr>
          </a:p>
        </p:txBody>
      </p:sp>
    </p:spTree>
    <p:extLst>
      <p:ext uri="{BB962C8B-B14F-4D97-AF65-F5344CB8AC3E}">
        <p14:creationId xmlns:p14="http://schemas.microsoft.com/office/powerpoint/2010/main" val="381385783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fade">
                                      <p:cBhvr>
                                        <p:cTn id="15" dur="500"/>
                                        <p:tgtEl>
                                          <p:spTgt spid="5">
                                            <p:bg/>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bg/>
                                          </p:spTgt>
                                        </p:tgtEl>
                                        <p:attrNameLst>
                                          <p:attrName>style.visibility</p:attrName>
                                        </p:attrNameLst>
                                      </p:cBhvr>
                                      <p:to>
                                        <p:strVal val="visible"/>
                                      </p:to>
                                    </p:set>
                                    <p:animEffect transition="in" filter="fade">
                                      <p:cBhvr>
                                        <p:cTn id="23" dur="500"/>
                                        <p:tgtEl>
                                          <p:spTgt spid="6">
                                            <p:bg/>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fade">
                                      <p:cBhvr>
                                        <p:cTn id="28" dur="500"/>
                                        <p:tgtEl>
                                          <p:spTgt spid="6">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bg/>
                                          </p:spTgt>
                                        </p:tgtEl>
                                        <p:attrNameLst>
                                          <p:attrName>style.visibility</p:attrName>
                                        </p:attrNameLst>
                                      </p:cBhvr>
                                      <p:to>
                                        <p:strVal val="visible"/>
                                      </p:to>
                                    </p:set>
                                    <p:animEffect transition="in" filter="fade">
                                      <p:cBhvr>
                                        <p:cTn id="31" dur="500"/>
                                        <p:tgtEl>
                                          <p:spTgt spid="7">
                                            <p:bg/>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xEl>
                                              <p:pRg st="0" end="0"/>
                                            </p:txEl>
                                          </p:spTgt>
                                        </p:tgtEl>
                                        <p:attrNameLst>
                                          <p:attrName>style.visibility</p:attrName>
                                        </p:attrNameLst>
                                      </p:cBhvr>
                                      <p:to>
                                        <p:strVal val="visible"/>
                                      </p:to>
                                    </p:set>
                                    <p:animEffect transition="in" filter="fade">
                                      <p:cBhvr>
                                        <p:cTn id="36" dur="500"/>
                                        <p:tgtEl>
                                          <p:spTgt spid="7">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bg/>
                                          </p:spTgt>
                                        </p:tgtEl>
                                        <p:attrNameLst>
                                          <p:attrName>style.visibility</p:attrName>
                                        </p:attrNameLst>
                                      </p:cBhvr>
                                      <p:to>
                                        <p:strVal val="visible"/>
                                      </p:to>
                                    </p:set>
                                    <p:animEffect transition="in" filter="fade">
                                      <p:cBhvr>
                                        <p:cTn id="39" dur="500"/>
                                        <p:tgtEl>
                                          <p:spTgt spid="8">
                                            <p:bg/>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
                                            <p:txEl>
                                              <p:pRg st="0" end="0"/>
                                            </p:txEl>
                                          </p:spTgt>
                                        </p:tgtEl>
                                        <p:attrNameLst>
                                          <p:attrName>style.visibility</p:attrName>
                                        </p:attrNameLst>
                                      </p:cBhvr>
                                      <p:to>
                                        <p:strVal val="visible"/>
                                      </p:to>
                                    </p:set>
                                    <p:animEffect transition="in" filter="fade">
                                      <p:cBhvr>
                                        <p:cTn id="44" dur="500"/>
                                        <p:tgtEl>
                                          <p:spTgt spid="8">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
                                            <p:bg/>
                                          </p:spTgt>
                                        </p:tgtEl>
                                        <p:attrNameLst>
                                          <p:attrName>style.visibility</p:attrName>
                                        </p:attrNameLst>
                                      </p:cBhvr>
                                      <p:to>
                                        <p:strVal val="visible"/>
                                      </p:to>
                                    </p:set>
                                    <p:animEffect transition="in" filter="fade">
                                      <p:cBhvr>
                                        <p:cTn id="47" dur="500"/>
                                        <p:tgtEl>
                                          <p:spTgt spid="9">
                                            <p:bg/>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
                                            <p:txEl>
                                              <p:pRg st="0" end="0"/>
                                            </p:txEl>
                                          </p:spTgt>
                                        </p:tgtEl>
                                        <p:attrNameLst>
                                          <p:attrName>style.visibility</p:attrName>
                                        </p:attrNameLst>
                                      </p:cBhvr>
                                      <p:to>
                                        <p:strVal val="visible"/>
                                      </p:to>
                                    </p:set>
                                    <p:animEffect transition="in" filter="fade">
                                      <p:cBhvr>
                                        <p:cTn id="52" dur="500"/>
                                        <p:tgtEl>
                                          <p:spTgt spid="9">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0">
                                            <p:bg/>
                                          </p:spTgt>
                                        </p:tgtEl>
                                        <p:attrNameLst>
                                          <p:attrName>style.visibility</p:attrName>
                                        </p:attrNameLst>
                                      </p:cBhvr>
                                      <p:to>
                                        <p:strVal val="visible"/>
                                      </p:to>
                                    </p:set>
                                    <p:animEffect transition="in" filter="fade">
                                      <p:cBhvr>
                                        <p:cTn id="55" dur="500"/>
                                        <p:tgtEl>
                                          <p:spTgt spid="10">
                                            <p:bg/>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0">
                                            <p:txEl>
                                              <p:pRg st="0" end="0"/>
                                            </p:txEl>
                                          </p:spTgt>
                                        </p:tgtEl>
                                        <p:attrNameLst>
                                          <p:attrName>style.visibility</p:attrName>
                                        </p:attrNameLst>
                                      </p:cBhvr>
                                      <p:to>
                                        <p:strVal val="visible"/>
                                      </p:to>
                                    </p:set>
                                    <p:animEffect transition="in" filter="fade">
                                      <p:cBhvr>
                                        <p:cTn id="60" dur="500"/>
                                        <p:tgtEl>
                                          <p:spTgt spid="10">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1">
                                            <p:bg/>
                                          </p:spTgt>
                                        </p:tgtEl>
                                        <p:attrNameLst>
                                          <p:attrName>style.visibility</p:attrName>
                                        </p:attrNameLst>
                                      </p:cBhvr>
                                      <p:to>
                                        <p:strVal val="visible"/>
                                      </p:to>
                                    </p:set>
                                    <p:animEffect transition="in" filter="fade">
                                      <p:cBhvr>
                                        <p:cTn id="63" dur="500"/>
                                        <p:tgtEl>
                                          <p:spTgt spid="11">
                                            <p:bg/>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1">
                                            <p:txEl>
                                              <p:pRg st="0" end="0"/>
                                            </p:txEl>
                                          </p:spTgt>
                                        </p:tgtEl>
                                        <p:attrNameLst>
                                          <p:attrName>style.visibility</p:attrName>
                                        </p:attrNameLst>
                                      </p:cBhvr>
                                      <p:to>
                                        <p:strVal val="visible"/>
                                      </p:to>
                                    </p:set>
                                    <p:animEffect transition="in" filter="fade">
                                      <p:cBhvr>
                                        <p:cTn id="6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P spid="6" grpId="0" build="p" animBg="1"/>
      <p:bldP spid="7" grpId="0" build="p" animBg="1"/>
      <p:bldP spid="8" grpId="0" build="p" animBg="1"/>
      <p:bldP spid="9" grpId="0" build="p" animBg="1"/>
      <p:bldP spid="10" grpId="0" build="p" animBg="1"/>
      <p:bldP spid="11"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
            <a:ext cx="12192000" cy="6858000"/>
          </a:xfrm>
          <a:prstGeom prst="rect">
            <a:avLst/>
          </a:prstGeom>
        </p:spPr>
      </p:pic>
      <p:sp>
        <p:nvSpPr>
          <p:cNvPr id="4" name="TextBox 3">
            <a:extLst>
              <a:ext uri="{FF2B5EF4-FFF2-40B4-BE49-F238E27FC236}">
                <a16:creationId xmlns:a16="http://schemas.microsoft.com/office/drawing/2014/main" id="{236B6809-3D0A-4DF1-922F-40E9A5F3A1ED}"/>
              </a:ext>
            </a:extLst>
          </p:cNvPr>
          <p:cNvSpPr txBox="1"/>
          <p:nvPr/>
        </p:nvSpPr>
        <p:spPr>
          <a:xfrm>
            <a:off x="444617" y="6392412"/>
            <a:ext cx="2374084" cy="369332"/>
          </a:xfrm>
          <a:prstGeom prst="rect">
            <a:avLst/>
          </a:prstGeom>
          <a:noFill/>
        </p:spPr>
        <p:txBody>
          <a:bodyPr wrap="square" rtlCol="0">
            <a:spAutoFit/>
          </a:bodyPr>
          <a:lstStyle/>
          <a:p>
            <a:r>
              <a:rPr lang="en-US" dirty="0">
                <a:solidFill>
                  <a:srgbClr val="7FA2DA"/>
                </a:solidFill>
              </a:rPr>
              <a:t>1. Introduction – Brief</a:t>
            </a:r>
          </a:p>
        </p:txBody>
      </p:sp>
      <p:sp>
        <p:nvSpPr>
          <p:cNvPr id="5" name="TextBox 4">
            <a:extLst>
              <a:ext uri="{FF2B5EF4-FFF2-40B4-BE49-F238E27FC236}">
                <a16:creationId xmlns:a16="http://schemas.microsoft.com/office/drawing/2014/main" id="{B7B8EB31-5EE2-4523-A0E0-40B3AAEDF65F}"/>
              </a:ext>
            </a:extLst>
          </p:cNvPr>
          <p:cNvSpPr txBox="1"/>
          <p:nvPr/>
        </p:nvSpPr>
        <p:spPr>
          <a:xfrm>
            <a:off x="11312554" y="6392412"/>
            <a:ext cx="292216" cy="369332"/>
          </a:xfrm>
          <a:prstGeom prst="rect">
            <a:avLst/>
          </a:prstGeom>
          <a:noFill/>
        </p:spPr>
        <p:txBody>
          <a:bodyPr wrap="square" rtlCol="0">
            <a:spAutoFit/>
          </a:bodyPr>
          <a:lstStyle/>
          <a:p>
            <a:r>
              <a:rPr lang="en-US" dirty="0">
                <a:solidFill>
                  <a:srgbClr val="7FA2DA"/>
                </a:solidFill>
              </a:rPr>
              <a:t>4</a:t>
            </a:r>
          </a:p>
        </p:txBody>
      </p:sp>
      <p:sp>
        <p:nvSpPr>
          <p:cNvPr id="6" name="TextBox 5">
            <a:extLst>
              <a:ext uri="{FF2B5EF4-FFF2-40B4-BE49-F238E27FC236}">
                <a16:creationId xmlns:a16="http://schemas.microsoft.com/office/drawing/2014/main" id="{272F62B7-F777-44FC-8E72-CE5FF83F2E0E}"/>
              </a:ext>
            </a:extLst>
          </p:cNvPr>
          <p:cNvSpPr txBox="1"/>
          <p:nvPr/>
        </p:nvSpPr>
        <p:spPr>
          <a:xfrm>
            <a:off x="1087772" y="2290195"/>
            <a:ext cx="10016455" cy="2677656"/>
          </a:xfrm>
          <a:prstGeom prst="rect">
            <a:avLst/>
          </a:prstGeom>
          <a:noFill/>
        </p:spPr>
        <p:txBody>
          <a:bodyPr wrap="square" rtlCol="0">
            <a:spAutoFit/>
          </a:bodyPr>
          <a:lstStyle/>
          <a:p>
            <a:r>
              <a:rPr lang="en-US" sz="2400" dirty="0">
                <a:solidFill>
                  <a:schemeClr val="bg1">
                    <a:lumMod val="85000"/>
                  </a:schemeClr>
                </a:solidFill>
              </a:rPr>
              <a:t>University students face continuous academic stress from quizzes, practical, midterms, and finals. With constant deadlines, Assignment, projects, and external commitments, this pressure can take a serious toll on mental health. </a:t>
            </a:r>
          </a:p>
          <a:p>
            <a:endParaRPr lang="en-US" sz="2400" dirty="0">
              <a:solidFill>
                <a:schemeClr val="bg1">
                  <a:lumMod val="85000"/>
                </a:schemeClr>
              </a:solidFill>
            </a:endParaRPr>
          </a:p>
          <a:p>
            <a:r>
              <a:rPr lang="en-US" sz="2400" dirty="0">
                <a:solidFill>
                  <a:schemeClr val="bg1">
                    <a:lumMod val="85000"/>
                  </a:schemeClr>
                </a:solidFill>
              </a:rPr>
              <a:t>This project aims to fill that gap by analyzing mental health trends using survey data, focusing on PHQ-9 scores, self-reported stress levels, and students’ comfort in expressing emotions.</a:t>
            </a:r>
          </a:p>
        </p:txBody>
      </p:sp>
    </p:spTree>
    <p:extLst>
      <p:ext uri="{BB962C8B-B14F-4D97-AF65-F5344CB8AC3E}">
        <p14:creationId xmlns:p14="http://schemas.microsoft.com/office/powerpoint/2010/main" val="24238191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
            <a:ext cx="12192000" cy="6858000"/>
          </a:xfrm>
          <a:prstGeom prst="rect">
            <a:avLst/>
          </a:prstGeom>
        </p:spPr>
      </p:pic>
      <p:sp>
        <p:nvSpPr>
          <p:cNvPr id="4" name="TextBox 3">
            <a:extLst>
              <a:ext uri="{FF2B5EF4-FFF2-40B4-BE49-F238E27FC236}">
                <a16:creationId xmlns:a16="http://schemas.microsoft.com/office/drawing/2014/main" id="{236B6809-3D0A-4DF1-922F-40E9A5F3A1ED}"/>
              </a:ext>
            </a:extLst>
          </p:cNvPr>
          <p:cNvSpPr txBox="1"/>
          <p:nvPr/>
        </p:nvSpPr>
        <p:spPr>
          <a:xfrm>
            <a:off x="444617" y="6392412"/>
            <a:ext cx="2709644" cy="369332"/>
          </a:xfrm>
          <a:prstGeom prst="rect">
            <a:avLst/>
          </a:prstGeom>
          <a:noFill/>
        </p:spPr>
        <p:txBody>
          <a:bodyPr wrap="square" rtlCol="0">
            <a:spAutoFit/>
          </a:bodyPr>
          <a:lstStyle/>
          <a:p>
            <a:r>
              <a:rPr lang="en-US" dirty="0">
                <a:solidFill>
                  <a:srgbClr val="7FA2DA"/>
                </a:solidFill>
              </a:rPr>
              <a:t>1. Introduction – Metrics</a:t>
            </a:r>
          </a:p>
        </p:txBody>
      </p:sp>
      <p:sp>
        <p:nvSpPr>
          <p:cNvPr id="5" name="TextBox 4">
            <a:extLst>
              <a:ext uri="{FF2B5EF4-FFF2-40B4-BE49-F238E27FC236}">
                <a16:creationId xmlns:a16="http://schemas.microsoft.com/office/drawing/2014/main" id="{B7B8EB31-5EE2-4523-A0E0-40B3AAEDF65F}"/>
              </a:ext>
            </a:extLst>
          </p:cNvPr>
          <p:cNvSpPr txBox="1"/>
          <p:nvPr/>
        </p:nvSpPr>
        <p:spPr>
          <a:xfrm>
            <a:off x="11312554" y="6392412"/>
            <a:ext cx="292216" cy="369332"/>
          </a:xfrm>
          <a:prstGeom prst="rect">
            <a:avLst/>
          </a:prstGeom>
          <a:noFill/>
        </p:spPr>
        <p:txBody>
          <a:bodyPr wrap="square" rtlCol="0">
            <a:spAutoFit/>
          </a:bodyPr>
          <a:lstStyle/>
          <a:p>
            <a:r>
              <a:rPr lang="en-US" dirty="0">
                <a:solidFill>
                  <a:srgbClr val="7FA2DA"/>
                </a:solidFill>
              </a:rPr>
              <a:t>5</a:t>
            </a:r>
          </a:p>
        </p:txBody>
      </p:sp>
      <p:sp>
        <p:nvSpPr>
          <p:cNvPr id="7" name="TextBox 6">
            <a:extLst>
              <a:ext uri="{FF2B5EF4-FFF2-40B4-BE49-F238E27FC236}">
                <a16:creationId xmlns:a16="http://schemas.microsoft.com/office/drawing/2014/main" id="{AB991A3A-9C34-41B9-A3E8-B5F69B4AF0EF}"/>
              </a:ext>
            </a:extLst>
          </p:cNvPr>
          <p:cNvSpPr txBox="1"/>
          <p:nvPr/>
        </p:nvSpPr>
        <p:spPr>
          <a:xfrm>
            <a:off x="2230771" y="1807046"/>
            <a:ext cx="7730455" cy="461665"/>
          </a:xfrm>
          <a:prstGeom prst="rect">
            <a:avLst/>
          </a:prstGeom>
          <a:noFill/>
        </p:spPr>
        <p:txBody>
          <a:bodyPr wrap="square" rtlCol="0">
            <a:spAutoFit/>
          </a:bodyPr>
          <a:lstStyle/>
          <a:p>
            <a:r>
              <a:rPr lang="en-US" sz="2400" dirty="0">
                <a:solidFill>
                  <a:schemeClr val="bg1">
                    <a:lumMod val="85000"/>
                  </a:schemeClr>
                </a:solidFill>
              </a:rPr>
              <a:t>Mental Health Metrics Among Egyptian University Students:</a:t>
            </a:r>
          </a:p>
        </p:txBody>
      </p:sp>
      <p:graphicFrame>
        <p:nvGraphicFramePr>
          <p:cNvPr id="2" name="Table 1">
            <a:extLst>
              <a:ext uri="{FF2B5EF4-FFF2-40B4-BE49-F238E27FC236}">
                <a16:creationId xmlns:a16="http://schemas.microsoft.com/office/drawing/2014/main" id="{E5EA9EE9-048C-403B-8876-8043E014AA25}"/>
              </a:ext>
            </a:extLst>
          </p:cNvPr>
          <p:cNvGraphicFramePr>
            <a:graphicFrameLocks noGrp="1"/>
          </p:cNvGraphicFramePr>
          <p:nvPr>
            <p:extLst>
              <p:ext uri="{D42A27DB-BD31-4B8C-83A1-F6EECF244321}">
                <p14:modId xmlns:p14="http://schemas.microsoft.com/office/powerpoint/2010/main" val="974428217"/>
              </p:ext>
            </p:extLst>
          </p:nvPr>
        </p:nvGraphicFramePr>
        <p:xfrm>
          <a:off x="1492489" y="2401314"/>
          <a:ext cx="9207017" cy="3660577"/>
        </p:xfrm>
        <a:graphic>
          <a:graphicData uri="http://schemas.openxmlformats.org/drawingml/2006/table">
            <a:tbl>
              <a:tblPr firstRow="1" bandRow="1">
                <a:tableStyleId>{9D7B26C5-4107-4FEC-AEDC-1716B250A1EF}</a:tableStyleId>
              </a:tblPr>
              <a:tblGrid>
                <a:gridCol w="4322427">
                  <a:extLst>
                    <a:ext uri="{9D8B030D-6E8A-4147-A177-3AD203B41FA5}">
                      <a16:colId xmlns:a16="http://schemas.microsoft.com/office/drawing/2014/main" val="1719110423"/>
                    </a:ext>
                  </a:extLst>
                </a:gridCol>
                <a:gridCol w="4884590">
                  <a:extLst>
                    <a:ext uri="{9D8B030D-6E8A-4147-A177-3AD203B41FA5}">
                      <a16:colId xmlns:a16="http://schemas.microsoft.com/office/drawing/2014/main" val="462777164"/>
                    </a:ext>
                  </a:extLst>
                </a:gridCol>
              </a:tblGrid>
              <a:tr h="484452">
                <a:tc>
                  <a:txBody>
                    <a:bodyPr/>
                    <a:lstStyle/>
                    <a:p>
                      <a:pPr marL="457200" marR="0" algn="ctr">
                        <a:lnSpc>
                          <a:spcPct val="115000"/>
                        </a:lnSpc>
                        <a:spcBef>
                          <a:spcPts val="0"/>
                        </a:spcBef>
                        <a:spcAft>
                          <a:spcPts val="0"/>
                        </a:spcAft>
                      </a:pPr>
                      <a:r>
                        <a:rPr lang="en-US" sz="2000" kern="1200" dirty="0">
                          <a:solidFill>
                            <a:srgbClr val="7FA2DA"/>
                          </a:solidFill>
                          <a:latin typeface="+mn-lt"/>
                          <a:ea typeface="+mn-ea"/>
                          <a:cs typeface="+mn-cs"/>
                        </a:rPr>
                        <a:t>Finding</a:t>
                      </a:r>
                    </a:p>
                  </a:txBody>
                  <a:tcPr marL="68580" marR="68580" marT="0" marB="0" anchor="ctr"/>
                </a:tc>
                <a:tc>
                  <a:txBody>
                    <a:bodyPr/>
                    <a:lstStyle/>
                    <a:p>
                      <a:pPr marL="457200" marR="0" algn="ctr">
                        <a:lnSpc>
                          <a:spcPct val="115000"/>
                        </a:lnSpc>
                        <a:spcBef>
                          <a:spcPts val="0"/>
                        </a:spcBef>
                        <a:spcAft>
                          <a:spcPts val="800"/>
                        </a:spcAft>
                      </a:pPr>
                      <a:r>
                        <a:rPr lang="en-US" sz="2000" kern="1200" dirty="0">
                          <a:solidFill>
                            <a:srgbClr val="7FA2DA"/>
                          </a:solidFill>
                          <a:latin typeface="+mn-lt"/>
                          <a:ea typeface="+mn-ea"/>
                          <a:cs typeface="+mn-cs"/>
                        </a:rPr>
                        <a:t>Statistic</a:t>
                      </a:r>
                    </a:p>
                  </a:txBody>
                  <a:tcPr marL="68580" marR="68580" marT="0" marB="0" anchor="ctr"/>
                </a:tc>
                <a:extLst>
                  <a:ext uri="{0D108BD9-81ED-4DB2-BD59-A6C34878D82A}">
                    <a16:rowId xmlns:a16="http://schemas.microsoft.com/office/drawing/2014/main" val="228551019"/>
                  </a:ext>
                </a:extLst>
              </a:tr>
              <a:tr h="377968">
                <a:tc>
                  <a:txBody>
                    <a:bodyPr/>
                    <a:lstStyle/>
                    <a:p>
                      <a:pPr marL="457200" marR="0" algn="ctr">
                        <a:lnSpc>
                          <a:spcPct val="115000"/>
                        </a:lnSpc>
                        <a:spcBef>
                          <a:spcPts val="0"/>
                        </a:spcBef>
                        <a:spcAft>
                          <a:spcPts val="0"/>
                        </a:spcAft>
                      </a:pPr>
                      <a:r>
                        <a:rPr lang="en-US" sz="2000" kern="1200" dirty="0">
                          <a:solidFill>
                            <a:schemeClr val="bg1">
                              <a:lumMod val="85000"/>
                            </a:schemeClr>
                          </a:solidFill>
                          <a:latin typeface="+mn-lt"/>
                          <a:ea typeface="+mn-ea"/>
                          <a:cs typeface="+mn-cs"/>
                        </a:rPr>
                        <a:t>Overall mental disorders prevalence</a:t>
                      </a:r>
                    </a:p>
                  </a:txBody>
                  <a:tcPr marL="68580" marR="68580" marT="0" marB="0" anchor="ctr"/>
                </a:tc>
                <a:tc>
                  <a:txBody>
                    <a:bodyPr/>
                    <a:lstStyle/>
                    <a:p>
                      <a:pPr marL="457200" marR="0" algn="ctr">
                        <a:lnSpc>
                          <a:spcPct val="115000"/>
                        </a:lnSpc>
                        <a:spcBef>
                          <a:spcPts val="0"/>
                        </a:spcBef>
                        <a:spcAft>
                          <a:spcPts val="800"/>
                        </a:spcAft>
                      </a:pPr>
                      <a:r>
                        <a:rPr lang="en-US" sz="2000" kern="1200">
                          <a:solidFill>
                            <a:schemeClr val="bg1">
                              <a:lumMod val="85000"/>
                            </a:schemeClr>
                          </a:solidFill>
                          <a:latin typeface="+mn-lt"/>
                          <a:ea typeface="+mn-ea"/>
                          <a:cs typeface="+mn-cs"/>
                        </a:rPr>
                        <a:t>16.93%</a:t>
                      </a:r>
                    </a:p>
                  </a:txBody>
                  <a:tcPr marL="68580" marR="68580" marT="0" marB="0" anchor="ctr"/>
                </a:tc>
                <a:extLst>
                  <a:ext uri="{0D108BD9-81ED-4DB2-BD59-A6C34878D82A}">
                    <a16:rowId xmlns:a16="http://schemas.microsoft.com/office/drawing/2014/main" val="258713722"/>
                  </a:ext>
                </a:extLst>
              </a:tr>
              <a:tr h="328457">
                <a:tc>
                  <a:txBody>
                    <a:bodyPr/>
                    <a:lstStyle/>
                    <a:p>
                      <a:pPr marL="457200" marR="0" algn="ctr">
                        <a:lnSpc>
                          <a:spcPct val="115000"/>
                        </a:lnSpc>
                        <a:spcBef>
                          <a:spcPts val="0"/>
                        </a:spcBef>
                        <a:spcAft>
                          <a:spcPts val="0"/>
                        </a:spcAft>
                      </a:pPr>
                      <a:r>
                        <a:rPr lang="en-US" sz="2000" kern="1200" dirty="0">
                          <a:solidFill>
                            <a:schemeClr val="bg1">
                              <a:lumMod val="85000"/>
                            </a:schemeClr>
                          </a:solidFill>
                          <a:latin typeface="+mn-lt"/>
                          <a:ea typeface="+mn-ea"/>
                          <a:cs typeface="+mn-cs"/>
                        </a:rPr>
                        <a:t>Mood disorders</a:t>
                      </a:r>
                    </a:p>
                  </a:txBody>
                  <a:tcPr marL="68580" marR="68580" marT="0" marB="0" anchor="ctr"/>
                </a:tc>
                <a:tc>
                  <a:txBody>
                    <a:bodyPr/>
                    <a:lstStyle/>
                    <a:p>
                      <a:pPr marL="457200" marR="0" algn="ctr">
                        <a:lnSpc>
                          <a:spcPct val="115000"/>
                        </a:lnSpc>
                        <a:spcBef>
                          <a:spcPts val="0"/>
                        </a:spcBef>
                        <a:spcAft>
                          <a:spcPts val="800"/>
                        </a:spcAft>
                      </a:pPr>
                      <a:r>
                        <a:rPr lang="en-US" sz="2000" kern="1200">
                          <a:solidFill>
                            <a:schemeClr val="bg1">
                              <a:lumMod val="85000"/>
                            </a:schemeClr>
                          </a:solidFill>
                          <a:latin typeface="+mn-lt"/>
                          <a:ea typeface="+mn-ea"/>
                          <a:cs typeface="+mn-cs"/>
                        </a:rPr>
                        <a:t>6.43%</a:t>
                      </a:r>
                    </a:p>
                  </a:txBody>
                  <a:tcPr marL="68580" marR="68580" marT="0" marB="0" anchor="ctr"/>
                </a:tc>
                <a:extLst>
                  <a:ext uri="{0D108BD9-81ED-4DB2-BD59-A6C34878D82A}">
                    <a16:rowId xmlns:a16="http://schemas.microsoft.com/office/drawing/2014/main" val="2945940962"/>
                  </a:ext>
                </a:extLst>
              </a:tr>
              <a:tr h="328457">
                <a:tc>
                  <a:txBody>
                    <a:bodyPr/>
                    <a:lstStyle/>
                    <a:p>
                      <a:pPr marL="457200" marR="0" algn="ctr">
                        <a:lnSpc>
                          <a:spcPct val="115000"/>
                        </a:lnSpc>
                        <a:spcBef>
                          <a:spcPts val="0"/>
                        </a:spcBef>
                        <a:spcAft>
                          <a:spcPts val="0"/>
                        </a:spcAft>
                      </a:pPr>
                      <a:r>
                        <a:rPr lang="en-US" sz="2000" kern="1200" dirty="0">
                          <a:solidFill>
                            <a:schemeClr val="bg1">
                              <a:lumMod val="85000"/>
                            </a:schemeClr>
                          </a:solidFill>
                          <a:latin typeface="+mn-lt"/>
                          <a:ea typeface="+mn-ea"/>
                          <a:cs typeface="+mn-cs"/>
                        </a:rPr>
                        <a:t>Anxiety disorders</a:t>
                      </a:r>
                    </a:p>
                  </a:txBody>
                  <a:tcPr marL="68580" marR="68580" marT="0" marB="0" anchor="ctr"/>
                </a:tc>
                <a:tc>
                  <a:txBody>
                    <a:bodyPr/>
                    <a:lstStyle/>
                    <a:p>
                      <a:pPr marL="457200" marR="0" algn="ctr">
                        <a:lnSpc>
                          <a:spcPct val="115000"/>
                        </a:lnSpc>
                        <a:spcBef>
                          <a:spcPts val="0"/>
                        </a:spcBef>
                        <a:spcAft>
                          <a:spcPts val="800"/>
                        </a:spcAft>
                      </a:pPr>
                      <a:r>
                        <a:rPr lang="en-US" sz="2000" kern="1200">
                          <a:solidFill>
                            <a:schemeClr val="bg1">
                              <a:lumMod val="85000"/>
                            </a:schemeClr>
                          </a:solidFill>
                          <a:latin typeface="+mn-lt"/>
                          <a:ea typeface="+mn-ea"/>
                          <a:cs typeface="+mn-cs"/>
                        </a:rPr>
                        <a:t>4.75%</a:t>
                      </a:r>
                    </a:p>
                  </a:txBody>
                  <a:tcPr marL="68580" marR="68580" marT="0" marB="0" anchor="ctr"/>
                </a:tc>
                <a:extLst>
                  <a:ext uri="{0D108BD9-81ED-4DB2-BD59-A6C34878D82A}">
                    <a16:rowId xmlns:a16="http://schemas.microsoft.com/office/drawing/2014/main" val="2043991084"/>
                  </a:ext>
                </a:extLst>
              </a:tr>
              <a:tr h="420937">
                <a:tc>
                  <a:txBody>
                    <a:bodyPr/>
                    <a:lstStyle/>
                    <a:p>
                      <a:pPr marL="457200" marR="0" algn="ctr">
                        <a:lnSpc>
                          <a:spcPct val="115000"/>
                        </a:lnSpc>
                        <a:spcBef>
                          <a:spcPts val="0"/>
                        </a:spcBef>
                        <a:spcAft>
                          <a:spcPts val="0"/>
                        </a:spcAft>
                      </a:pPr>
                      <a:r>
                        <a:rPr lang="en-US" sz="2000" kern="1200" dirty="0">
                          <a:solidFill>
                            <a:schemeClr val="bg1">
                              <a:lumMod val="85000"/>
                            </a:schemeClr>
                          </a:solidFill>
                          <a:latin typeface="+mn-lt"/>
                          <a:ea typeface="+mn-ea"/>
                          <a:cs typeface="+mn-cs"/>
                        </a:rPr>
                        <a:t>Psychological distress</a:t>
                      </a:r>
                    </a:p>
                  </a:txBody>
                  <a:tcPr marL="68580" marR="68580" marT="0" marB="0" anchor="ctr"/>
                </a:tc>
                <a:tc>
                  <a:txBody>
                    <a:bodyPr/>
                    <a:lstStyle/>
                    <a:p>
                      <a:pPr marL="457200" marR="0" algn="ctr">
                        <a:lnSpc>
                          <a:spcPct val="115000"/>
                        </a:lnSpc>
                        <a:spcBef>
                          <a:spcPts val="0"/>
                        </a:spcBef>
                        <a:spcAft>
                          <a:spcPts val="800"/>
                        </a:spcAft>
                      </a:pPr>
                      <a:r>
                        <a:rPr lang="en-US" sz="2000" kern="1200" dirty="0">
                          <a:solidFill>
                            <a:schemeClr val="bg1">
                              <a:lumMod val="85000"/>
                            </a:schemeClr>
                          </a:solidFill>
                          <a:latin typeface="+mn-lt"/>
                          <a:ea typeface="+mn-ea"/>
                          <a:cs typeface="+mn-cs"/>
                        </a:rPr>
                        <a:t>68.1% of students (72.1% females)</a:t>
                      </a:r>
                    </a:p>
                  </a:txBody>
                  <a:tcPr marL="68580" marR="68580" marT="0" marB="0" anchor="ctr"/>
                </a:tc>
                <a:extLst>
                  <a:ext uri="{0D108BD9-81ED-4DB2-BD59-A6C34878D82A}">
                    <a16:rowId xmlns:a16="http://schemas.microsoft.com/office/drawing/2014/main" val="1481508762"/>
                  </a:ext>
                </a:extLst>
              </a:tr>
              <a:tr h="438139">
                <a:tc>
                  <a:txBody>
                    <a:bodyPr/>
                    <a:lstStyle/>
                    <a:p>
                      <a:pPr marL="457200" marR="0" algn="ctr">
                        <a:lnSpc>
                          <a:spcPct val="115000"/>
                        </a:lnSpc>
                        <a:spcBef>
                          <a:spcPts val="0"/>
                        </a:spcBef>
                        <a:spcAft>
                          <a:spcPts val="0"/>
                        </a:spcAft>
                      </a:pPr>
                      <a:r>
                        <a:rPr lang="en-US" sz="2000" kern="1200" dirty="0">
                          <a:solidFill>
                            <a:schemeClr val="bg1">
                              <a:lumMod val="85000"/>
                            </a:schemeClr>
                          </a:solidFill>
                          <a:latin typeface="+mn-lt"/>
                          <a:ea typeface="+mn-ea"/>
                          <a:cs typeface="+mn-cs"/>
                        </a:rPr>
                        <a:t>Non‑utilization of care</a:t>
                      </a:r>
                    </a:p>
                  </a:txBody>
                  <a:tcPr marL="68580" marR="68580" marT="0" marB="0" anchor="ctr"/>
                </a:tc>
                <a:tc>
                  <a:txBody>
                    <a:bodyPr/>
                    <a:lstStyle/>
                    <a:p>
                      <a:pPr marL="457200" marR="0" algn="ctr">
                        <a:lnSpc>
                          <a:spcPct val="115000"/>
                        </a:lnSpc>
                        <a:spcBef>
                          <a:spcPts val="0"/>
                        </a:spcBef>
                        <a:spcAft>
                          <a:spcPts val="800"/>
                        </a:spcAft>
                      </a:pPr>
                      <a:r>
                        <a:rPr lang="en-US" sz="2000" kern="1200">
                          <a:solidFill>
                            <a:schemeClr val="bg1">
                              <a:lumMod val="85000"/>
                            </a:schemeClr>
                          </a:solidFill>
                          <a:latin typeface="+mn-lt"/>
                          <a:ea typeface="+mn-ea"/>
                          <a:cs typeface="+mn-cs"/>
                        </a:rPr>
                        <a:t>90.3% did not seek help</a:t>
                      </a:r>
                    </a:p>
                  </a:txBody>
                  <a:tcPr marL="68580" marR="68580" marT="0" marB="0" anchor="ctr"/>
                </a:tc>
                <a:extLst>
                  <a:ext uri="{0D108BD9-81ED-4DB2-BD59-A6C34878D82A}">
                    <a16:rowId xmlns:a16="http://schemas.microsoft.com/office/drawing/2014/main" val="2140868662"/>
                  </a:ext>
                </a:extLst>
              </a:tr>
              <a:tr h="447690">
                <a:tc>
                  <a:txBody>
                    <a:bodyPr/>
                    <a:lstStyle/>
                    <a:p>
                      <a:pPr marL="457200" marR="0" algn="ctr">
                        <a:lnSpc>
                          <a:spcPct val="115000"/>
                        </a:lnSpc>
                        <a:spcBef>
                          <a:spcPts val="0"/>
                        </a:spcBef>
                        <a:spcAft>
                          <a:spcPts val="0"/>
                        </a:spcAft>
                      </a:pPr>
                      <a:r>
                        <a:rPr lang="en-US" sz="2000" kern="1200">
                          <a:solidFill>
                            <a:schemeClr val="bg1">
                              <a:lumMod val="85000"/>
                            </a:schemeClr>
                          </a:solidFill>
                          <a:latin typeface="+mn-lt"/>
                          <a:ea typeface="+mn-ea"/>
                          <a:cs typeface="+mn-cs"/>
                        </a:rPr>
                        <a:t>Academic underperformance risk</a:t>
                      </a:r>
                    </a:p>
                  </a:txBody>
                  <a:tcPr marL="68580" marR="68580" marT="0" marB="0" anchor="ctr"/>
                </a:tc>
                <a:tc>
                  <a:txBody>
                    <a:bodyPr/>
                    <a:lstStyle/>
                    <a:p>
                      <a:pPr marL="457200" marR="0" algn="ctr">
                        <a:lnSpc>
                          <a:spcPct val="115000"/>
                        </a:lnSpc>
                        <a:spcBef>
                          <a:spcPts val="0"/>
                        </a:spcBef>
                        <a:spcAft>
                          <a:spcPts val="800"/>
                        </a:spcAft>
                      </a:pPr>
                      <a:r>
                        <a:rPr lang="en-US" sz="2000" kern="1200" dirty="0">
                          <a:solidFill>
                            <a:schemeClr val="bg1">
                              <a:lumMod val="85000"/>
                            </a:schemeClr>
                          </a:solidFill>
                          <a:latin typeface="+mn-lt"/>
                          <a:ea typeface="+mn-ea"/>
                          <a:cs typeface="+mn-cs"/>
                        </a:rPr>
                        <a:t>+62% risk if mental issues in 1st semester</a:t>
                      </a:r>
                    </a:p>
                  </a:txBody>
                  <a:tcPr marL="68580" marR="68580" marT="0" marB="0" anchor="ctr"/>
                </a:tc>
                <a:extLst>
                  <a:ext uri="{0D108BD9-81ED-4DB2-BD59-A6C34878D82A}">
                    <a16:rowId xmlns:a16="http://schemas.microsoft.com/office/drawing/2014/main" val="778078439"/>
                  </a:ext>
                </a:extLst>
              </a:tr>
              <a:tr h="477972">
                <a:tc>
                  <a:txBody>
                    <a:bodyPr/>
                    <a:lstStyle/>
                    <a:p>
                      <a:pPr marL="457200" marR="0" algn="ctr">
                        <a:lnSpc>
                          <a:spcPct val="115000"/>
                        </a:lnSpc>
                        <a:spcBef>
                          <a:spcPts val="0"/>
                        </a:spcBef>
                        <a:spcAft>
                          <a:spcPts val="0"/>
                        </a:spcAft>
                      </a:pPr>
                      <a:r>
                        <a:rPr lang="en-US" sz="2000" kern="1200" dirty="0">
                          <a:solidFill>
                            <a:schemeClr val="bg1">
                              <a:lumMod val="85000"/>
                            </a:schemeClr>
                          </a:solidFill>
                          <a:latin typeface="+mn-lt"/>
                          <a:ea typeface="+mn-ea"/>
                          <a:cs typeface="+mn-cs"/>
                        </a:rPr>
                        <a:t>Suicidal ideation</a:t>
                      </a:r>
                    </a:p>
                  </a:txBody>
                  <a:tcPr marL="68580" marR="68580" marT="0" marB="0" anchor="ctr"/>
                </a:tc>
                <a:tc>
                  <a:txBody>
                    <a:bodyPr/>
                    <a:lstStyle/>
                    <a:p>
                      <a:pPr marL="457200" marR="0" algn="ctr">
                        <a:lnSpc>
                          <a:spcPct val="115000"/>
                        </a:lnSpc>
                        <a:spcBef>
                          <a:spcPts val="0"/>
                        </a:spcBef>
                        <a:spcAft>
                          <a:spcPts val="800"/>
                        </a:spcAft>
                      </a:pPr>
                      <a:r>
                        <a:rPr lang="en-US" sz="2000" kern="1200" dirty="0">
                          <a:solidFill>
                            <a:schemeClr val="bg1">
                              <a:lumMod val="85000"/>
                            </a:schemeClr>
                          </a:solidFill>
                          <a:latin typeface="+mn-lt"/>
                          <a:ea typeface="+mn-ea"/>
                          <a:cs typeface="+mn-cs"/>
                        </a:rPr>
                        <a:t>25.3% reported thoughts</a:t>
                      </a:r>
                    </a:p>
                  </a:txBody>
                  <a:tcPr marL="68580" marR="68580" marT="0" marB="0" anchor="ctr"/>
                </a:tc>
                <a:extLst>
                  <a:ext uri="{0D108BD9-81ED-4DB2-BD59-A6C34878D82A}">
                    <a16:rowId xmlns:a16="http://schemas.microsoft.com/office/drawing/2014/main" val="1927435957"/>
                  </a:ext>
                </a:extLst>
              </a:tr>
              <a:tr h="353527">
                <a:tc>
                  <a:txBody>
                    <a:bodyPr/>
                    <a:lstStyle/>
                    <a:p>
                      <a:pPr marL="457200" marR="0" algn="ctr">
                        <a:lnSpc>
                          <a:spcPct val="115000"/>
                        </a:lnSpc>
                        <a:spcBef>
                          <a:spcPts val="0"/>
                        </a:spcBef>
                        <a:spcAft>
                          <a:spcPts val="0"/>
                        </a:spcAft>
                      </a:pPr>
                      <a:r>
                        <a:rPr lang="en-US" sz="2000" kern="1200" dirty="0">
                          <a:solidFill>
                            <a:schemeClr val="bg1">
                              <a:lumMod val="85000"/>
                            </a:schemeClr>
                          </a:solidFill>
                          <a:latin typeface="+mn-lt"/>
                          <a:ea typeface="+mn-ea"/>
                          <a:cs typeface="+mn-cs"/>
                        </a:rPr>
                        <a:t>Suicide attempts</a:t>
                      </a:r>
                    </a:p>
                  </a:txBody>
                  <a:tcPr marL="68580" marR="68580" marT="0" marB="0" anchor="ctr"/>
                </a:tc>
                <a:tc>
                  <a:txBody>
                    <a:bodyPr/>
                    <a:lstStyle/>
                    <a:p>
                      <a:pPr marL="457200" marR="0" algn="ctr">
                        <a:lnSpc>
                          <a:spcPct val="115000"/>
                        </a:lnSpc>
                        <a:spcBef>
                          <a:spcPts val="0"/>
                        </a:spcBef>
                        <a:spcAft>
                          <a:spcPts val="800"/>
                        </a:spcAft>
                      </a:pPr>
                      <a:r>
                        <a:rPr lang="en-US" sz="2000" kern="1200" dirty="0">
                          <a:solidFill>
                            <a:schemeClr val="bg1">
                              <a:lumMod val="85000"/>
                            </a:schemeClr>
                          </a:solidFill>
                          <a:latin typeface="+mn-lt"/>
                          <a:ea typeface="+mn-ea"/>
                          <a:cs typeface="+mn-cs"/>
                        </a:rPr>
                        <a:t>7.9% attempted</a:t>
                      </a:r>
                    </a:p>
                  </a:txBody>
                  <a:tcPr marL="68580" marR="68580" marT="0" marB="0" anchor="ctr"/>
                </a:tc>
                <a:extLst>
                  <a:ext uri="{0D108BD9-81ED-4DB2-BD59-A6C34878D82A}">
                    <a16:rowId xmlns:a16="http://schemas.microsoft.com/office/drawing/2014/main" val="2965820190"/>
                  </a:ext>
                </a:extLst>
              </a:tr>
            </a:tbl>
          </a:graphicData>
        </a:graphic>
      </p:graphicFrame>
    </p:spTree>
    <p:extLst>
      <p:ext uri="{BB962C8B-B14F-4D97-AF65-F5344CB8AC3E}">
        <p14:creationId xmlns:p14="http://schemas.microsoft.com/office/powerpoint/2010/main" val="25114204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7999"/>
          </a:xfrm>
          <a:prstGeom prst="rect">
            <a:avLst/>
          </a:prstGeom>
        </p:spPr>
      </p:pic>
      <p:sp>
        <p:nvSpPr>
          <p:cNvPr id="4" name="TextBox 3">
            <a:extLst>
              <a:ext uri="{FF2B5EF4-FFF2-40B4-BE49-F238E27FC236}">
                <a16:creationId xmlns:a16="http://schemas.microsoft.com/office/drawing/2014/main" id="{52F24436-D0BA-4BD2-AAD2-2AE39D5462A1}"/>
              </a:ext>
            </a:extLst>
          </p:cNvPr>
          <p:cNvSpPr txBox="1"/>
          <p:nvPr/>
        </p:nvSpPr>
        <p:spPr>
          <a:xfrm>
            <a:off x="444617" y="6392412"/>
            <a:ext cx="2709644" cy="369332"/>
          </a:xfrm>
          <a:prstGeom prst="rect">
            <a:avLst/>
          </a:prstGeom>
          <a:noFill/>
        </p:spPr>
        <p:txBody>
          <a:bodyPr wrap="square" rtlCol="0">
            <a:spAutoFit/>
          </a:bodyPr>
          <a:lstStyle/>
          <a:p>
            <a:r>
              <a:rPr lang="en-US" dirty="0">
                <a:solidFill>
                  <a:srgbClr val="7FA2DA"/>
                </a:solidFill>
              </a:rPr>
              <a:t>2. Problem Statement</a:t>
            </a:r>
          </a:p>
        </p:txBody>
      </p:sp>
      <p:sp>
        <p:nvSpPr>
          <p:cNvPr id="5" name="TextBox 4">
            <a:extLst>
              <a:ext uri="{FF2B5EF4-FFF2-40B4-BE49-F238E27FC236}">
                <a16:creationId xmlns:a16="http://schemas.microsoft.com/office/drawing/2014/main" id="{0A811BF0-2D8B-43D2-B288-30FF68F5687F}"/>
              </a:ext>
            </a:extLst>
          </p:cNvPr>
          <p:cNvSpPr txBox="1"/>
          <p:nvPr/>
        </p:nvSpPr>
        <p:spPr>
          <a:xfrm>
            <a:off x="11312554" y="6392412"/>
            <a:ext cx="292216" cy="369332"/>
          </a:xfrm>
          <a:prstGeom prst="rect">
            <a:avLst/>
          </a:prstGeom>
          <a:noFill/>
        </p:spPr>
        <p:txBody>
          <a:bodyPr wrap="square" rtlCol="0">
            <a:spAutoFit/>
          </a:bodyPr>
          <a:lstStyle/>
          <a:p>
            <a:r>
              <a:rPr lang="en-US" dirty="0">
                <a:solidFill>
                  <a:srgbClr val="7FA2DA"/>
                </a:solidFill>
              </a:rPr>
              <a:t>6</a:t>
            </a:r>
          </a:p>
        </p:txBody>
      </p:sp>
      <p:sp>
        <p:nvSpPr>
          <p:cNvPr id="6" name="TextBox 5">
            <a:extLst>
              <a:ext uri="{FF2B5EF4-FFF2-40B4-BE49-F238E27FC236}">
                <a16:creationId xmlns:a16="http://schemas.microsoft.com/office/drawing/2014/main" id="{E36A6232-5DAB-4585-B433-282BE1AD31B3}"/>
              </a:ext>
            </a:extLst>
          </p:cNvPr>
          <p:cNvSpPr txBox="1"/>
          <p:nvPr/>
        </p:nvSpPr>
        <p:spPr>
          <a:xfrm>
            <a:off x="1087772" y="2290195"/>
            <a:ext cx="10325295" cy="3046988"/>
          </a:xfrm>
          <a:prstGeom prst="rect">
            <a:avLst/>
          </a:prstGeom>
          <a:noFill/>
        </p:spPr>
        <p:txBody>
          <a:bodyPr wrap="square" rtlCol="0">
            <a:spAutoFit/>
          </a:bodyPr>
          <a:lstStyle/>
          <a:p>
            <a:r>
              <a:rPr lang="en-US" sz="2400" dirty="0">
                <a:solidFill>
                  <a:schemeClr val="bg1">
                    <a:lumMod val="85000"/>
                  </a:schemeClr>
                </a:solidFill>
              </a:rPr>
              <a:t>Academic stress is a prevalent issue among Egyptian university students, often leading to significant mental health challenges such as depression and elevated stress levels. Preliminary findings from our survey indicate that most students do not seek professional support, despite experiencing clear psychological distress. </a:t>
            </a:r>
          </a:p>
          <a:p>
            <a:endParaRPr lang="en-US" sz="2400" dirty="0">
              <a:solidFill>
                <a:schemeClr val="bg1">
                  <a:lumMod val="85000"/>
                </a:schemeClr>
              </a:solidFill>
            </a:endParaRPr>
          </a:p>
          <a:p>
            <a:r>
              <a:rPr lang="en-US" sz="2400" dirty="0">
                <a:solidFill>
                  <a:schemeClr val="bg1">
                    <a:lumMod val="85000"/>
                  </a:schemeClr>
                </a:solidFill>
              </a:rPr>
              <a:t>This project aims to investigate the link between academic stress and mental health deterioration, highlighting the urgent need for institutional intervention and support mechanism.</a:t>
            </a:r>
          </a:p>
        </p:txBody>
      </p:sp>
    </p:spTree>
    <p:extLst>
      <p:ext uri="{BB962C8B-B14F-4D97-AF65-F5344CB8AC3E}">
        <p14:creationId xmlns:p14="http://schemas.microsoft.com/office/powerpoint/2010/main" val="18906071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7999"/>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7" y="6392412"/>
            <a:ext cx="2709644" cy="369332"/>
          </a:xfrm>
          <a:prstGeom prst="rect">
            <a:avLst/>
          </a:prstGeom>
          <a:noFill/>
        </p:spPr>
        <p:txBody>
          <a:bodyPr wrap="square" rtlCol="0">
            <a:spAutoFit/>
          </a:bodyPr>
          <a:lstStyle/>
          <a:p>
            <a:r>
              <a:rPr lang="en-US" dirty="0">
                <a:solidFill>
                  <a:srgbClr val="7FA2DA"/>
                </a:solidFill>
              </a:rPr>
              <a:t>3. Project Goals</a:t>
            </a:r>
          </a:p>
        </p:txBody>
      </p:sp>
      <p:sp>
        <p:nvSpPr>
          <p:cNvPr id="5" name="TextBox 4">
            <a:extLst>
              <a:ext uri="{FF2B5EF4-FFF2-40B4-BE49-F238E27FC236}">
                <a16:creationId xmlns:a16="http://schemas.microsoft.com/office/drawing/2014/main" id="{E2B20F0F-F189-4DB3-ACF1-DDD56FBEA463}"/>
              </a:ext>
            </a:extLst>
          </p:cNvPr>
          <p:cNvSpPr txBox="1"/>
          <p:nvPr/>
        </p:nvSpPr>
        <p:spPr>
          <a:xfrm>
            <a:off x="11312554" y="6392412"/>
            <a:ext cx="292216" cy="369332"/>
          </a:xfrm>
          <a:prstGeom prst="rect">
            <a:avLst/>
          </a:prstGeom>
          <a:noFill/>
        </p:spPr>
        <p:txBody>
          <a:bodyPr wrap="square" rtlCol="0">
            <a:spAutoFit/>
          </a:bodyPr>
          <a:lstStyle/>
          <a:p>
            <a:r>
              <a:rPr lang="en-US" dirty="0">
                <a:solidFill>
                  <a:srgbClr val="7FA2DA"/>
                </a:solidFill>
              </a:rPr>
              <a:t>7</a:t>
            </a:r>
          </a:p>
        </p:txBody>
      </p:sp>
      <p:sp>
        <p:nvSpPr>
          <p:cNvPr id="6" name="TextBox 5">
            <a:extLst>
              <a:ext uri="{FF2B5EF4-FFF2-40B4-BE49-F238E27FC236}">
                <a16:creationId xmlns:a16="http://schemas.microsoft.com/office/drawing/2014/main" id="{C3F1C35C-9C6C-4E72-9369-13B30BC53CE9}"/>
              </a:ext>
            </a:extLst>
          </p:cNvPr>
          <p:cNvSpPr txBox="1"/>
          <p:nvPr/>
        </p:nvSpPr>
        <p:spPr>
          <a:xfrm>
            <a:off x="569285" y="1900728"/>
            <a:ext cx="11317915" cy="3908762"/>
          </a:xfrm>
          <a:prstGeom prst="rect">
            <a:avLst/>
          </a:prstGeom>
          <a:noFill/>
        </p:spPr>
        <p:txBody>
          <a:bodyPr wrap="square" rtlCol="0">
            <a:spAutoFit/>
          </a:bodyPr>
          <a:lstStyle/>
          <a:p>
            <a:r>
              <a:rPr lang="en-US" sz="2400" dirty="0">
                <a:solidFill>
                  <a:schemeClr val="bg1">
                    <a:lumMod val="85000"/>
                  </a:schemeClr>
                </a:solidFill>
              </a:rPr>
              <a:t>This project aims to analyze the impact of academic stress on the mental health of Egyptian university students using quantitative survey data. The main objectives are:</a:t>
            </a:r>
          </a:p>
          <a:p>
            <a:endParaRPr lang="en-US" sz="2400" dirty="0">
              <a:solidFill>
                <a:schemeClr val="bg1">
                  <a:lumMod val="85000"/>
                </a:schemeClr>
              </a:solidFill>
            </a:endParaRPr>
          </a:p>
          <a:p>
            <a:pPr marL="342900" indent="-342900">
              <a:buFont typeface="Wingdings" panose="05000000000000000000" pitchFamily="2" charset="2"/>
              <a:buChar char="Ø"/>
            </a:pPr>
            <a:r>
              <a:rPr lang="en-US" sz="2200" dirty="0">
                <a:solidFill>
                  <a:schemeClr val="bg1">
                    <a:lumMod val="85000"/>
                  </a:schemeClr>
                </a:solidFill>
              </a:rPr>
              <a:t>To measure levels of depression using the PHQ-9 scale and assess stress intensity through self-reported stress scores.</a:t>
            </a:r>
          </a:p>
          <a:p>
            <a:pPr marL="342900" indent="-342900">
              <a:buFont typeface="Wingdings" panose="05000000000000000000" pitchFamily="2" charset="2"/>
              <a:buChar char="Ø"/>
            </a:pPr>
            <a:r>
              <a:rPr lang="en-US" sz="2200" dirty="0">
                <a:solidFill>
                  <a:schemeClr val="bg1">
                    <a:lumMod val="85000"/>
                  </a:schemeClr>
                </a:solidFill>
              </a:rPr>
              <a:t>To examine how academic factors (e.g., project hours, Living Arrangement, Marital Status, academic level, gender, social support, workload) relate to mental health outcomes.</a:t>
            </a:r>
          </a:p>
          <a:p>
            <a:pPr marL="342900" indent="-342900">
              <a:buFont typeface="Wingdings" panose="05000000000000000000" pitchFamily="2" charset="2"/>
              <a:buChar char="Ø"/>
            </a:pPr>
            <a:r>
              <a:rPr lang="en-US" sz="2200" dirty="0">
                <a:solidFill>
                  <a:schemeClr val="bg1">
                    <a:lumMod val="85000"/>
                  </a:schemeClr>
                </a:solidFill>
              </a:rPr>
              <a:t>To explore students' expression comfort and its role in coping with academic pressure.</a:t>
            </a:r>
          </a:p>
          <a:p>
            <a:pPr marL="342900" indent="-342900">
              <a:buFont typeface="Wingdings" panose="05000000000000000000" pitchFamily="2" charset="2"/>
              <a:buChar char="Ø"/>
            </a:pPr>
            <a:r>
              <a:rPr lang="en-US" sz="2200" dirty="0">
                <a:solidFill>
                  <a:schemeClr val="bg1">
                    <a:lumMod val="85000"/>
                  </a:schemeClr>
                </a:solidFill>
              </a:rPr>
              <a:t>To identify patterns and correlations between academic stressors and psychological well-being.</a:t>
            </a:r>
          </a:p>
          <a:p>
            <a:pPr marL="342900" indent="-342900">
              <a:buFont typeface="Wingdings" panose="05000000000000000000" pitchFamily="2" charset="2"/>
              <a:buChar char="Ø"/>
            </a:pPr>
            <a:r>
              <a:rPr lang="en-US" sz="2200" dirty="0">
                <a:solidFill>
                  <a:schemeClr val="bg1">
                    <a:lumMod val="85000"/>
                  </a:schemeClr>
                </a:solidFill>
              </a:rPr>
              <a:t>To provide data-driven recommendations for universities to improve mental health support services and reduce academic-related distress.</a:t>
            </a:r>
          </a:p>
        </p:txBody>
      </p:sp>
    </p:spTree>
    <p:extLst>
      <p:ext uri="{BB962C8B-B14F-4D97-AF65-F5344CB8AC3E}">
        <p14:creationId xmlns:p14="http://schemas.microsoft.com/office/powerpoint/2010/main" val="34125393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0"/>
            <a:ext cx="12191998" cy="6857999"/>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7" y="6392412"/>
            <a:ext cx="2709644" cy="369332"/>
          </a:xfrm>
          <a:prstGeom prst="rect">
            <a:avLst/>
          </a:prstGeom>
          <a:noFill/>
        </p:spPr>
        <p:txBody>
          <a:bodyPr wrap="square" rtlCol="0">
            <a:spAutoFit/>
          </a:bodyPr>
          <a:lstStyle/>
          <a:p>
            <a:r>
              <a:rPr lang="en-US" dirty="0">
                <a:solidFill>
                  <a:srgbClr val="7FA2DA"/>
                </a:solidFill>
              </a:rPr>
              <a:t>4. Questions to Answer - I</a:t>
            </a:r>
          </a:p>
        </p:txBody>
      </p:sp>
      <p:sp>
        <p:nvSpPr>
          <p:cNvPr id="5" name="TextBox 4">
            <a:extLst>
              <a:ext uri="{FF2B5EF4-FFF2-40B4-BE49-F238E27FC236}">
                <a16:creationId xmlns:a16="http://schemas.microsoft.com/office/drawing/2014/main" id="{E2B20F0F-F189-4DB3-ACF1-DDD56FBEA463}"/>
              </a:ext>
            </a:extLst>
          </p:cNvPr>
          <p:cNvSpPr txBox="1"/>
          <p:nvPr/>
        </p:nvSpPr>
        <p:spPr>
          <a:xfrm>
            <a:off x="11312554" y="6392412"/>
            <a:ext cx="292216" cy="369332"/>
          </a:xfrm>
          <a:prstGeom prst="rect">
            <a:avLst/>
          </a:prstGeom>
          <a:noFill/>
        </p:spPr>
        <p:txBody>
          <a:bodyPr wrap="square" rtlCol="0">
            <a:spAutoFit/>
          </a:bodyPr>
          <a:lstStyle/>
          <a:p>
            <a:r>
              <a:rPr lang="en-US" dirty="0">
                <a:solidFill>
                  <a:srgbClr val="7FA2DA"/>
                </a:solidFill>
              </a:rPr>
              <a:t>8</a:t>
            </a:r>
          </a:p>
        </p:txBody>
      </p:sp>
      <p:sp>
        <p:nvSpPr>
          <p:cNvPr id="6" name="TextBox 5">
            <a:extLst>
              <a:ext uri="{FF2B5EF4-FFF2-40B4-BE49-F238E27FC236}">
                <a16:creationId xmlns:a16="http://schemas.microsoft.com/office/drawing/2014/main" id="{C3F1C35C-9C6C-4E72-9369-13B30BC53CE9}"/>
              </a:ext>
            </a:extLst>
          </p:cNvPr>
          <p:cNvSpPr txBox="1"/>
          <p:nvPr/>
        </p:nvSpPr>
        <p:spPr>
          <a:xfrm>
            <a:off x="569285" y="2163194"/>
            <a:ext cx="11317915" cy="3231654"/>
          </a:xfrm>
          <a:prstGeom prst="rect">
            <a:avLst/>
          </a:prstGeom>
          <a:noFill/>
        </p:spPr>
        <p:txBody>
          <a:bodyPr wrap="square" rtlCol="0">
            <a:spAutoFit/>
          </a:bodyPr>
          <a:lstStyle/>
          <a:p>
            <a:r>
              <a:rPr lang="en-US" sz="2400" dirty="0">
                <a:solidFill>
                  <a:schemeClr val="bg1">
                    <a:lumMod val="85000"/>
                  </a:schemeClr>
                </a:solidFill>
              </a:rPr>
              <a:t>This project seeks to address the following research questions through quantitative analysis of student responses:</a:t>
            </a:r>
          </a:p>
          <a:p>
            <a:endParaRPr lang="en-US" sz="2400" dirty="0">
              <a:solidFill>
                <a:schemeClr val="bg1">
                  <a:lumMod val="85000"/>
                </a:schemeClr>
              </a:solidFill>
            </a:endParaRPr>
          </a:p>
          <a:p>
            <a:pPr marL="457200" indent="-457200">
              <a:buFont typeface="+mj-lt"/>
              <a:buAutoNum type="arabicPeriod"/>
            </a:pPr>
            <a:r>
              <a:rPr lang="en-US" sz="2200" dirty="0">
                <a:solidFill>
                  <a:schemeClr val="bg1">
                    <a:lumMod val="85000"/>
                  </a:schemeClr>
                </a:solidFill>
              </a:rPr>
              <a:t>What is the relationship between academic stress and students’ mental health, as measured by PHQ-9 depression scores and self-reported stress levels?</a:t>
            </a:r>
          </a:p>
          <a:p>
            <a:pPr marL="457200" indent="-457200">
              <a:buFont typeface="+mj-lt"/>
              <a:buAutoNum type="arabicPeriod"/>
            </a:pPr>
            <a:endParaRPr lang="en-US" sz="2200" dirty="0">
              <a:solidFill>
                <a:schemeClr val="bg1">
                  <a:lumMod val="85000"/>
                </a:schemeClr>
              </a:solidFill>
            </a:endParaRPr>
          </a:p>
          <a:p>
            <a:pPr marL="457200" indent="-457200">
              <a:buFont typeface="+mj-lt"/>
              <a:buAutoNum type="arabicPeriod"/>
            </a:pPr>
            <a:r>
              <a:rPr lang="en-US" sz="2200" dirty="0">
                <a:solidFill>
                  <a:schemeClr val="bg1">
                    <a:lumMod val="85000"/>
                  </a:schemeClr>
                </a:solidFill>
              </a:rPr>
              <a:t>Which academic and personal factors (e.g., project hours, Living Arrangement, Marital Status, academic level, gender, social support, workload) contribute most significantly to psychological distress?</a:t>
            </a:r>
          </a:p>
        </p:txBody>
      </p:sp>
    </p:spTree>
    <p:extLst>
      <p:ext uri="{BB962C8B-B14F-4D97-AF65-F5344CB8AC3E}">
        <p14:creationId xmlns:p14="http://schemas.microsoft.com/office/powerpoint/2010/main" val="38252278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0"/>
            <a:ext cx="12191998" cy="6857999"/>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7" y="6392412"/>
            <a:ext cx="2709644" cy="369332"/>
          </a:xfrm>
          <a:prstGeom prst="rect">
            <a:avLst/>
          </a:prstGeom>
          <a:noFill/>
        </p:spPr>
        <p:txBody>
          <a:bodyPr wrap="square" rtlCol="0">
            <a:spAutoFit/>
          </a:bodyPr>
          <a:lstStyle/>
          <a:p>
            <a:r>
              <a:rPr lang="en-US" dirty="0">
                <a:solidFill>
                  <a:srgbClr val="7FA2DA"/>
                </a:solidFill>
              </a:rPr>
              <a:t>4. Questions to Answer - II</a:t>
            </a:r>
          </a:p>
        </p:txBody>
      </p:sp>
      <p:sp>
        <p:nvSpPr>
          <p:cNvPr id="5" name="TextBox 4">
            <a:extLst>
              <a:ext uri="{FF2B5EF4-FFF2-40B4-BE49-F238E27FC236}">
                <a16:creationId xmlns:a16="http://schemas.microsoft.com/office/drawing/2014/main" id="{E2B20F0F-F189-4DB3-ACF1-DDD56FBEA463}"/>
              </a:ext>
            </a:extLst>
          </p:cNvPr>
          <p:cNvSpPr txBox="1"/>
          <p:nvPr/>
        </p:nvSpPr>
        <p:spPr>
          <a:xfrm>
            <a:off x="11312554" y="6392412"/>
            <a:ext cx="292216" cy="369332"/>
          </a:xfrm>
          <a:prstGeom prst="rect">
            <a:avLst/>
          </a:prstGeom>
          <a:noFill/>
        </p:spPr>
        <p:txBody>
          <a:bodyPr wrap="square" rtlCol="0">
            <a:spAutoFit/>
          </a:bodyPr>
          <a:lstStyle/>
          <a:p>
            <a:r>
              <a:rPr lang="en-US" dirty="0">
                <a:solidFill>
                  <a:srgbClr val="7FA2DA"/>
                </a:solidFill>
              </a:rPr>
              <a:t>9</a:t>
            </a:r>
          </a:p>
        </p:txBody>
      </p:sp>
      <p:sp>
        <p:nvSpPr>
          <p:cNvPr id="6" name="TextBox 5">
            <a:extLst>
              <a:ext uri="{FF2B5EF4-FFF2-40B4-BE49-F238E27FC236}">
                <a16:creationId xmlns:a16="http://schemas.microsoft.com/office/drawing/2014/main" id="{C3F1C35C-9C6C-4E72-9369-13B30BC53CE9}"/>
              </a:ext>
            </a:extLst>
          </p:cNvPr>
          <p:cNvSpPr txBox="1"/>
          <p:nvPr/>
        </p:nvSpPr>
        <p:spPr>
          <a:xfrm>
            <a:off x="578257" y="2391794"/>
            <a:ext cx="11035485" cy="2800767"/>
          </a:xfrm>
          <a:prstGeom prst="rect">
            <a:avLst/>
          </a:prstGeom>
          <a:noFill/>
        </p:spPr>
        <p:txBody>
          <a:bodyPr wrap="square" rtlCol="0">
            <a:spAutoFit/>
          </a:bodyPr>
          <a:lstStyle/>
          <a:p>
            <a:pPr marL="457200" indent="-457200">
              <a:buFont typeface="+mj-lt"/>
              <a:buAutoNum type="arabicPeriod" startAt="3"/>
            </a:pPr>
            <a:r>
              <a:rPr lang="en-US" sz="2200" dirty="0">
                <a:solidFill>
                  <a:schemeClr val="bg1">
                    <a:lumMod val="85000"/>
                  </a:schemeClr>
                </a:solidFill>
              </a:rPr>
              <a:t>How comfortable are students in expressing their emotions, and how does this relate to their mental well-being?</a:t>
            </a:r>
          </a:p>
          <a:p>
            <a:pPr marL="457200" indent="-457200">
              <a:buFont typeface="+mj-lt"/>
              <a:buAutoNum type="arabicPeriod" startAt="3"/>
            </a:pPr>
            <a:endParaRPr lang="en-US" sz="2200" dirty="0">
              <a:solidFill>
                <a:schemeClr val="bg1">
                  <a:lumMod val="85000"/>
                </a:schemeClr>
              </a:solidFill>
            </a:endParaRPr>
          </a:p>
          <a:p>
            <a:pPr marL="457200" indent="-457200">
              <a:buFont typeface="+mj-lt"/>
              <a:buAutoNum type="arabicPeriod" startAt="3"/>
            </a:pPr>
            <a:r>
              <a:rPr lang="en-US" sz="2200" dirty="0">
                <a:solidFill>
                  <a:schemeClr val="bg1">
                    <a:lumMod val="85000"/>
                  </a:schemeClr>
                </a:solidFill>
              </a:rPr>
              <a:t>To what extent do students seek help, and what barriers prevent them from accessing psychological support?</a:t>
            </a:r>
          </a:p>
          <a:p>
            <a:pPr marL="457200" indent="-457200">
              <a:buFont typeface="+mj-lt"/>
              <a:buAutoNum type="arabicPeriod" startAt="3"/>
            </a:pPr>
            <a:endParaRPr lang="en-US" sz="2200" dirty="0">
              <a:solidFill>
                <a:schemeClr val="bg1">
                  <a:lumMod val="85000"/>
                </a:schemeClr>
              </a:solidFill>
            </a:endParaRPr>
          </a:p>
          <a:p>
            <a:pPr marL="457200" indent="-457200">
              <a:buFont typeface="+mj-lt"/>
              <a:buAutoNum type="arabicPeriod" startAt="3"/>
            </a:pPr>
            <a:r>
              <a:rPr lang="en-US" sz="2200" dirty="0">
                <a:solidFill>
                  <a:schemeClr val="bg1">
                    <a:lumMod val="85000"/>
                  </a:schemeClr>
                </a:solidFill>
              </a:rPr>
              <a:t>What institutional measures can be proposed to mitigate academic stress and support student mental health?</a:t>
            </a:r>
          </a:p>
        </p:txBody>
      </p:sp>
    </p:spTree>
    <p:extLst>
      <p:ext uri="{BB962C8B-B14F-4D97-AF65-F5344CB8AC3E}">
        <p14:creationId xmlns:p14="http://schemas.microsoft.com/office/powerpoint/2010/main" val="5661217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1885</Words>
  <Application>Microsoft Office PowerPoint</Application>
  <PresentationFormat>Widescreen</PresentationFormat>
  <Paragraphs>225</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Aptos</vt:lpstr>
      <vt:lpstr>Arial</vt:lpstr>
      <vt:lpstr>Bahnschrift</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Mariam M. Rabi</dc:creator>
  <cp:lastModifiedBy>Mariam M. Rabi</cp:lastModifiedBy>
  <cp:revision>163</cp:revision>
  <dcterms:created xsi:type="dcterms:W3CDTF">2025-05-09T17:24:19Z</dcterms:created>
  <dcterms:modified xsi:type="dcterms:W3CDTF">2025-05-10T00:04:25Z</dcterms:modified>
</cp:coreProperties>
</file>