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7" r:id="rId13"/>
    <p:sldId id="270" r:id="rId14"/>
    <p:sldId id="273" r:id="rId15"/>
    <p:sldId id="275" r:id="rId16"/>
    <p:sldId id="274" r:id="rId17"/>
    <p:sldId id="276" r:id="rId18"/>
    <p:sldId id="277" r:id="rId19"/>
    <p:sldId id="278" r:id="rId20"/>
    <p:sldId id="271" r:id="rId21"/>
    <p:sldId id="27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24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691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491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694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97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104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9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84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5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eb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70080" cy="6513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445" y="3761108"/>
            <a:ext cx="7847377" cy="2124537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22941" y="4037764"/>
            <a:ext cx="7508383" cy="15712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Road Traffic Accidents</a:t>
            </a:r>
            <a:endParaRPr lang="en-US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52080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</a:t>
            </a:r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1321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b="1" dirty="0" smtClean="0"/>
              <a:t>Age band of driver &amp; age band of casualty</a:t>
            </a:r>
          </a:p>
          <a:p>
            <a:r>
              <a:rPr lang="en-US" dirty="0" smtClean="0"/>
              <a:t>Slight Injury  :</a:t>
            </a:r>
          </a:p>
          <a:p>
            <a:pPr marL="0" indent="0">
              <a:buNone/>
            </a:pPr>
            <a:r>
              <a:rPr lang="en-US" dirty="0" smtClean="0"/>
              <a:t>                           (Driver)                                                       </a:t>
            </a:r>
            <a:r>
              <a:rPr lang="en-US" sz="3000" dirty="0" smtClean="0">
                <a:solidFill>
                  <a:schemeClr val="tx1"/>
                </a:solidFill>
              </a:rPr>
              <a:t>18-30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(casualty)</a:t>
            </a:r>
          </a:p>
          <a:p>
            <a:r>
              <a:rPr lang="en-US" dirty="0" smtClean="0"/>
              <a:t>Serious Injury :</a:t>
            </a:r>
          </a:p>
          <a:p>
            <a:pPr marL="0" indent="0">
              <a:buNone/>
            </a:pPr>
            <a:r>
              <a:rPr lang="en-US" dirty="0" smtClean="0"/>
              <a:t>                            (</a:t>
            </a:r>
            <a:r>
              <a:rPr lang="en-US" dirty="0"/>
              <a:t>Driver</a:t>
            </a:r>
            <a:r>
              <a:rPr lang="en-US" dirty="0" smtClean="0"/>
              <a:t>)                                                       </a:t>
            </a:r>
            <a:r>
              <a:rPr lang="en-US" sz="3000" dirty="0">
                <a:solidFill>
                  <a:schemeClr val="tx1"/>
                </a:solidFill>
              </a:rPr>
              <a:t>18-30</a:t>
            </a:r>
          </a:p>
          <a:p>
            <a:pPr marL="0" indent="0">
              <a:buNone/>
            </a:pPr>
            <a:r>
              <a:rPr lang="en-US" dirty="0" smtClean="0"/>
              <a:t>                          (</a:t>
            </a:r>
            <a:r>
              <a:rPr lang="en-US" dirty="0"/>
              <a:t>casualty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Fatal Injury :</a:t>
            </a:r>
          </a:p>
          <a:p>
            <a:pPr marL="0" indent="0">
              <a:buNone/>
            </a:pPr>
            <a:r>
              <a:rPr lang="en-US" dirty="0" smtClean="0"/>
              <a:t>                            (</a:t>
            </a:r>
            <a:r>
              <a:rPr lang="en-US" dirty="0"/>
              <a:t>Driver</a:t>
            </a:r>
            <a:r>
              <a:rPr lang="en-US" dirty="0" smtClean="0"/>
              <a:t>)                                                        </a:t>
            </a:r>
            <a:r>
              <a:rPr lang="en-US" sz="3000" dirty="0">
                <a:solidFill>
                  <a:schemeClr val="tx1"/>
                </a:solidFill>
              </a:rPr>
              <a:t>18-30</a:t>
            </a:r>
            <a:r>
              <a:rPr lang="en-US" dirty="0" smtClean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(</a:t>
            </a:r>
            <a:r>
              <a:rPr lang="en-US" dirty="0"/>
              <a:t>casualty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35659" y="3456100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35659" y="4675182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535659" y="5677228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recommendations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Day and period of day</a:t>
            </a:r>
          </a:p>
          <a:p>
            <a:r>
              <a:rPr lang="en-US" dirty="0" smtClean="0"/>
              <a:t>Slight Injury  :</a:t>
            </a:r>
          </a:p>
          <a:p>
            <a:pPr marL="0" indent="0">
              <a:buNone/>
            </a:pPr>
            <a:r>
              <a:rPr lang="en-US" dirty="0" smtClean="0"/>
              <a:t>                           (Afternoon)(Friday)                                       1712 </a:t>
            </a:r>
          </a:p>
          <a:p>
            <a:r>
              <a:rPr lang="en-US" dirty="0" smtClean="0"/>
              <a:t>Serious Injury :</a:t>
            </a:r>
          </a:p>
          <a:p>
            <a:pPr marL="0" indent="0">
              <a:buNone/>
            </a:pPr>
            <a:r>
              <a:rPr lang="en-US" dirty="0" smtClean="0"/>
              <a:t>                            (</a:t>
            </a:r>
            <a:r>
              <a:rPr lang="en-US" dirty="0"/>
              <a:t>Afternoon)(Friday</a:t>
            </a:r>
            <a:r>
              <a:rPr lang="en-US" dirty="0" smtClean="0"/>
              <a:t>)                                       313</a:t>
            </a:r>
          </a:p>
          <a:p>
            <a:r>
              <a:rPr lang="en-US" dirty="0" smtClean="0"/>
              <a:t>Fatal Injury :</a:t>
            </a:r>
          </a:p>
          <a:p>
            <a:pPr marL="0" indent="0">
              <a:buNone/>
            </a:pPr>
            <a:r>
              <a:rPr lang="en-US" dirty="0" smtClean="0"/>
              <a:t>                            (</a:t>
            </a:r>
            <a:r>
              <a:rPr lang="en-US" dirty="0"/>
              <a:t>Afternoon</a:t>
            </a:r>
            <a:r>
              <a:rPr lang="en-US" dirty="0" smtClean="0"/>
              <a:t>)(Saturday)</a:t>
            </a:r>
            <a:r>
              <a:rPr lang="en-US" dirty="0"/>
              <a:t> </a:t>
            </a:r>
            <a:r>
              <a:rPr lang="en-US" dirty="0" smtClean="0"/>
              <a:t>                                  37</a:t>
            </a:r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35659" y="3606085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35659" y="4419078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535659" y="5232072"/>
            <a:ext cx="1275008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 </a:t>
            </a:r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band of driver and age band of casualty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01" y="2384558"/>
            <a:ext cx="7366715" cy="4136263"/>
          </a:xfrm>
        </p:spPr>
      </p:pic>
    </p:spTree>
    <p:extLst>
      <p:ext uri="{BB962C8B-B14F-4D97-AF65-F5344CB8AC3E}">
        <p14:creationId xmlns:p14="http://schemas.microsoft.com/office/powerpoint/2010/main" val="28540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recommendations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96" y="2853154"/>
            <a:ext cx="8152325" cy="3900487"/>
          </a:xfrm>
        </p:spPr>
      </p:pic>
      <p:sp>
        <p:nvSpPr>
          <p:cNvPr id="4" name="Rectangle 3"/>
          <p:cNvSpPr/>
          <p:nvPr/>
        </p:nvSpPr>
        <p:spPr>
          <a:xfrm>
            <a:off x="3641410" y="2329934"/>
            <a:ext cx="4419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Service year of vehicles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25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98"/>
            <a:ext cx="12182849" cy="68083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Analysis and recommendations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3481" y="2263259"/>
            <a:ext cx="7704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Light , weather and road surface conditions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27" y="2786479"/>
            <a:ext cx="7704353" cy="3730625"/>
          </a:xfrm>
        </p:spPr>
      </p:pic>
    </p:spTree>
    <p:extLst>
      <p:ext uri="{BB962C8B-B14F-4D97-AF65-F5344CB8AC3E}">
        <p14:creationId xmlns:p14="http://schemas.microsoft.com/office/powerpoint/2010/main" val="26433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recommendations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3481" y="2263259"/>
            <a:ext cx="7704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Light , weather and road surface conditions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898775"/>
            <a:ext cx="7905750" cy="3721100"/>
          </a:xfrm>
        </p:spPr>
      </p:pic>
    </p:spTree>
    <p:extLst>
      <p:ext uri="{BB962C8B-B14F-4D97-AF65-F5344CB8AC3E}">
        <p14:creationId xmlns:p14="http://schemas.microsoft.com/office/powerpoint/2010/main" val="33947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"/>
            <a:ext cx="12192000" cy="68576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recommendations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3481" y="2263259"/>
            <a:ext cx="7704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Light , weather and road surface conditions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870200"/>
            <a:ext cx="8172450" cy="3759200"/>
          </a:xfrm>
        </p:spPr>
      </p:pic>
    </p:spTree>
    <p:extLst>
      <p:ext uri="{BB962C8B-B14F-4D97-AF65-F5344CB8AC3E}">
        <p14:creationId xmlns:p14="http://schemas.microsoft.com/office/powerpoint/2010/main" val="28482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61"/>
            <a:ext cx="12192000" cy="696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</a:t>
            </a:r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3800"/>
            <a:ext cx="10197674" cy="4216400"/>
          </a:xfrm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Most </a:t>
            </a:r>
            <a:r>
              <a:rPr lang="en-US" sz="2800" b="1" dirty="0" smtClean="0">
                <a:solidFill>
                  <a:schemeClr val="bg1"/>
                </a:solidFill>
              </a:rPr>
              <a:t>reasons that cause accidents</a:t>
            </a:r>
          </a:p>
          <a:p>
            <a:r>
              <a:rPr lang="en-US" sz="2900" dirty="0" smtClean="0"/>
              <a:t>Slight Injury  :</a:t>
            </a:r>
          </a:p>
          <a:p>
            <a:pPr marL="0" indent="0">
              <a:buNone/>
            </a:pPr>
            <a:r>
              <a:rPr lang="en-US" sz="2200" dirty="0" smtClean="0"/>
              <a:t>    (</a:t>
            </a:r>
            <a:r>
              <a:rPr lang="en-US" sz="1500" b="1" dirty="0"/>
              <a:t>No distancing</a:t>
            </a:r>
            <a:r>
              <a:rPr lang="en-US" sz="2200" dirty="0" smtClean="0"/>
              <a:t>) (</a:t>
            </a:r>
            <a:r>
              <a:rPr lang="en-US" sz="1500" b="1" dirty="0"/>
              <a:t>Changing lane</a:t>
            </a:r>
            <a:r>
              <a:rPr lang="en-US" sz="2200" dirty="0" smtClean="0"/>
              <a:t>) (</a:t>
            </a:r>
            <a:r>
              <a:rPr lang="en-US" sz="1500" b="1" dirty="0"/>
              <a:t>Driving carelessly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       1940        --       2776    --    1171</a:t>
            </a:r>
          </a:p>
          <a:p>
            <a:r>
              <a:rPr lang="en-US" sz="2900" dirty="0"/>
              <a:t>Serious Injury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     (</a:t>
            </a:r>
            <a:r>
              <a:rPr lang="en-US" sz="1500" b="1" dirty="0"/>
              <a:t>No distancing</a:t>
            </a:r>
            <a:r>
              <a:rPr lang="en-US" sz="2200" dirty="0"/>
              <a:t>) (</a:t>
            </a:r>
            <a:r>
              <a:rPr lang="en-US" sz="1500" b="1" dirty="0"/>
              <a:t>Changing lane</a:t>
            </a:r>
            <a:r>
              <a:rPr lang="en-US" sz="2200" dirty="0" smtClean="0"/>
              <a:t>) (</a:t>
            </a:r>
            <a:r>
              <a:rPr lang="en-US" sz="1500" b="1" dirty="0"/>
              <a:t>Driving carelessly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         303       --       487     --    209</a:t>
            </a:r>
          </a:p>
          <a:p>
            <a:r>
              <a:rPr lang="en-US" sz="2900" dirty="0"/>
              <a:t>Fatal Injury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sz="1500" b="1" dirty="0"/>
              <a:t>Moving Backward</a:t>
            </a:r>
            <a:r>
              <a:rPr lang="en-US" sz="2200" dirty="0" smtClean="0"/>
              <a:t>) </a:t>
            </a:r>
            <a:r>
              <a:rPr lang="en-US" sz="2200" dirty="0"/>
              <a:t>(</a:t>
            </a:r>
            <a:r>
              <a:rPr lang="en-US" sz="1500" b="1" dirty="0"/>
              <a:t>Changing </a:t>
            </a:r>
            <a:r>
              <a:rPr lang="en-US" sz="1500" b="1" dirty="0" smtClean="0"/>
              <a:t>lane</a:t>
            </a:r>
            <a:r>
              <a:rPr lang="en-US" sz="2200" dirty="0" smtClean="0"/>
              <a:t>) (</a:t>
            </a:r>
            <a:r>
              <a:rPr lang="en-US" sz="1500" b="1" dirty="0"/>
              <a:t>Driving carelessly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        26         </a:t>
            </a:r>
            <a:r>
              <a:rPr lang="en-US" sz="2200" dirty="0"/>
              <a:t>--      </a:t>
            </a:r>
            <a:r>
              <a:rPr lang="en-US" sz="2200" dirty="0" smtClean="0"/>
              <a:t>39       --       22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56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Types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 smtClean="0">
                <a:solidFill>
                  <a:schemeClr val="accent1"/>
                </a:solidFill>
              </a:rPr>
              <a:t>junctions 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94" y="2603500"/>
            <a:ext cx="3726025" cy="34163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1969477"/>
            <a:ext cx="11277599" cy="4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</a:t>
            </a:r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21" y="1999414"/>
            <a:ext cx="9182845" cy="45398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Type of collision</a:t>
            </a:r>
          </a:p>
          <a:p>
            <a:r>
              <a:rPr lang="en-US" sz="2900" b="1" dirty="0" smtClean="0">
                <a:solidFill>
                  <a:schemeClr val="bg1"/>
                </a:solidFill>
              </a:rPr>
              <a:t>Slight Injury 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(Vehicle with vehicle) (Collision with roadside) (with pedestrians)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       7467                 --                  1490              --          </a:t>
            </a:r>
            <a:r>
              <a:rPr lang="en-US" sz="2000" b="1" dirty="0" smtClean="0">
                <a:solidFill>
                  <a:schemeClr val="bg1"/>
                </a:solidFill>
              </a:rPr>
              <a:t>733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900" b="1" dirty="0">
                <a:solidFill>
                  <a:schemeClr val="bg1"/>
                </a:solidFill>
              </a:rPr>
              <a:t>Serious Injury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>
                <a:solidFill>
                  <a:schemeClr val="bg1"/>
                </a:solidFill>
              </a:rPr>
              <a:t> (Vehicle with vehicle) (Collision with roadside) (with pedestrians)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       1203                  </a:t>
            </a:r>
            <a:r>
              <a:rPr lang="en-US" b="1" dirty="0">
                <a:solidFill>
                  <a:schemeClr val="bg1"/>
                </a:solidFill>
              </a:rPr>
              <a:t>--      </a:t>
            </a:r>
            <a:r>
              <a:rPr lang="en-US" b="1" dirty="0" smtClean="0">
                <a:solidFill>
                  <a:schemeClr val="bg1"/>
                </a:solidFill>
              </a:rPr>
              <a:t>            272                 </a:t>
            </a:r>
            <a:r>
              <a:rPr lang="en-US" b="1" dirty="0">
                <a:solidFill>
                  <a:schemeClr val="bg1"/>
                </a:solidFill>
              </a:rPr>
              <a:t>--      </a:t>
            </a:r>
            <a:r>
              <a:rPr lang="en-US" b="1" dirty="0" smtClean="0">
                <a:solidFill>
                  <a:schemeClr val="bg1"/>
                </a:solidFill>
              </a:rPr>
              <a:t>    141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2900" b="1" dirty="0" smtClean="0">
                <a:solidFill>
                  <a:schemeClr val="bg1"/>
                </a:solidFill>
              </a:rPr>
              <a:t>Fatal Injury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(Vehicle with vehicle) (Collision with roadside) (with pedestrians)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       104                </a:t>
            </a:r>
            <a:r>
              <a:rPr lang="en-US" b="1" dirty="0">
                <a:solidFill>
                  <a:schemeClr val="bg1"/>
                </a:solidFill>
              </a:rPr>
              <a:t>--      </a:t>
            </a:r>
            <a:r>
              <a:rPr lang="en-US" b="1" dirty="0" smtClean="0">
                <a:solidFill>
                  <a:schemeClr val="bg1"/>
                </a:solidFill>
              </a:rPr>
              <a:t>             24                  --             22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" y="0"/>
            <a:ext cx="120925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About the project</a:t>
            </a:r>
            <a:endParaRPr lang="en-US" sz="4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data set is collected from Addis Ababa Sub city police departments for Masters research </a:t>
            </a:r>
            <a:r>
              <a:rPr lang="en-US" sz="2400" dirty="0" smtClean="0">
                <a:solidFill>
                  <a:schemeClr val="tx1"/>
                </a:solidFill>
              </a:rPr>
              <a:t>work.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data set has been prepared from manual records of road traffic accident of the year </a:t>
            </a:r>
            <a:r>
              <a:rPr lang="en-US" sz="2400" dirty="0" smtClean="0">
                <a:solidFill>
                  <a:schemeClr val="tx1"/>
                </a:solidFill>
              </a:rPr>
              <a:t>2017-2020.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Source of data set </a:t>
            </a:r>
            <a:r>
              <a:rPr lang="en-US" sz="2400" dirty="0"/>
              <a:t>: </a:t>
            </a:r>
            <a:r>
              <a:rPr lang="en-US" sz="2400" u="sng" dirty="0">
                <a:solidFill>
                  <a:schemeClr val="tx1"/>
                </a:solidFill>
              </a:rPr>
              <a:t>https://www.kaggle.com/datasets/saurabhshahane/road-traffic-accidents</a:t>
            </a:r>
            <a:endParaRPr lang="en-US" sz="2400" u="sng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09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recommendations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69713"/>
            <a:ext cx="10423152" cy="382502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suggest to setting speed in Friday and Saturday  just in afternoon period 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suggest to make additional lectures for people in age band from 18 to 30 when they want to extract driving license 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suggest to make</a:t>
            </a:r>
            <a:r>
              <a:rPr lang="ar-EG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continuously examination for vehicles with 2-5 year .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 suggest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setting speed </a:t>
            </a:r>
            <a:r>
              <a:rPr lang="en-US" sz="2400" dirty="0" smtClean="0">
                <a:solidFill>
                  <a:schemeClr val="bg1"/>
                </a:solidFill>
              </a:rPr>
              <a:t>and make continuously </a:t>
            </a:r>
            <a:r>
              <a:rPr lang="en-US" sz="2400" dirty="0">
                <a:solidFill>
                  <a:schemeClr val="bg1"/>
                </a:solidFill>
              </a:rPr>
              <a:t>examination for </a:t>
            </a:r>
            <a:r>
              <a:rPr lang="en-US" sz="2400" dirty="0" smtClean="0">
                <a:solidFill>
                  <a:schemeClr val="bg1"/>
                </a:solidFill>
              </a:rPr>
              <a:t>(automobiles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dirty="0" smtClean="0">
                <a:solidFill>
                  <a:schemeClr val="bg1"/>
                </a:solidFill>
              </a:rPr>
              <a:t>lorries </a:t>
            </a:r>
            <a:r>
              <a:rPr lang="en-US" sz="2400" dirty="0">
                <a:solidFill>
                  <a:schemeClr val="bg1"/>
                </a:solidFill>
              </a:rPr>
              <a:t>and pick up </a:t>
            </a:r>
            <a:r>
              <a:rPr lang="en-US" sz="2400" dirty="0" smtClean="0">
                <a:solidFill>
                  <a:schemeClr val="bg1"/>
                </a:solidFill>
              </a:rPr>
              <a:t>) 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see that there is no effect from (weather , light , road surface ) conditions because most of accidents occur in normally conditions .</a:t>
            </a:r>
            <a:endParaRPr lang="ar-EG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We see that a lot of accidents occur due to (no distance , changing lanes , moving backwards and driving careless ) so we suggest to put fines for drivers who do that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recommendations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69713"/>
            <a:ext cx="10423152" cy="38250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see that drivers with educational level like (junior high school , elementary school) make a lot of serious and fatal accidents so we suggest to make them more lectures and instructions while the extracting driving license 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We see that (y _ shape &amp; o – cross) junctions make a lot of lot of serious and fatal accidents so we suggest to decrease them 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3767" y="949830"/>
            <a:ext cx="8825660" cy="1822514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About data set 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5921" y="2472744"/>
            <a:ext cx="8100445" cy="1326524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Data set consists of 32 features and 12316 </a:t>
            </a:r>
            <a:r>
              <a:rPr lang="en-US" sz="3200" b="1" dirty="0" smtClean="0">
                <a:solidFill>
                  <a:schemeClr val="bg2"/>
                </a:solidFill>
              </a:rPr>
              <a:t>rows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40169" y="4069724"/>
            <a:ext cx="6323527" cy="1223493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set include (missing values _ Categorical data </a:t>
            </a:r>
            <a:r>
              <a:rPr lang="en-US" sz="2400" b="1" dirty="0" smtClean="0">
                <a:solidFill>
                  <a:schemeClr val="bg2"/>
                </a:solidFill>
              </a:rPr>
              <a:t>_ </a:t>
            </a:r>
            <a:r>
              <a:rPr lang="en-US" sz="2400" b="1" dirty="0">
                <a:solidFill>
                  <a:schemeClr val="bg2"/>
                </a:solidFill>
              </a:rPr>
              <a:t>imbalanced classes)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41791" y="5515377"/>
            <a:ext cx="5048703" cy="106250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set problem is classification problem</a:t>
            </a:r>
          </a:p>
        </p:txBody>
      </p:sp>
      <p:sp>
        <p:nvSpPr>
          <p:cNvPr id="7" name="Down Arrow 6"/>
          <p:cNvSpPr/>
          <p:nvPr/>
        </p:nvSpPr>
        <p:spPr>
          <a:xfrm>
            <a:off x="3187245" y="3304235"/>
            <a:ext cx="618186" cy="86288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87245" y="5083934"/>
            <a:ext cx="618186" cy="86288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282" cy="7097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features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110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Time</a:t>
            </a:r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85110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Day of week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85109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Sex of </a:t>
            </a:r>
            <a:r>
              <a:rPr lang="en-US" sz="2800" b="1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85110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Age band of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driver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1112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Educational level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1112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Vehicle driver relation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1111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 of vehicle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61112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Driving experience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37116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Owner of vehicle</a:t>
            </a:r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37116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Service year of vehicle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837115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Area accident </a:t>
            </a:r>
            <a:r>
              <a:rPr lang="en-US" sz="2800" b="1" dirty="0" err="1" smtClean="0">
                <a:solidFill>
                  <a:schemeClr val="tx1"/>
                </a:solidFill>
              </a:rPr>
              <a:t>occured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837116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Defect of vehicle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2"/>
            <a:ext cx="12192000" cy="7025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110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Lanes or Medians</a:t>
            </a:r>
            <a:endParaRPr lang="en-US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85110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Road alignment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85109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Road surface type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85110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Types of Junction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1112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Road surface conditions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1112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Light conditions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1111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 of collision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61112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Weather conditions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37116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Number of vehicles involved</a:t>
            </a:r>
            <a:endParaRPr lang="en-US" sz="1600" b="1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37116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Number of casualties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837115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Casualty class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837116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Vehicle movement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" y="71481"/>
            <a:ext cx="12126091" cy="6987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110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Sex of casualty</a:t>
            </a:r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85110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Age band of casualty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85109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Work of casualty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85110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Casualty severity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28821" y="236971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Fitness of causality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28821" y="3372118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Pedestrian movement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28820" y="5716073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Accident severity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28821" y="4544095"/>
            <a:ext cx="3075873" cy="772732"/>
          </a:xfrm>
          <a:prstGeom prst="round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Cause of accident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3262" cy="7059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78209"/>
            <a:ext cx="8761413" cy="706964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Analysis Questions :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64028"/>
            <a:ext cx="9367085" cy="4893972"/>
          </a:xfrm>
          <a:solidFill>
            <a:schemeClr val="tx1">
              <a:lumMod val="6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what is the day  and period of day when accidents happen the most </a:t>
            </a:r>
            <a:r>
              <a:rPr lang="en-US" b="1" dirty="0" smtClean="0"/>
              <a:t>?</a:t>
            </a:r>
            <a:endParaRPr lang="en-US" dirty="0" smtClean="0"/>
          </a:p>
          <a:p>
            <a:r>
              <a:rPr lang="en-US" dirty="0" smtClean="0"/>
              <a:t>What is the age band of </a:t>
            </a:r>
            <a:r>
              <a:rPr lang="en-US" dirty="0"/>
              <a:t>driver that has injury</a:t>
            </a:r>
            <a:r>
              <a:rPr lang="en-US" b="1" dirty="0" smtClean="0"/>
              <a:t>?</a:t>
            </a:r>
            <a:endParaRPr lang="en-US" dirty="0" smtClean="0"/>
          </a:p>
          <a:p>
            <a:r>
              <a:rPr lang="en-US" dirty="0"/>
              <a:t>What is the age band of </a:t>
            </a:r>
            <a:r>
              <a:rPr lang="en-US" dirty="0" smtClean="0"/>
              <a:t>casualty that </a:t>
            </a:r>
            <a:r>
              <a:rPr lang="en-US" dirty="0"/>
              <a:t>has </a:t>
            </a:r>
            <a:r>
              <a:rPr lang="en-US" dirty="0" smtClean="0"/>
              <a:t>injury</a:t>
            </a:r>
            <a:r>
              <a:rPr lang="en-US" b="1" dirty="0" smtClean="0"/>
              <a:t>?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Escarpments</a:t>
            </a:r>
            <a:endParaRPr lang="en-US" dirty="0" smtClean="0"/>
          </a:p>
          <a:p>
            <a:r>
              <a:rPr lang="en-US" dirty="0" smtClean="0"/>
              <a:t>What is the service year of vehicles which happens with there injury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 smtClean="0"/>
              <a:t>What is the relation between light condition and accident severity </a:t>
            </a:r>
            <a:r>
              <a:rPr lang="en-US" b="1" dirty="0" smtClean="0"/>
              <a:t>?</a:t>
            </a:r>
            <a:endParaRPr lang="en-US" dirty="0" smtClean="0"/>
          </a:p>
          <a:p>
            <a:r>
              <a:rPr lang="en-US" dirty="0"/>
              <a:t>What is the relation between </a:t>
            </a:r>
            <a:r>
              <a:rPr lang="en-US" dirty="0" smtClean="0"/>
              <a:t>weather condition </a:t>
            </a:r>
            <a:r>
              <a:rPr lang="en-US" dirty="0"/>
              <a:t>and accident severity 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relation between </a:t>
            </a:r>
            <a:r>
              <a:rPr lang="en-US" dirty="0" smtClean="0"/>
              <a:t>road surface condition </a:t>
            </a:r>
            <a:r>
              <a:rPr lang="en-US" dirty="0"/>
              <a:t>and accident severity </a:t>
            </a:r>
            <a:r>
              <a:rPr lang="en-US" b="1" dirty="0" smtClean="0"/>
              <a:t>?</a:t>
            </a:r>
            <a:endParaRPr lang="en-US" dirty="0"/>
          </a:p>
          <a:p>
            <a:r>
              <a:rPr lang="en-US" dirty="0"/>
              <a:t>What is the relation between light condition and accident severity </a:t>
            </a:r>
            <a:r>
              <a:rPr lang="en-US" b="1" dirty="0" smtClean="0"/>
              <a:t>?</a:t>
            </a:r>
            <a:endParaRPr lang="en-US" dirty="0" smtClean="0"/>
          </a:p>
          <a:p>
            <a:r>
              <a:rPr lang="en-US" dirty="0" smtClean="0"/>
              <a:t>What is the most reason that cause accident with  fatal injury </a:t>
            </a:r>
            <a:r>
              <a:rPr lang="en-US" b="1" dirty="0" smtClean="0"/>
              <a:t>?</a:t>
            </a:r>
          </a:p>
          <a:p>
            <a:r>
              <a:rPr lang="en-US" dirty="0"/>
              <a:t>What is the relation between Type of collision </a:t>
            </a:r>
            <a:r>
              <a:rPr lang="en-US" dirty="0" smtClean="0"/>
              <a:t>and type of junction with accidents 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recommendations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67" y="2441035"/>
            <a:ext cx="8723143" cy="4268858"/>
          </a:xfrm>
        </p:spPr>
      </p:pic>
    </p:spTree>
    <p:extLst>
      <p:ext uri="{BB962C8B-B14F-4D97-AF65-F5344CB8AC3E}">
        <p14:creationId xmlns:p14="http://schemas.microsoft.com/office/powerpoint/2010/main" val="2672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 and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recommendations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2569149"/>
            <a:ext cx="7706401" cy="4326990"/>
          </a:xfrm>
        </p:spPr>
      </p:pic>
    </p:spTree>
    <p:extLst>
      <p:ext uri="{BB962C8B-B14F-4D97-AF65-F5344CB8AC3E}">
        <p14:creationId xmlns:p14="http://schemas.microsoft.com/office/powerpoint/2010/main" val="34102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2010</TotalTime>
  <Words>797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Wingdings 3</vt:lpstr>
      <vt:lpstr>Ion Boardroom</vt:lpstr>
      <vt:lpstr> </vt:lpstr>
      <vt:lpstr>About the project</vt:lpstr>
      <vt:lpstr>About data set </vt:lpstr>
      <vt:lpstr>Data features</vt:lpstr>
      <vt:lpstr>Data features</vt:lpstr>
      <vt:lpstr>Data features</vt:lpstr>
      <vt:lpstr>Analysis Questions :</vt:lpstr>
      <vt:lpstr>Analysis and recommendations</vt:lpstr>
      <vt:lpstr>Analysis and recommendations</vt:lpstr>
      <vt:lpstr>Analysis and recommendations</vt:lpstr>
      <vt:lpstr>Analysis and recommendations</vt:lpstr>
      <vt:lpstr>Age band of driver and age band of casualty</vt:lpstr>
      <vt:lpstr>Analysis and recommendations</vt:lpstr>
      <vt:lpstr>Analysis and recommendations</vt:lpstr>
      <vt:lpstr>Analysis and recommendations</vt:lpstr>
      <vt:lpstr>Analysis and recommendations</vt:lpstr>
      <vt:lpstr>Analysis and recommendations</vt:lpstr>
      <vt:lpstr>Types of junctions </vt:lpstr>
      <vt:lpstr>Analysis and recommendations</vt:lpstr>
      <vt:lpstr>Analysis and recommendations</vt:lpstr>
      <vt:lpstr>Analysis and 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Accidents</dc:title>
  <dc:creator>AL-AHRAM</dc:creator>
  <cp:lastModifiedBy>AL-AHRAM</cp:lastModifiedBy>
  <cp:revision>43</cp:revision>
  <dcterms:created xsi:type="dcterms:W3CDTF">2022-09-29T15:41:07Z</dcterms:created>
  <dcterms:modified xsi:type="dcterms:W3CDTF">2022-10-07T17:45:33Z</dcterms:modified>
</cp:coreProperties>
</file>