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73" r:id="rId2"/>
    <p:sldMasterId id="2147483653" r:id="rId3"/>
    <p:sldMasterId id="2147483668" r:id="rId4"/>
    <p:sldMasterId id="2147483650" r:id="rId5"/>
    <p:sldMasterId id="2147483656" r:id="rId6"/>
  </p:sldMasterIdLst>
  <p:notesMasterIdLst>
    <p:notesMasterId r:id="rId20"/>
  </p:notesMasterIdLst>
  <p:sldIdLst>
    <p:sldId id="262" r:id="rId7"/>
    <p:sldId id="282" r:id="rId8"/>
    <p:sldId id="285" r:id="rId9"/>
    <p:sldId id="278" r:id="rId10"/>
    <p:sldId id="279" r:id="rId11"/>
    <p:sldId id="280" r:id="rId12"/>
    <p:sldId id="298" r:id="rId13"/>
    <p:sldId id="299" r:id="rId14"/>
    <p:sldId id="300" r:id="rId15"/>
    <p:sldId id="302" r:id="rId16"/>
    <p:sldId id="312" r:id="rId17"/>
    <p:sldId id="311" r:id="rId18"/>
    <p:sldId id="269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Suzan" initials="HS" lastIdx="1" clrIdx="0">
    <p:extLst>
      <p:ext uri="{19B8F6BF-5375-455C-9EA6-DF929625EA0E}">
        <p15:presenceInfo xmlns:p15="http://schemas.microsoft.com/office/powerpoint/2012/main" userId="S-1-5-21-1983716702-3342378507-4135901558-211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3C"/>
    <a:srgbClr val="2691D1"/>
    <a:srgbClr val="AACD73"/>
    <a:srgbClr val="2B666E"/>
    <a:srgbClr val="454545"/>
    <a:srgbClr val="476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3979" autoAdjust="0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8B3DF-B8A7-5B4A-B409-A78B14349CDC}" type="datetimeFigureOut">
              <a:rPr lang="en-US" smtClean="0"/>
              <a:t>2024-09-11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996E-83AF-9247-893F-6F3637B9A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F996E-83AF-9247-893F-6F3637B9A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5EF61D6-2585-6D4D-A8AA-F7365FF0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1623" y="51746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41089" y="1972556"/>
            <a:ext cx="4770207" cy="678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Thanks !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1A4A8-DF5B-D545-AAC4-985CB16DF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94845" y="1642221"/>
            <a:ext cx="3595435" cy="42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6357669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6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6357669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6527E-35FE-0542-A2E1-109322FB9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44283" y="1573809"/>
            <a:ext cx="4330097" cy="45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7686-8D2E-7A47-9112-515E6E4279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70991" y="1622548"/>
            <a:ext cx="5930884" cy="48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5F8DA-505C-AB45-A601-5B33152F8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589367" y="2222416"/>
            <a:ext cx="4094964" cy="4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161669-8460-004A-A842-D9B9171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509401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E7686-8D2E-7A47-9112-515E6E4279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141027" y="1351976"/>
            <a:ext cx="5930884" cy="4829681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5241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9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5241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5241768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6527E-35FE-0542-A2E1-109322FB9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70664" y="583963"/>
            <a:ext cx="5250648" cy="549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F8A8C-6E3D-2E4C-9D3C-6718422DAF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184216" y="409510"/>
            <a:ext cx="2086909" cy="27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4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5241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5241768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B87CD-7E18-3843-AB66-EE533DD4A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588399" y="570115"/>
            <a:ext cx="4508718" cy="52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5241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5241768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5F8DA-505C-AB45-A601-5B33152F8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545113" y="804393"/>
            <a:ext cx="5241768" cy="56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C3EAA-0665-0544-8700-C7D9BFE47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7947" y="3197346"/>
            <a:ext cx="1897239" cy="31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11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676FFD2-8BCB-0D45-8362-E8DCE3A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5241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C3005-818B-734E-8488-4378EFF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5241768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73F24-AF29-EB43-AAE8-F13C0A2148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8672" y="2758945"/>
            <a:ext cx="1525441" cy="35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FC3C3-1863-E74D-84D4-D004B3DAA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6884" y="3828452"/>
            <a:ext cx="3898900" cy="237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3465C-5450-FA43-964A-78F5FE2199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4682" y="2994994"/>
            <a:ext cx="3632200" cy="276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869EB-BDB1-3742-8DA4-1F7EF70A59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11060" y="1979211"/>
            <a:ext cx="3416300" cy="2439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A7E819-0A2C-EB4B-9148-A552928A46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3412" y="1777666"/>
            <a:ext cx="3136900" cy="23876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C2DDDDA-E774-8447-865F-36725CCA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22" y="483445"/>
            <a:ext cx="10515600" cy="675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Century Gothic" panose="020B0502020202020204" pitchFamily="34" charset="0"/>
              </a:defRPr>
            </a:lvl1pPr>
            <a:lvl2pPr algn="ctr">
              <a:defRPr b="0" i="0">
                <a:latin typeface="Century Gothic" panose="020B0502020202020204" pitchFamily="34" charset="0"/>
              </a:defRPr>
            </a:lvl2pPr>
            <a:lvl3pPr algn="ctr">
              <a:defRPr b="0" i="0">
                <a:latin typeface="Century Gothic" panose="020B0502020202020204" pitchFamily="34" charset="0"/>
              </a:defRPr>
            </a:lvl3pPr>
            <a:lvl4pPr algn="ctr">
              <a:defRPr b="0" i="0">
                <a:latin typeface="Century Gothic" panose="020B0502020202020204" pitchFamily="34" charset="0"/>
              </a:defRPr>
            </a:lvl4pPr>
            <a:lvl5pPr algn="ctr"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39C07-C01F-2344-8402-B49F739F8B4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612008" y="2186305"/>
            <a:ext cx="1054587" cy="196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F9FC7-2BC9-644F-AF29-E772FF8178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6584873" y="4418427"/>
            <a:ext cx="1271468" cy="1452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C361D-74AB-B641-B47F-78C15CDE645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4515405" y="3429000"/>
            <a:ext cx="1461077" cy="350228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828737" y="4031690"/>
            <a:ext cx="2451025" cy="15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61787" y="2140924"/>
            <a:ext cx="2451025" cy="15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63539" y="3279066"/>
            <a:ext cx="2802755" cy="15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9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309BF4-F43D-854B-A2C0-E21EAD69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8" y="625617"/>
            <a:ext cx="10515600" cy="675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Century Gothic" panose="020B0502020202020204" pitchFamily="34" charset="0"/>
              </a:defRPr>
            </a:lvl1pPr>
            <a:lvl2pPr algn="ctr">
              <a:defRPr b="0" i="0">
                <a:latin typeface="Century Gothic" panose="020B0502020202020204" pitchFamily="34" charset="0"/>
              </a:defRPr>
            </a:lvl2pPr>
            <a:lvl3pPr algn="ctr">
              <a:defRPr b="0" i="0">
                <a:latin typeface="Century Gothic" panose="020B0502020202020204" pitchFamily="34" charset="0"/>
              </a:defRPr>
            </a:lvl3pPr>
            <a:lvl4pPr algn="ctr">
              <a:defRPr b="0" i="0">
                <a:latin typeface="Century Gothic" panose="020B0502020202020204" pitchFamily="34" charset="0"/>
              </a:defRPr>
            </a:lvl4pPr>
            <a:lvl5pPr algn="ctr"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2541ED-EAA0-4444-9563-5528F5D359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95937"/>
            <a:ext cx="10515600" cy="675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latin typeface="Century Gothic" panose="020B0502020202020204" pitchFamily="34" charset="0"/>
              </a:defRPr>
            </a:lvl1pPr>
            <a:lvl2pPr algn="ctr">
              <a:defRPr b="0" i="0">
                <a:latin typeface="Century Gothic" panose="020B0502020202020204" pitchFamily="34" charset="0"/>
              </a:defRPr>
            </a:lvl2pPr>
            <a:lvl3pPr algn="ctr">
              <a:defRPr b="0" i="0">
                <a:latin typeface="Century Gothic" panose="020B0502020202020204" pitchFamily="34" charset="0"/>
              </a:defRPr>
            </a:lvl3pPr>
            <a:lvl4pPr algn="ctr">
              <a:defRPr b="0" i="0">
                <a:latin typeface="Century Gothic" panose="020B0502020202020204" pitchFamily="34" charset="0"/>
              </a:defRPr>
            </a:lvl4pPr>
            <a:lvl5pPr algn="ctr"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A33A1-90D8-4A45-A297-F718DBBB4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flipH="1">
            <a:off x="1671366" y="3846081"/>
            <a:ext cx="1182314" cy="2450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879F9-DBB9-EB41-87C0-B82FA3EF14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980598" y="4448091"/>
            <a:ext cx="1095046" cy="21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309BF4-F43D-854B-A2C0-E21EAD69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8" y="625617"/>
            <a:ext cx="10515600" cy="675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Century Gothic" panose="020B0502020202020204" pitchFamily="34" charset="0"/>
              </a:defRPr>
            </a:lvl1pPr>
            <a:lvl2pPr algn="ctr">
              <a:defRPr b="0" i="0">
                <a:latin typeface="Century Gothic" panose="020B0502020202020204" pitchFamily="34" charset="0"/>
              </a:defRPr>
            </a:lvl2pPr>
            <a:lvl3pPr algn="ctr">
              <a:defRPr b="0" i="0">
                <a:latin typeface="Century Gothic" panose="020B0502020202020204" pitchFamily="34" charset="0"/>
              </a:defRPr>
            </a:lvl3pPr>
            <a:lvl4pPr algn="ctr">
              <a:defRPr b="0" i="0">
                <a:latin typeface="Century Gothic" panose="020B0502020202020204" pitchFamily="34" charset="0"/>
              </a:defRPr>
            </a:lvl4pPr>
            <a:lvl5pPr algn="ctr"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2541ED-EAA0-4444-9563-5528F5D359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95937"/>
            <a:ext cx="10515600" cy="675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latin typeface="Century Gothic" panose="020B0502020202020204" pitchFamily="34" charset="0"/>
              </a:defRPr>
            </a:lvl1pPr>
            <a:lvl2pPr algn="ctr">
              <a:defRPr b="0" i="0">
                <a:latin typeface="Century Gothic" panose="020B0502020202020204" pitchFamily="34" charset="0"/>
              </a:defRPr>
            </a:lvl2pPr>
            <a:lvl3pPr algn="ctr">
              <a:defRPr b="0" i="0">
                <a:latin typeface="Century Gothic" panose="020B0502020202020204" pitchFamily="34" charset="0"/>
              </a:defRPr>
            </a:lvl3pPr>
            <a:lvl4pPr algn="ctr">
              <a:defRPr b="0" i="0">
                <a:latin typeface="Century Gothic" panose="020B0502020202020204" pitchFamily="34" charset="0"/>
              </a:defRPr>
            </a:lvl4pPr>
            <a:lvl5pPr algn="ctr"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380CBF-7DF1-A549-AA6F-6BA79B8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flipH="1">
            <a:off x="8825736" y="250061"/>
            <a:ext cx="2930148" cy="311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A33A1-90D8-4A45-A297-F718DBBB41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flipH="1">
            <a:off x="1671366" y="3846081"/>
            <a:ext cx="1182314" cy="2450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879F9-DBB9-EB41-87C0-B82FA3EF14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80598" y="4448091"/>
            <a:ext cx="1095046" cy="21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2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5879F9-DBB9-EB41-87C0-B82FA3EF1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980598" y="4448091"/>
            <a:ext cx="1095046" cy="21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94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471615A-C79C-564C-88FA-AA9BD08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16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161669-8460-004A-A842-D9B9171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16" y="1861720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  <a:lvl2pPr>
              <a:defRPr b="0" i="0">
                <a:latin typeface="Century Gothic" panose="020B0502020202020204" pitchFamily="34" charset="0"/>
              </a:defRPr>
            </a:lvl2pPr>
            <a:lvl3pPr>
              <a:defRPr b="0" i="0">
                <a:latin typeface="Century Gothic" panose="020B0502020202020204" pitchFamily="34" charset="0"/>
              </a:defRPr>
            </a:lvl3pPr>
            <a:lvl4pPr>
              <a:defRPr b="0" i="0">
                <a:latin typeface="Century Gothic" panose="020B0502020202020204" pitchFamily="34" charset="0"/>
              </a:defRPr>
            </a:lvl4pPr>
            <a:lvl5pPr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1EB23-6A97-CF44-B553-9C7CEE3C4D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839316" y="1622548"/>
            <a:ext cx="5930884" cy="48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6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B10F-5B46-1B43-B519-24771E8F1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98F3-DDC3-5046-9097-2D06C7438D34}" type="datetimeFigureOut">
              <a:rPr lang="en-US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E7E5-91CE-0B44-9C87-601D1F0DE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EF00-F584-F146-A5AB-7A4E72F7D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3BB8-538C-1D49-BEB0-01A2C7BD40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F6213-F33C-CB4A-ACCE-04AEE0FE57BA}"/>
              </a:ext>
            </a:extLst>
          </p:cNvPr>
          <p:cNvSpPr/>
          <p:nvPr userDrawn="1"/>
        </p:nvSpPr>
        <p:spPr>
          <a:xfrm>
            <a:off x="0" y="5281863"/>
            <a:ext cx="12192000" cy="1576137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59206-943B-3A45-AD7B-390BA9F8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8201" y="1941627"/>
            <a:ext cx="4980862" cy="1487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85B6E1-FEEB-B045-BD41-1C40DA2F7A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57455" y="1435390"/>
            <a:ext cx="5558034" cy="45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FC34-9910-A04F-835C-7685DE5A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223-B1C3-D643-ABE5-CF01D0351212}" type="datetimeFigureOut">
              <a:rPr lang="en-US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A2E1-869B-B04C-8D99-AD04F703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2E7C-EF6B-FD4E-9445-BA394193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DFF7-166A-C840-9BF7-76559F90A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A7417-F665-704B-8D92-1EC13CA2CF89}"/>
              </a:ext>
            </a:extLst>
          </p:cNvPr>
          <p:cNvSpPr/>
          <p:nvPr userDrawn="1"/>
        </p:nvSpPr>
        <p:spPr>
          <a:xfrm>
            <a:off x="0" y="5631081"/>
            <a:ext cx="12192000" cy="1226919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EDF602-82E8-5548-9F29-17C797749D90}"/>
              </a:ext>
            </a:extLst>
          </p:cNvPr>
          <p:cNvSpPr txBox="1">
            <a:spLocks/>
          </p:cNvSpPr>
          <p:nvPr userDrawn="1"/>
        </p:nvSpPr>
        <p:spPr>
          <a:xfrm>
            <a:off x="1421508" y="2200175"/>
            <a:ext cx="9651999" cy="1228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0" b="1" dirty="0">
                <a:latin typeface="Century Gothic" panose="020B0502020202020204" pitchFamily="34" charset="0"/>
              </a:rPr>
              <a:t>WELCOME</a:t>
            </a:r>
            <a:endParaRPr lang="en-US" sz="60000" dirty="0">
              <a:latin typeface="Century Gothic" panose="020B0502020202020204" pitchFamily="34" charset="0"/>
            </a:endParaRPr>
          </a:p>
          <a:p>
            <a:br>
              <a:rPr lang="en-US" sz="5400" dirty="0">
                <a:latin typeface="Century Gothic" panose="020B0502020202020204" pitchFamily="34" charset="0"/>
              </a:rPr>
            </a:br>
            <a:endParaRPr lang="en-US" sz="5400" b="1" dirty="0">
              <a:solidFill>
                <a:srgbClr val="2B666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33AC8-324A-4944-A197-F02C5EF8EE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90995" y="6219825"/>
            <a:ext cx="1558702" cy="4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FC34-9910-A04F-835C-7685DE5A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223-B1C3-D643-ABE5-CF01D0351212}" type="datetimeFigureOut">
              <a:rPr lang="en-US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A2E1-869B-B04C-8D99-AD04F703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2E7C-EF6B-FD4E-9445-BA394193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DFF7-166A-C840-9BF7-76559F90A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A7417-F665-704B-8D92-1EC13CA2CF89}"/>
              </a:ext>
            </a:extLst>
          </p:cNvPr>
          <p:cNvSpPr/>
          <p:nvPr userDrawn="1"/>
        </p:nvSpPr>
        <p:spPr>
          <a:xfrm>
            <a:off x="0" y="5631081"/>
            <a:ext cx="12192000" cy="1226919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8891B-8737-A447-9492-56E2878F92C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90995" y="6219825"/>
            <a:ext cx="1558702" cy="4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91" r:id="rId3"/>
    <p:sldLayoutId id="2147483681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453246-F955-424E-8DA9-4427B82D8492}"/>
              </a:ext>
            </a:extLst>
          </p:cNvPr>
          <p:cNvSpPr/>
          <p:nvPr userDrawn="1"/>
        </p:nvSpPr>
        <p:spPr>
          <a:xfrm>
            <a:off x="0" y="-3842"/>
            <a:ext cx="12192000" cy="1226919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7CBD3-876F-B64A-901D-E050080CD6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87819" y="6219825"/>
            <a:ext cx="1566742" cy="4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0" r:id="rId3"/>
    <p:sldLayoutId id="2147483690" r:id="rId4"/>
    <p:sldLayoutId id="2147483687" r:id="rId5"/>
    <p:sldLayoutId id="2147483692" r:id="rId6"/>
    <p:sldLayoutId id="214748368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F24CDF-F64E-0745-A969-B0C81F70CFC9}"/>
              </a:ext>
            </a:extLst>
          </p:cNvPr>
          <p:cNvSpPr/>
          <p:nvPr userDrawn="1"/>
        </p:nvSpPr>
        <p:spPr>
          <a:xfrm>
            <a:off x="0" y="1"/>
            <a:ext cx="5983925" cy="6858000"/>
          </a:xfrm>
          <a:prstGeom prst="rect">
            <a:avLst/>
          </a:prstGeom>
          <a:solidFill>
            <a:srgbClr val="269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767E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E3DEF-3BBA-1E4C-B98A-9E436E95986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87819" y="6219825"/>
            <a:ext cx="1566742" cy="4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71" r:id="rId3"/>
    <p:sldLayoutId id="2147483682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668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elrhman-Ellithy/Ellithium" TargetMode="External"/><Relationship Id="rId2" Type="http://schemas.openxmlformats.org/officeDocument/2006/relationships/hyperlink" Target="mailto:abdelarhmanellithy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linkedin.com/in/abdelrahman-ellithy-3841a727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FE7C-39A7-A646-A863-F7DB48C5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2" y="5529133"/>
            <a:ext cx="8349673" cy="8843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>Enhanced Test Automation Framework – </a:t>
            </a:r>
            <a:r>
              <a:rPr lang="en-GB" sz="3600" dirty="0" err="1"/>
              <a:t>Ellithium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4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CD0AE-98FF-47B2-BDBD-785FF948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8"/>
            <a:ext cx="2286000" cy="230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50335-6337-422F-BD28-BC627871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3070861"/>
            <a:ext cx="1400175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A3FCF-D989-46BF-96BA-C1BCFF64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47" y="3771899"/>
            <a:ext cx="2943225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47D27-21A2-47C8-9682-951655C4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319" y="1966721"/>
            <a:ext cx="5686425" cy="418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42476-33F8-F9A0-6484-0015FD907987}"/>
              </a:ext>
            </a:extLst>
          </p:cNvPr>
          <p:cNvSpPr txBox="1"/>
          <p:nvPr/>
        </p:nvSpPr>
        <p:spPr>
          <a:xfrm>
            <a:off x="1576872" y="53994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Setting Up the Framework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0CFE21-B06E-BDDE-37FE-0252DF33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960098"/>
            <a:ext cx="478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required dependencies and plugins in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pom.xml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TestNGRunner.xml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test execution control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parameters for browser choice, headless mode,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Execution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parallel test runs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data-provider-thread-count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CD0AE-98FF-47B2-BDBD-785FF948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8"/>
            <a:ext cx="2286000" cy="230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50335-6337-422F-BD28-BC627871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3070861"/>
            <a:ext cx="1400175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A3FCF-D989-46BF-96BA-C1BCFF64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47" y="3771899"/>
            <a:ext cx="2943225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47D27-21A2-47C8-9682-951655C4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319" y="1966721"/>
            <a:ext cx="5686425" cy="418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42476-33F8-F9A0-6484-0015FD907987}"/>
              </a:ext>
            </a:extLst>
          </p:cNvPr>
          <p:cNvSpPr txBox="1"/>
          <p:nvPr/>
        </p:nvSpPr>
        <p:spPr>
          <a:xfrm>
            <a:off x="1576872" y="53994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Goals in Next Stages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0CFE21-B06E-BDDE-37FE-0252DF33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898817"/>
            <a:ext cx="5153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rowser Screen Recording.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more Driver Action utility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upport DB Testing.</a:t>
            </a:r>
            <a:endParaRPr lang="en-GB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b="1" dirty="0">
                <a:latin typeface="Arial" panose="020B0604020202020204" pitchFamily="34" charset="0"/>
              </a:rPr>
              <a:t> A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 </a:t>
            </a:r>
            <a:r>
              <a:rPr kumimoji="0" lang="en-GB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Ellithium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logo and name on the report.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9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9C6-06FF-46DE-AE4D-E09539AC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3" y="360460"/>
            <a:ext cx="5241768" cy="1325563"/>
          </a:xfrm>
        </p:spPr>
        <p:txBody>
          <a:bodyPr/>
          <a:lstStyle/>
          <a:p>
            <a:r>
              <a:rPr lang="en-US" dirty="0"/>
              <a:t>Contact Information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3FC0F-9053-280F-BB5F-BD0B5759FEBD}"/>
              </a:ext>
            </a:extLst>
          </p:cNvPr>
          <p:cNvSpPr txBox="1"/>
          <p:nvPr/>
        </p:nvSpPr>
        <p:spPr>
          <a:xfrm>
            <a:off x="333570" y="2044005"/>
            <a:ext cx="36692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Reach Out to Developer</a:t>
            </a:r>
            <a:r>
              <a:rPr lang="en-GB" sz="2400" dirty="0"/>
              <a:t>: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Abdelrahman </a:t>
            </a:r>
            <a:r>
              <a:rPr lang="en-GB" sz="2400" dirty="0" err="1"/>
              <a:t>Ellithy</a:t>
            </a:r>
            <a:r>
              <a:rPr lang="en-GB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Email: </a:t>
            </a:r>
            <a:r>
              <a:rPr lang="en-GB" sz="2400" dirty="0">
                <a:hlinkClick r:id="rId2"/>
              </a:rPr>
              <a:t>abdelarhmanellithy@gmail.com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Repo Link: </a:t>
            </a:r>
            <a:r>
              <a:rPr lang="en-US" sz="2400" dirty="0">
                <a:hlinkClick r:id="rId3"/>
              </a:rPr>
              <a:t>Abdelrhman-Ellithy/</a:t>
            </a:r>
            <a:r>
              <a:rPr lang="en-US" sz="2400" dirty="0" err="1">
                <a:hlinkClick r:id="rId3"/>
              </a:rPr>
              <a:t>Ellithium</a:t>
            </a:r>
            <a:r>
              <a:rPr lang="en-US" sz="2400" dirty="0">
                <a:hlinkClick r:id="rId3"/>
              </a:rPr>
              <a:t> (github.</a:t>
            </a:r>
            <a:r>
              <a:rPr lang="en-US" sz="2400">
                <a:hlinkClick r:id="rId3"/>
              </a:rPr>
              <a:t>com)</a:t>
            </a:r>
            <a:r>
              <a:rPr lang="en-US" sz="2400"/>
              <a:t> 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LinkedIn: </a:t>
            </a:r>
            <a:r>
              <a:rPr lang="en-GB" sz="2400" dirty="0">
                <a:hlinkClick r:id="rId4"/>
              </a:rPr>
              <a:t>Profile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804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CD0AE-98FF-47B2-BDBD-785FF948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" y="81915"/>
            <a:ext cx="2286000" cy="230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50335-6337-422F-BD28-BC627871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3064954"/>
            <a:ext cx="1400175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A3FCF-D989-46BF-96BA-C1BCFF64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47" y="3771899"/>
            <a:ext cx="2943225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47D27-21A2-47C8-9682-951655C4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319" y="1966721"/>
            <a:ext cx="568642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CEACA-E2BD-486C-8852-2171DE47D6A4}"/>
              </a:ext>
            </a:extLst>
          </p:cNvPr>
          <p:cNvSpPr txBox="1"/>
          <p:nvPr/>
        </p:nvSpPr>
        <p:spPr>
          <a:xfrm>
            <a:off x="2067306" y="1664570"/>
            <a:ext cx="4851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entury Gothic" panose="020B0502020202020204" pitchFamily="34" charset="0"/>
              </a:rPr>
              <a:t>Thank you! </a:t>
            </a:r>
            <a:r>
              <a:rPr lang="ar-EG" sz="8800" b="1" dirty="0">
                <a:latin typeface="Century Gothic" panose="020B0502020202020204" pitchFamily="34" charset="0"/>
              </a:rPr>
              <a:t>شكراً</a:t>
            </a:r>
            <a:endParaRPr lang="en-GB" sz="8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D5867F-38EA-437F-9A2E-D71B74F2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43" y="1462088"/>
            <a:ext cx="5380746" cy="5125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bg2">
                    <a:lumMod val="10000"/>
                  </a:schemeClr>
                </a:solidFill>
              </a:rPr>
              <a:t>Overview: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Flexible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scalable, and powerful test automation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Leverages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TestNG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Cucumber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Rest Assured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and more for streamlined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Comprehensive support for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BDD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parallel execution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cross-browser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, and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</a:rPr>
              <a:t>headless testing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Built with modularity and reusability in mind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F5FA8-62F6-4085-B17D-0D23A3F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Ellithium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306-4A56-46D4-8F40-7B347E4D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Key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DE51-CEC3-4597-A3B9-E1A07C64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2496"/>
            <a:ext cx="7595117" cy="5245586"/>
          </a:xfrm>
        </p:spPr>
        <p:txBody>
          <a:bodyPr/>
          <a:lstStyle/>
          <a:p>
            <a:r>
              <a:rPr lang="en-US" sz="2200" dirty="0"/>
              <a:t>Cross-Browser Testing: Supports Chrome, Firefox, Edge</a:t>
            </a:r>
            <a:endParaRPr lang="ar-EG" sz="2200" dirty="0"/>
          </a:p>
          <a:p>
            <a:r>
              <a:rPr lang="en-US" sz="2200" dirty="0"/>
              <a:t>Parallel Execution: Speeds up test cycles by running tests simultaneously</a:t>
            </a:r>
            <a:endParaRPr lang="ar-EG" sz="2200" dirty="0"/>
          </a:p>
          <a:p>
            <a:r>
              <a:rPr lang="en-US" sz="2200" dirty="0"/>
              <a:t>Headless Testing: Save resources with headless mode</a:t>
            </a:r>
            <a:endParaRPr lang="ar-EG" sz="2200" dirty="0"/>
          </a:p>
          <a:p>
            <a:r>
              <a:rPr lang="en-US" sz="2200" dirty="0"/>
              <a:t>BDD Support: Write human-readable test scenarios using Cucumber</a:t>
            </a:r>
            <a:endParaRPr lang="ar-EG" sz="2200" dirty="0"/>
          </a:p>
          <a:p>
            <a:r>
              <a:rPr lang="en-US" sz="2200" dirty="0"/>
              <a:t>Data-Driven Testing: Read/write data from JSON, CSV, Excel, Properties, and Jar files</a:t>
            </a:r>
            <a:endParaRPr lang="ar-EG" sz="2200" dirty="0"/>
          </a:p>
          <a:p>
            <a:r>
              <a:rPr lang="en-US" sz="2200" dirty="0"/>
              <a:t>Custom Listeners: Improve control and test </a:t>
            </a:r>
            <a:r>
              <a:rPr lang="en-US" sz="2200" dirty="0" err="1"/>
              <a:t>reportingComprehensive</a:t>
            </a:r>
            <a:endParaRPr lang="ar-EG" sz="2200" dirty="0"/>
          </a:p>
          <a:p>
            <a:r>
              <a:rPr lang="en-US" sz="2200" dirty="0"/>
              <a:t> Logging: Detailed logging using Log4j2</a:t>
            </a:r>
            <a:endParaRPr lang="ar-EG" sz="2200" dirty="0"/>
          </a:p>
          <a:p>
            <a:r>
              <a:rPr lang="en-US" sz="2200" dirty="0"/>
              <a:t>Allure Reporting: Generate interactive test reports with Allure</a:t>
            </a:r>
          </a:p>
        </p:txBody>
      </p:sp>
    </p:spTree>
    <p:extLst>
      <p:ext uri="{BB962C8B-B14F-4D97-AF65-F5344CB8AC3E}">
        <p14:creationId xmlns:p14="http://schemas.microsoft.com/office/powerpoint/2010/main" val="32203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CB202-741C-4E2E-89A1-58DC85B3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Technologies</a:t>
            </a: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A1D901-A44B-0006-7C71-9E6E78F023BE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682948" y="1590545"/>
            <a:ext cx="83524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Development Kit (JDK)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Version 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Maven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Dependency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IntelliJ IDEA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 for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WebDriver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UI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Assured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API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Cucumber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BDD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execution and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Reporting solution </a:t>
            </a:r>
          </a:p>
        </p:txBody>
      </p:sp>
    </p:spTree>
    <p:extLst>
      <p:ext uri="{BB962C8B-B14F-4D97-AF65-F5344CB8AC3E}">
        <p14:creationId xmlns:p14="http://schemas.microsoft.com/office/powerpoint/2010/main" val="1432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0969-3249-403C-9C87-CCBEE1CE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 Features</a:t>
            </a:r>
            <a:endParaRPr lang="en-GB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15CBC96-37E4-73BA-BFF0-A60762592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8" y="1471597"/>
            <a:ext cx="48302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Cross-browser execution: Test on different browsers simultaneously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Parallel execution: Execute multiple test scenarios concurrently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Headless testing: Run UI tests without opening the browser window for faster results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Customizable configurations: Adapt to different environments, browsers, and modes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Executing OS commands: Run system commands directly via the framework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7779-0AEA-4D9E-8143-0981D99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 Functions for Data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89C05-B562-133C-7A95-4200BE3E1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961" y="1457991"/>
            <a:ext cx="56243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and Write to Multiple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Parse and write structured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Read and write large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complex tabular data, including test scenarios and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 configuration and environment variables 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.properties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JAR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 and handle properties and other resources packaged inside JARs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Utilities for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data handling utilities for seamless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logging built-in for data extraction and injection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Executor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Execute system commands and manage data preparation </a:t>
            </a:r>
          </a:p>
        </p:txBody>
      </p:sp>
    </p:spTree>
    <p:extLst>
      <p:ext uri="{BB962C8B-B14F-4D97-AF65-F5344CB8AC3E}">
        <p14:creationId xmlns:p14="http://schemas.microsoft.com/office/powerpoint/2010/main" val="421069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8E698B-E7A7-418F-8ED5-7CEAFA6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47" y="3771899"/>
            <a:ext cx="2943225" cy="2962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021FC1-33E4-42C0-9670-583C5E737F91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47AD4-AC4F-4658-A449-BBEFC435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581" y="2477642"/>
            <a:ext cx="1866900" cy="3686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D9355-F736-1A2E-FF7E-C3539A96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22" y="1396498"/>
            <a:ext cx="720088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new Maven project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IDE (e.g., IntelliJ IDEA)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dependencies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pom.xml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Java, Maven plugins, Rest Assured,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Ellithium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TestRunner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Ellithium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configure paths for feature files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BaseStepDefinitions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step definitions with driver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TestNGRunner.xml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test parameters, parallel execution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C2F8E-AC1C-116F-2121-552723C08234}"/>
              </a:ext>
            </a:extLst>
          </p:cNvPr>
          <p:cNvSpPr txBox="1"/>
          <p:nvPr/>
        </p:nvSpPr>
        <p:spPr>
          <a:xfrm>
            <a:off x="81643" y="33318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Getting Started with </a:t>
            </a:r>
            <a:r>
              <a:rPr lang="en-US" sz="3200" b="1" dirty="0" err="1"/>
              <a:t>Ellithium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87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50335-6337-422F-BD28-BC627871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954"/>
            <a:ext cx="140017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A115BD-9BA0-43F9-974D-8D00DB66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47" y="3776662"/>
            <a:ext cx="2943225" cy="2962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8C99FF-7B58-436A-8FC3-2312C272E5EE}"/>
              </a:ext>
            </a:extLst>
          </p:cNvPr>
          <p:cNvSpPr txBox="1">
            <a:spLocks/>
          </p:cNvSpPr>
          <p:nvPr/>
        </p:nvSpPr>
        <p:spPr>
          <a:xfrm>
            <a:off x="838200" y="136800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AE11B5-4E33-4DC7-923D-D8E772E09D0E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Data-Driven &amp; Modular Testing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9A722B-6EE9-1B41-9584-AD4A475F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43" y="1462088"/>
            <a:ext cx="93679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altLang="en-US" b="1" dirty="0" err="1">
                <a:latin typeface="Arial" panose="020B0604020202020204" pitchFamily="34" charset="0"/>
              </a:rPr>
              <a:t>TestDataGenerator</a:t>
            </a:r>
            <a:r>
              <a:rPr lang="en-US" altLang="en-US" b="1" dirty="0">
                <a:latin typeface="Arial" panose="020B0604020202020204" pitchFamily="34" charset="0"/>
              </a:rPr>
              <a:t> Class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generate random data for test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Supported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reusability and easy maintenance with structured, extensible code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7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9C6-06FF-46DE-AE4D-E09539AC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Reporting and Logging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736DB8-414C-4907-E641-3D00BF83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" y="1450540"/>
            <a:ext cx="57365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Allure Reporting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detailed, interactive reports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test results, failures, and execution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Log4j2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logging system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 and trace automation workflows efficiently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</a:t>
            </a:r>
            <a:r>
              <a:rPr lang="en-US" altLang="en-US" dirty="0">
                <a:latin typeface="Arial" panose="020B0604020202020204" pitchFamily="34" charset="0"/>
              </a:rPr>
              <a:t>a Log 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Listeners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reporting and tracking capabilities </a:t>
            </a:r>
          </a:p>
        </p:txBody>
      </p:sp>
    </p:spTree>
    <p:extLst>
      <p:ext uri="{BB962C8B-B14F-4D97-AF65-F5344CB8AC3E}">
        <p14:creationId xmlns:p14="http://schemas.microsoft.com/office/powerpoint/2010/main" val="661617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0fd1d26-fb48-478a-a3d4-73216e45adf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22456</TotalTime>
  <Words>627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Century Gothic</vt:lpstr>
      <vt:lpstr>1_Office Theme</vt:lpstr>
      <vt:lpstr>4_Custom Design</vt:lpstr>
      <vt:lpstr>1_Custom Design</vt:lpstr>
      <vt:lpstr>3_Custom Design</vt:lpstr>
      <vt:lpstr>Custom Design</vt:lpstr>
      <vt:lpstr>2_Custom Design</vt:lpstr>
      <vt:lpstr>Enhanced Test Automation Framework – Ellithium</vt:lpstr>
      <vt:lpstr>Introduction to Ellithium</vt:lpstr>
      <vt:lpstr>Key Features</vt:lpstr>
      <vt:lpstr>PowerPoint Presentation</vt:lpstr>
      <vt:lpstr>Test Execution Features</vt:lpstr>
      <vt:lpstr>Utility Functions for Data Handling</vt:lpstr>
      <vt:lpstr>PowerPoint Presentation</vt:lpstr>
      <vt:lpstr>PowerPoint Presentation</vt:lpstr>
      <vt:lpstr>Reporting and Logging</vt:lpstr>
      <vt:lpstr>PowerPoint Presentation</vt:lpstr>
      <vt:lpstr>PowerPoint Presentation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Simpson</dc:creator>
  <cp:lastModifiedBy>عبد الرحمن مجدى الليثى على الليثى</cp:lastModifiedBy>
  <cp:revision>197</cp:revision>
  <cp:lastPrinted>2019-08-21T09:17:13Z</cp:lastPrinted>
  <dcterms:created xsi:type="dcterms:W3CDTF">2019-08-20T09:44:35Z</dcterms:created>
  <dcterms:modified xsi:type="dcterms:W3CDTF">2024-09-11T08:37:28Z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30043</vt:lpwstr>
  </property>
  <property fmtid="{D5CDD505-2E9C-101B-9397-08002B2CF9AE}" pid="3" name="Jive_LatestUserAccountName">
    <vt:lpwstr>Valerie.Macandrew</vt:lpwstr>
  </property>
  <property fmtid="{D5CDD505-2E9C-101B-9397-08002B2CF9AE}" pid="4" name="Offisync_UpdateToken">
    <vt:lpwstr>7</vt:lpwstr>
  </property>
  <property fmtid="{D5CDD505-2E9C-101B-9397-08002B2CF9AE}" pid="5" name="Offisync_ServerID">
    <vt:lpwstr>5c46465c-004a-4d90-8d70-29c0f0f57014</vt:lpwstr>
  </property>
  <property fmtid="{D5CDD505-2E9C-101B-9397-08002B2CF9AE}" pid="6" name="Jive_VersionGuid">
    <vt:lpwstr>9807ce9f239e4529a2743c479c03f680</vt:lpwstr>
  </property>
  <property fmtid="{D5CDD505-2E9C-101B-9397-08002B2CF9AE}" pid="7" name="Offisync_ProviderInitializationData">
    <vt:lpwstr>https://vision.jiveon.com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/>
  </property>
</Properties>
</file>