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8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6" r:id="rId3"/>
  </p:sldMasterIdLst>
  <p:notesMasterIdLst>
    <p:notesMasterId r:id="rId18"/>
  </p:notesMasterIdLst>
  <p:sldIdLst>
    <p:sldId id="381" r:id="rId4"/>
    <p:sldId id="426" r:id="rId5"/>
    <p:sldId id="427" r:id="rId6"/>
    <p:sldId id="412" r:id="rId7"/>
    <p:sldId id="428" r:id="rId8"/>
    <p:sldId id="432" r:id="rId9"/>
    <p:sldId id="429" r:id="rId10"/>
    <p:sldId id="430" r:id="rId11"/>
    <p:sldId id="433" r:id="rId12"/>
    <p:sldId id="434" r:id="rId13"/>
    <p:sldId id="435" r:id="rId14"/>
    <p:sldId id="436" r:id="rId15"/>
    <p:sldId id="431" r:id="rId16"/>
    <p:sldId id="379" r:id="rId17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ll" initials="SB" lastIdx="1" clrIdx="0">
    <p:extLst>
      <p:ext uri="{19B8F6BF-5375-455C-9EA6-DF929625EA0E}">
        <p15:presenceInfo xmlns:p15="http://schemas.microsoft.com/office/powerpoint/2012/main" userId="S-1-5-21-4009444484-3858715398-1108922212-29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2D0"/>
    <a:srgbClr val="4767E3"/>
    <a:srgbClr val="2B666E"/>
    <a:srgbClr val="AAC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5930" autoAdjust="0"/>
  </p:normalViewPr>
  <p:slideViewPr>
    <p:cSldViewPr snapToGrid="0" snapToObjects="1">
      <p:cViewPr varScale="1">
        <p:scale>
          <a:sx n="75" d="100"/>
          <a:sy n="75" d="100"/>
        </p:scale>
        <p:origin x="83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28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2028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F803D2CD-23DA-46F5-AB52-8A2B2A0A8D4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793875"/>
            <a:ext cx="8612188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908711"/>
            <a:ext cx="7941310" cy="5652582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4"/>
            <a:ext cx="4301543" cy="720280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13635484"/>
            <a:ext cx="4301543" cy="720280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2CFCB2A5-541F-4541-B664-EE60BAC48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3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31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91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76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17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0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0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1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2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4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2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33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86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538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B2A5-541F-4541-B664-EE60BAC48EC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1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F2C4-C521-BA46-AEF2-3598CCE6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D574B-2828-E44D-8E2B-107522B3B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63DE0-A48B-4843-983D-2DCE0988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DA30-1E7F-EE49-8920-9F5B4352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ACAD-9278-F04F-B95C-CDB07381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C83-F68B-DB49-9035-ED1139AB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C1846-FDC0-2241-AD7F-BB92CD46D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A188-505D-B94D-8723-A90A97E2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B585-1BC8-9A42-A85D-C8A52FA6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3161-CACE-B047-A219-AA63B155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6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ABCE8-A5EA-5248-8178-02AB6D77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F820-12A8-3C4A-84CF-032B282F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3349A-8A83-7845-8BC9-68395A04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7167-5973-D045-AA56-D01FD74A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A8B1-EBB2-C54C-8710-1526057C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471615A-C79C-564C-88FA-AA9BD083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4875D6-9323-A84A-876D-0ACFCB85E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5526" y="1293644"/>
            <a:ext cx="6267524" cy="5105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161669-8460-004A-A842-D9B9171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49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5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1146B-5362-514D-BB11-446496B21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861" y="1767840"/>
            <a:ext cx="3693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67" y="1540525"/>
            <a:ext cx="4780638" cy="49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92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F4875D6-9323-A84A-876D-0ACFCB85E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5526" y="1293644"/>
            <a:ext cx="626752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9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5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B01E-54F2-F041-B180-BE3322E3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E9EF-D00F-3B4A-AC7F-0D55510F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B672-FD00-B347-8789-C1E2E42E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ABD2-3336-5A40-9E4A-BC1B0AA0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F093-0001-8048-8494-90C5AACA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20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4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34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00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83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85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02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23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292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4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7C45-9364-6543-9CB5-6D00ABA9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BF4E8-C86A-4D46-90D3-0E1F3934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843D-78AD-454B-B8CB-1D1AACB3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EEC6-7003-DF49-B857-1061FD3E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856C-7AA7-3B43-94CF-8D529C0E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5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435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473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77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0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0A41-836B-984B-867E-EFD1AC5A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FADD-F74D-E947-8CF7-969158005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FADD3-D936-414C-A685-60EA09CE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ABB33-8944-4341-A351-3DF61725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A3C44-2FC4-4C41-8007-26769C84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D448B-2DFE-194E-A47D-7DBDFF6B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B4DD-DE21-0D47-9649-436B6E66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E123A-B6C3-5246-8F2C-57BE5C29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9620-A3F9-3440-ADF4-09D053F9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28876-4234-1D4F-A152-638197C3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37F58-BBF3-F64A-BFE1-52743FD9D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09763-F93F-5549-B1CA-27E94F3D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14BC8-8C93-5F47-B06A-D4ABE2AB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05269-1852-CE41-9BF3-BB3F8AE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A4F5-32D5-DB44-8CF7-DD55B162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CD0EB-14CA-EF47-9D80-F0DC19B3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9099F-3F5D-8045-9ED7-41FA19CE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DC766-AEF2-A74E-94B7-5DD83C6E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F9A44-8C39-1442-A67D-DF65893A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AF9D4-DAEC-E740-A66B-215017F3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9DE4A-B5A5-534B-BEAE-20A71D93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3381-F6EF-A748-ACFA-EF0F600A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7AD-2B3B-3344-8059-4A178BEC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8139D-1161-7340-A73E-96EB3549A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EBDBC-513A-9441-9B66-E840BD04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76ED-DDC8-8340-A1FE-3C504F9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8E7A5-69DD-4745-AE3D-792C4A8D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394E-D7AA-EF4C-9CEA-85F5CAB7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6BBC9-7559-CB44-A3F4-B5953F1DE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5CAC1-F25F-A249-B349-B4B347CC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A3BCC-9E25-BC45-85E0-F13AF4BE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D519-F563-A94E-B67F-D7BB60F4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75D13-E558-0640-A71C-DCDEC865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E203E-3155-0744-A38C-EE94B663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AA1A5-66B7-F342-99B5-13A1BE21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B10F-5B46-1B43-B519-24771E8F1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E7E5-91CE-0B44-9C87-601D1F0DE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EF00-F584-F146-A5AB-7A4E72F7D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453246-F955-424E-8DA9-4427B82D8492}"/>
              </a:ext>
            </a:extLst>
          </p:cNvPr>
          <p:cNvSpPr/>
          <p:nvPr userDrawn="1"/>
        </p:nvSpPr>
        <p:spPr>
          <a:xfrm>
            <a:off x="0" y="-3842"/>
            <a:ext cx="12192000" cy="1226919"/>
          </a:xfrm>
          <a:prstGeom prst="rect">
            <a:avLst/>
          </a:prstGeom>
          <a:solidFill>
            <a:srgbClr val="26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7F98F3-DDC3-5046-9097-2D06C7438D3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453246-F955-424E-8DA9-4427B82D8492}"/>
              </a:ext>
            </a:extLst>
          </p:cNvPr>
          <p:cNvSpPr/>
          <p:nvPr userDrawn="1"/>
        </p:nvSpPr>
        <p:spPr>
          <a:xfrm>
            <a:off x="0" y="-3842"/>
            <a:ext cx="12192000" cy="1226919"/>
          </a:xfrm>
          <a:prstGeom prst="rect">
            <a:avLst/>
          </a:prstGeom>
          <a:solidFill>
            <a:srgbClr val="26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www.youtube.com/watch?v=9SGDpanrc8U&amp;ab_channel=Amigosco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ogicbig.com/tutorials/spring-framework/spring-core/auto-wire-no-mode.html" TargetMode="External"/><Relationship Id="rId5" Type="http://schemas.openxmlformats.org/officeDocument/2006/relationships/hyperlink" Target="https://www.geeksforgeeks.org/spring-configuration-annotation-with-example/#:~:text=One%20of%20the%20most%20important,of%20the%20spring%20core%20framework" TargetMode="External"/><Relationship Id="rId4" Type="http://schemas.openxmlformats.org/officeDocument/2006/relationships/hyperlink" Target="https://www.geeksforgeeks.org/spring-boot-annotation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60" y="167639"/>
            <a:ext cx="7453948" cy="29718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Cegedim</a:t>
            </a:r>
            <a:r>
              <a:rPr lang="en-US" dirty="0" smtClean="0"/>
              <a:t> </a:t>
            </a:r>
            <a:r>
              <a:rPr lang="en-US" dirty="0"/>
              <a:t>Internship </a:t>
            </a:r>
            <a:r>
              <a:rPr lang="en-US" dirty="0" smtClean="0"/>
              <a:t>2022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000" dirty="0"/>
              <a:t>Introduction to the Back-End Layer and the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68" y="5016001"/>
            <a:ext cx="6400800" cy="171015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Yara </a:t>
            </a:r>
            <a:r>
              <a:rPr lang="en-US" sz="1800" dirty="0" err="1">
                <a:solidFill>
                  <a:schemeClr val="tx1"/>
                </a:solidFill>
              </a:rPr>
              <a:t>Samaha</a:t>
            </a:r>
            <a:r>
              <a:rPr lang="en-US" sz="1800" dirty="0">
                <a:solidFill>
                  <a:schemeClr val="tx1"/>
                </a:solidFill>
              </a:rPr>
              <a:t>			</a:t>
            </a:r>
          </a:p>
          <a:p>
            <a:r>
              <a:rPr lang="en-US" sz="1800" dirty="0">
                <a:solidFill>
                  <a:schemeClr val="tx1"/>
                </a:solidFill>
              </a:rPr>
              <a:t>Software Developer </a:t>
            </a:r>
          </a:p>
          <a:p>
            <a:r>
              <a:rPr lang="en-US" sz="1200" dirty="0">
                <a:solidFill>
                  <a:schemeClr val="tx1"/>
                </a:solidFill>
              </a:rPr>
              <a:t>yara.samaha@cegedim.com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332" y="5887189"/>
            <a:ext cx="2771483" cy="817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35968" y="5533880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0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337595" y="222878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Spring </a:t>
            </a:r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Boot </a:t>
            </a:r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Starters examples</a:t>
            </a:r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2610125" y="3481861"/>
            <a:ext cx="11274852" cy="4827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84" y="5979620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s://lh5.googleusercontent.com/y_2A0rNyWutuMvTqAaQ4Pc4CcBqu2V-374OF8dyGtl_lVs0pG3Yt_PRkpejYsB5EIQOl2V6R442OSblJGa6l5FCakc2yC3ompSGsqiJYw2JZ20Bfb9rYJoPiNTqli3NErHTaiziPQ39Kizr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1759085"/>
            <a:ext cx="64293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YpU1wAW2b_Zb-QKX9fteVaW3YPehDv1aPdFvxNY4NzKo5PSCWmhO8HMpMoX--gurTwALQgUeCKaAHos1GRoyiIy8itn5B7NSUbmUCcjOrAcRDkY67Qds9t_pTh8YqHkYddHhDXJOtBX80Hl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3117300"/>
            <a:ext cx="64484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omUdcG6J3yp2rfxO53eDoiJ08dXZHYqWXVY5wC6g0rKjsHpJ8FRofX2BS1PnodU42QJFHVmRkZBSZ5fp0c3EYd2EaXc--0xnUfSjZYU4rATCMXFKmjMuVedNdxn1eQRF2yU2oz_3ajt8Ir5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4520086"/>
            <a:ext cx="64008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0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337595" y="222878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Inversion of Control (</a:t>
            </a:r>
            <a:r>
              <a:rPr lang="en-GB" sz="3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IoC</a:t>
            </a:r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1617044"/>
            <a:ext cx="11274852" cy="4827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800" dirty="0" smtClean="0"/>
              <a:t>Objects do not create other objects on which they rely to do their work. Instead, they get these objects that they need from an outside source (ex: a configuration file or an XML).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25" y="5979620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9" y="2363017"/>
            <a:ext cx="10360922" cy="36166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30" y="5979620"/>
            <a:ext cx="471602" cy="471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36" y="5992915"/>
            <a:ext cx="521456" cy="521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36" y="5979620"/>
            <a:ext cx="471602" cy="471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20" y="5972247"/>
            <a:ext cx="478975" cy="4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0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337595" y="222878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Dependency Injection</a:t>
            </a:r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1617044"/>
            <a:ext cx="11274852" cy="4827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800" dirty="0" smtClean="0"/>
              <a:t>Dependency injection generally means passing a dependent object as a parameter to a method, rather than having the method create the dependent object.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 fontAlgn="base"/>
            <a:endParaRPr lang="en-US" sz="1800" dirty="0" smtClean="0"/>
          </a:p>
          <a:p>
            <a:pPr algn="l" fontAlgn="base"/>
            <a:endParaRPr lang="en-US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25" y="5979620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9" y="2461148"/>
            <a:ext cx="9474200" cy="40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-5708" y="-25134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397027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1617044"/>
            <a:ext cx="11274852" cy="4100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04" y="6081220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649245" y="1769444"/>
            <a:ext cx="11274852" cy="4100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254887" y="263397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References</a:t>
            </a:r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738803" y="1491672"/>
            <a:ext cx="11274852" cy="4532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://spring.io/projects/spring-boot</a:t>
            </a:r>
          </a:p>
          <a:p>
            <a:pPr algn="l"/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://bambooagile.eu/insights/pros-and-cons-of-using-spring-boot/</a:t>
            </a:r>
          </a:p>
          <a:p>
            <a:pPr algn="l"/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://www.geeksforgeeks.org/spring-boot-annotations</a:t>
            </a:r>
            <a:r>
              <a:rPr lang="en-US" sz="2200" dirty="0" smtClean="0">
                <a:hlinkClick r:id="rId4"/>
              </a:rPr>
              <a:t>/</a:t>
            </a:r>
            <a:endParaRPr lang="en-US" sz="2200" dirty="0" smtClean="0"/>
          </a:p>
          <a:p>
            <a:pPr algn="l"/>
            <a:r>
              <a:rPr lang="en-US" sz="2200" dirty="0" smtClean="0">
                <a:hlinkClick r:id="rId5"/>
              </a:rPr>
              <a:t>https</a:t>
            </a:r>
            <a:r>
              <a:rPr lang="en-US" sz="2200" dirty="0">
                <a:hlinkClick r:id="rId5"/>
              </a:rPr>
              <a:t>://www.geeksforgeeks.org/spring-configuration-annotation-with-example/#:~:text=One%20of%20the%20most%20important,of%20the%20spring%20core%20framework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>
                <a:hlinkClick r:id="rId6"/>
              </a:rPr>
              <a:t>https://</a:t>
            </a:r>
            <a:r>
              <a:rPr lang="en-US" sz="2200" dirty="0" smtClean="0">
                <a:hlinkClick r:id="rId6"/>
              </a:rPr>
              <a:t>www.logicbig.com/tutorials/spring-framework/spring-core/auto-wire-no-mode.html</a:t>
            </a:r>
            <a:endParaRPr lang="en-US" sz="2200" dirty="0" smtClean="0"/>
          </a:p>
          <a:p>
            <a:pPr algn="l"/>
            <a:endParaRPr lang="en-US" sz="2200" dirty="0" smtClean="0"/>
          </a:p>
          <a:p>
            <a:pPr algn="l"/>
            <a:r>
              <a:rPr lang="en-US" sz="2200" dirty="0"/>
              <a:t>Assignment Jumpstart: </a:t>
            </a:r>
            <a:r>
              <a:rPr lang="en-US" sz="2200" u="sng" dirty="0">
                <a:hlinkClick r:id="rId7"/>
              </a:rPr>
              <a:t>https://www.youtube.com/watch?v=9SGDpanrc8U&amp;ab_channel=Amigoscode</a:t>
            </a:r>
            <a:endParaRPr lang="en-US" sz="2200" dirty="0" smtClean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29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Q</a:t>
            </a:r>
            <a:r>
              <a:rPr lang="en-US" sz="2700" dirty="0"/>
              <a:t>s</a:t>
            </a:r>
            <a:r>
              <a:rPr lang="en-US" sz="4800" dirty="0"/>
              <a:t> &amp; A</a:t>
            </a:r>
            <a:r>
              <a:rPr lang="en-US" sz="2700" dirty="0"/>
              <a:t>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900" dirty="0"/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" y="1175657"/>
            <a:ext cx="5571405" cy="3029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29" y="701838"/>
            <a:ext cx="6439935" cy="5460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332" y="5887189"/>
            <a:ext cx="2771483" cy="817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9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-25134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397027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Spring?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168632" y="1731127"/>
            <a:ext cx="11845023" cy="5615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73239"/>
                </a:solidFill>
                <a:latin typeface="urw-din"/>
              </a:rPr>
              <a:t>Spring is a framework that enables you to build enterprise Java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73239"/>
                </a:solidFill>
                <a:latin typeface="urw-din"/>
              </a:rPr>
              <a:t>It employs the concept of dependency injection.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04" y="6094515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95" y="3255998"/>
            <a:ext cx="4667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-25134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397027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Advantages of Spring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168632" y="1731127"/>
            <a:ext cx="11845023" cy="5615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73239"/>
                </a:solidFill>
                <a:latin typeface="urw-din"/>
              </a:rPr>
              <a:t>Has a programming and configuration model.</a:t>
            </a:r>
          </a:p>
          <a:p>
            <a:pPr lvl="1" algn="l"/>
            <a:r>
              <a:rPr lang="en-US" sz="1800" dirty="0">
                <a:solidFill>
                  <a:srgbClr val="273239"/>
                </a:solidFill>
                <a:latin typeface="urw-din"/>
              </a:rPr>
              <a:t>Ex: handling HTTP requests.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73239"/>
                </a:solidFill>
                <a:latin typeface="urw-din"/>
              </a:rPr>
              <a:t>Classes are built as simple modules having annotations on them which denote what they are. </a:t>
            </a:r>
          </a:p>
          <a:p>
            <a:pPr lvl="1" algn="l"/>
            <a:r>
              <a:rPr lang="en-US" sz="1800" dirty="0">
                <a:solidFill>
                  <a:srgbClr val="273239"/>
                </a:solidFill>
                <a:latin typeface="urw-din"/>
              </a:rPr>
              <a:t>Ex: @Service annotation with a business service class that contains only the logic specific to the business application.</a:t>
            </a:r>
          </a:p>
          <a:p>
            <a:pPr algn="l"/>
            <a:endParaRPr lang="en-US" sz="22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73239"/>
                </a:solidFill>
                <a:latin typeface="urw-din"/>
              </a:rPr>
              <a:t>Has infrastructure support. </a:t>
            </a:r>
          </a:p>
          <a:p>
            <a:pPr lvl="1" algn="l"/>
            <a:r>
              <a:rPr lang="en-US" sz="1800" dirty="0">
                <a:solidFill>
                  <a:srgbClr val="273239"/>
                </a:solidFill>
                <a:latin typeface="urw-din"/>
              </a:rPr>
              <a:t>Ex: connecting to the database</a:t>
            </a:r>
          </a:p>
          <a:p>
            <a:pPr algn="l"/>
            <a:endParaRPr lang="en-US" sz="2200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04" y="6094515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9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-25134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397027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Spring Boot?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168632" y="1731127"/>
            <a:ext cx="11845023" cy="5615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Spring Boot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 is built on top of the core Spring framework. It is a simplified and automated version of the spring framework. The spring boot follows a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layered architecture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 in which each layer communicates to other </a:t>
            </a:r>
            <a:r>
              <a:rPr lang="en-US" sz="2200" b="0" i="0" dirty="0" smtClean="0">
                <a:solidFill>
                  <a:srgbClr val="273239"/>
                </a:solidFill>
                <a:effectLst/>
                <a:latin typeface="urw-din"/>
              </a:rPr>
              <a:t>layers (</a:t>
            </a:r>
            <a:r>
              <a:rPr lang="en-US" sz="2200" dirty="0">
                <a:solidFill>
                  <a:srgbClr val="273239"/>
                </a:solidFill>
                <a:latin typeface="urw-din"/>
              </a:rPr>
              <a:t>a</a:t>
            </a:r>
            <a:r>
              <a:rPr lang="en-US" sz="2200" b="0" i="0" dirty="0" smtClean="0">
                <a:solidFill>
                  <a:srgbClr val="273239"/>
                </a:solidFill>
                <a:effectLst/>
                <a:latin typeface="urw-din"/>
              </a:rPr>
              <a:t>bove 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or below in hierarchical order).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The spring boot documentation provides the following definition of the Spring Boot Framework:</a:t>
            </a:r>
            <a:endParaRPr lang="en-US" sz="2200" b="1" i="1" dirty="0">
              <a:solidFill>
                <a:srgbClr val="273239"/>
              </a:solidFill>
              <a:effectLst/>
              <a:latin typeface="urw-din"/>
            </a:endParaRPr>
          </a:p>
          <a:p>
            <a:pPr algn="l"/>
            <a:r>
              <a:rPr lang="en-US" sz="2200" b="1" i="1" dirty="0">
                <a:solidFill>
                  <a:srgbClr val="273239"/>
                </a:solidFill>
                <a:effectLst/>
                <a:latin typeface="urw-din"/>
              </a:rPr>
              <a:t>Spring Boot makes it easy to create stand-alone, production-grade Spring based applications that you can “Just Run”</a:t>
            </a:r>
          </a:p>
          <a:p>
            <a:pPr algn="l"/>
            <a:endParaRPr lang="en-US" sz="2200" b="1" i="1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73239"/>
                </a:solidFill>
                <a:latin typeface="urw-din"/>
              </a:rPr>
              <a:t>No need for an entire Spring configuration setup. 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04" y="6094515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5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-25134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397027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Spring Boot layered architecture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168632" y="1731127"/>
            <a:ext cx="11845023" cy="5615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04" y="6094515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77" y="1945957"/>
            <a:ext cx="7248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-25134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397027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Advantages of Spring Boot</a:t>
            </a:r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168632" y="1731127"/>
            <a:ext cx="11845023" cy="5615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/>
              <a:t>It provides a flexible way to configure Java Beans, XML configurations, and Database Transactions</a:t>
            </a:r>
            <a:r>
              <a:rPr lang="en-US" sz="2200" dirty="0" smtClean="0"/>
              <a:t>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/>
              <a:t>It provides a powerful batch processing and manages REST endpoints</a:t>
            </a:r>
            <a:r>
              <a:rPr lang="en-US" sz="2200" dirty="0" smtClean="0"/>
              <a:t>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/>
              <a:t>In Spring Boot, everything is auto configured; no manual configurations are needed</a:t>
            </a:r>
            <a:r>
              <a:rPr lang="en-US" sz="2200" dirty="0" smtClean="0"/>
              <a:t>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/>
              <a:t>It offers annotation-based spring </a:t>
            </a:r>
            <a:r>
              <a:rPr lang="en-US" sz="2200" dirty="0" smtClean="0"/>
              <a:t>application.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/>
              <a:t>Eases dependency </a:t>
            </a:r>
            <a:r>
              <a:rPr lang="en-US" sz="2200" dirty="0" smtClean="0"/>
              <a:t>management.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04" y="6094515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9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-25134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397027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does Spring Boot work?</a:t>
            </a:r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58574" y="1557688"/>
            <a:ext cx="11274852" cy="4827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entry point of the spring boot application is the </a:t>
            </a:r>
            <a:r>
              <a:rPr lang="en-US" dirty="0" smtClean="0"/>
              <a:t>main class that contains</a:t>
            </a:r>
            <a:r>
              <a:rPr lang="en-US" dirty="0"/>
              <a:t> </a:t>
            </a:r>
            <a:r>
              <a:rPr lang="en-US" b="1" dirty="0"/>
              <a:t>@</a:t>
            </a:r>
            <a:r>
              <a:rPr lang="en-US" b="1" dirty="0" err="1"/>
              <a:t>SpringBootApplication</a:t>
            </a:r>
            <a:r>
              <a:rPr lang="en-US" dirty="0"/>
              <a:t> </a:t>
            </a:r>
            <a:r>
              <a:rPr lang="en-US" dirty="0" smtClean="0"/>
              <a:t>annotation.</a:t>
            </a:r>
            <a:endParaRPr lang="en-US" sz="2000" dirty="0" smtClean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04" y="6081220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07" y="2453677"/>
            <a:ext cx="7863083" cy="39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0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337595" y="222878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</a:t>
            </a:r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does Spring Boot work</a:t>
            </a:r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1617044"/>
            <a:ext cx="11274852" cy="4827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Spring Boot automatically scans all the components included in the project by using </a:t>
            </a:r>
            <a:r>
              <a:rPr lang="en-US" sz="2000" b="1" dirty="0"/>
              <a:t>@</a:t>
            </a:r>
            <a:r>
              <a:rPr lang="en-US" sz="2000" b="1" dirty="0" err="1"/>
              <a:t>ComponentScan</a:t>
            </a:r>
            <a:r>
              <a:rPr lang="en-US" sz="2000" dirty="0"/>
              <a:t> annotation</a:t>
            </a:r>
            <a:r>
              <a:rPr lang="en-US" sz="2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 smtClean="0">
              <a:latin typeface="Century Gothic" panose="020B0502020202020204" pitchFamily="34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Spring Boot automatically configures your application based on the dependencies you have added to the project by using </a:t>
            </a:r>
            <a:r>
              <a:rPr lang="en-US" sz="2000" b="1" dirty="0"/>
              <a:t>@</a:t>
            </a:r>
            <a:r>
              <a:rPr lang="en-US" sz="2000" b="1" dirty="0" err="1"/>
              <a:t>EnableAutoConfiguration</a:t>
            </a:r>
            <a:r>
              <a:rPr lang="en-US" sz="2000" dirty="0"/>
              <a:t> annotation</a:t>
            </a:r>
            <a:r>
              <a:rPr lang="en-US" sz="2000" dirty="0" smtClean="0"/>
              <a:t>. Ex: </a:t>
            </a:r>
            <a:r>
              <a:rPr lang="en-US" sz="2000" dirty="0"/>
              <a:t>when we illustrate the spring-boot-starter-web dependency in the </a:t>
            </a:r>
            <a:r>
              <a:rPr lang="en-US" sz="2000" dirty="0" err="1"/>
              <a:t>classpath</a:t>
            </a:r>
            <a:r>
              <a:rPr lang="en-US" sz="2000" dirty="0"/>
              <a:t>, Spring boot </a:t>
            </a:r>
            <a:r>
              <a:rPr lang="en-US" sz="2000" dirty="0" smtClean="0"/>
              <a:t>auto-configures Tomcat, and Spring MVC.</a:t>
            </a:r>
          </a:p>
          <a:p>
            <a:pPr algn="l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Is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Spring Boot work?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One of the most important annotations in spring is </a:t>
            </a:r>
            <a:r>
              <a:rPr lang="en-US" sz="2000" b="1" dirty="0"/>
              <a:t>@Configuration </a:t>
            </a:r>
            <a:r>
              <a:rPr lang="en-US" sz="2000" dirty="0"/>
              <a:t>annotation which </a:t>
            </a:r>
            <a:r>
              <a:rPr lang="en-US" sz="2000" b="1" dirty="0"/>
              <a:t>indicates that the class has @Bean definition methods</a:t>
            </a:r>
            <a:r>
              <a:rPr lang="en-US" sz="2000" dirty="0"/>
              <a:t>. So Spring container can process the class and generate Spring Beans to be used in the application.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84" y="5979620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5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2617D7-4D22-3247-A0D4-30AED08758A1}"/>
              </a:ext>
            </a:extLst>
          </p:cNvPr>
          <p:cNvSpPr/>
          <p:nvPr/>
        </p:nvSpPr>
        <p:spPr>
          <a:xfrm>
            <a:off x="0" y="0"/>
            <a:ext cx="12192000" cy="1383176"/>
          </a:xfrm>
          <a:prstGeom prst="rect">
            <a:avLst/>
          </a:prstGeom>
          <a:solidFill>
            <a:srgbClr val="00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337595" y="222878"/>
            <a:ext cx="11516810" cy="132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Spring </a:t>
            </a:r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Boot </a:t>
            </a:r>
            <a:r>
              <a:rPr lang="en-GB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Starters</a:t>
            </a:r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204C42-D745-6247-99EE-D6DE1AAD8F29}"/>
              </a:ext>
            </a:extLst>
          </p:cNvPr>
          <p:cNvSpPr txBox="1">
            <a:spLocks/>
          </p:cNvSpPr>
          <p:nvPr/>
        </p:nvSpPr>
        <p:spPr>
          <a:xfrm>
            <a:off x="496845" y="1617044"/>
            <a:ext cx="11274852" cy="4827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/>
              <a:t>Handling dependency management is a difficult task for big projects. Spring Boot resolves this problem by providing a set of dependencies for developers convenience.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For example, if you want to use Spring and JPA for database access, it is sufficient if you include </a:t>
            </a:r>
            <a:r>
              <a:rPr lang="en-US" sz="2200" b="1" dirty="0"/>
              <a:t>spring-boot-starter-data-</a:t>
            </a:r>
            <a:r>
              <a:rPr lang="en-US" sz="2200" b="1" dirty="0" err="1"/>
              <a:t>jpa</a:t>
            </a:r>
            <a:r>
              <a:rPr lang="en-US" sz="2200" dirty="0"/>
              <a:t> dependency in your project.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Note that all Spring Boot starters follow the same naming pattern </a:t>
            </a:r>
            <a:r>
              <a:rPr lang="en-US" sz="2200" b="1" dirty="0"/>
              <a:t>spring-boot-starter-</a:t>
            </a:r>
            <a:r>
              <a:rPr lang="en-US" sz="2200" dirty="0"/>
              <a:t> *, where * indicates that it is a type of the application.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84" y="5979620"/>
            <a:ext cx="1897378" cy="691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3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16446</TotalTime>
  <Words>629</Words>
  <Application>Microsoft Office PowerPoint</Application>
  <PresentationFormat>Widescreen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urw-din</vt:lpstr>
      <vt:lpstr>Wingdings 3</vt:lpstr>
      <vt:lpstr>Office Theme</vt:lpstr>
      <vt:lpstr>3_Custom Design</vt:lpstr>
      <vt:lpstr>Slice</vt:lpstr>
      <vt:lpstr>Cegedim Internship 2022  Introduction to the Back-End Layer and the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Qs &amp; As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Simpson</dc:creator>
  <cp:lastModifiedBy>SAMAHA Yara</cp:lastModifiedBy>
  <cp:revision>322</cp:revision>
  <cp:lastPrinted>2019-10-02T11:27:59Z</cp:lastPrinted>
  <dcterms:created xsi:type="dcterms:W3CDTF">2019-08-20T09:44:35Z</dcterms:created>
  <dcterms:modified xsi:type="dcterms:W3CDTF">2022-07-25T14:42:45Z</dcterms:modified>
</cp:coreProperties>
</file>