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6" r:id="rId3"/>
  </p:sldMasterIdLst>
  <p:notesMasterIdLst>
    <p:notesMasterId r:id="rId27"/>
  </p:notesMasterIdLst>
  <p:sldIdLst>
    <p:sldId id="381" r:id="rId4"/>
    <p:sldId id="382" r:id="rId5"/>
    <p:sldId id="384" r:id="rId6"/>
    <p:sldId id="390" r:id="rId7"/>
    <p:sldId id="391" r:id="rId8"/>
    <p:sldId id="392" r:id="rId9"/>
    <p:sldId id="393" r:id="rId10"/>
    <p:sldId id="395" r:id="rId11"/>
    <p:sldId id="396" r:id="rId12"/>
    <p:sldId id="398" r:id="rId13"/>
    <p:sldId id="399" r:id="rId14"/>
    <p:sldId id="400" r:id="rId15"/>
    <p:sldId id="402" r:id="rId16"/>
    <p:sldId id="403" r:id="rId17"/>
    <p:sldId id="404" r:id="rId18"/>
    <p:sldId id="405" r:id="rId19"/>
    <p:sldId id="406" r:id="rId20"/>
    <p:sldId id="387" r:id="rId21"/>
    <p:sldId id="385" r:id="rId22"/>
    <p:sldId id="389" r:id="rId23"/>
    <p:sldId id="407" r:id="rId24"/>
    <p:sldId id="409" r:id="rId25"/>
    <p:sldId id="379" r:id="rId26"/>
  </p:sldIdLst>
  <p:sldSz cx="12192000" cy="6858000"/>
  <p:notesSz cx="9926638" cy="1435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Ball" initials="SB" lastIdx="1" clrIdx="0">
    <p:extLst>
      <p:ext uri="{19B8F6BF-5375-455C-9EA6-DF929625EA0E}">
        <p15:presenceInfo xmlns:p15="http://schemas.microsoft.com/office/powerpoint/2012/main" userId="S-1-5-21-4009444484-3858715398-1108922212-29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2D0"/>
    <a:srgbClr val="4767E3"/>
    <a:srgbClr val="2B666E"/>
    <a:srgbClr val="AACD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5930" autoAdjust="0"/>
  </p:normalViewPr>
  <p:slideViewPr>
    <p:cSldViewPr snapToGrid="0" snapToObjects="1">
      <p:cViewPr varScale="1">
        <p:scale>
          <a:sx n="99" d="100"/>
          <a:sy n="99" d="100"/>
        </p:scale>
        <p:origin x="84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720281"/>
          </a:xfrm>
          <a:prstGeom prst="rect">
            <a:avLst/>
          </a:prstGeom>
        </p:spPr>
        <p:txBody>
          <a:bodyPr vert="horz" lIns="138751" tIns="69376" rIns="138751" bIns="69376" rtlCol="0"/>
          <a:lstStyle>
            <a:lvl1pPr algn="l">
              <a:defRPr sz="1800"/>
            </a:lvl1pPr>
          </a:lstStyle>
          <a:p>
            <a:endParaRPr lang="en-GB"/>
          </a:p>
        </p:txBody>
      </p:sp>
      <p:sp>
        <p:nvSpPr>
          <p:cNvPr id="3" name="Date Placeholder 2"/>
          <p:cNvSpPr>
            <a:spLocks noGrp="1"/>
          </p:cNvSpPr>
          <p:nvPr>
            <p:ph type="dt" idx="1"/>
          </p:nvPr>
        </p:nvSpPr>
        <p:spPr>
          <a:xfrm>
            <a:off x="5622798" y="0"/>
            <a:ext cx="4301543" cy="720281"/>
          </a:xfrm>
          <a:prstGeom prst="rect">
            <a:avLst/>
          </a:prstGeom>
        </p:spPr>
        <p:txBody>
          <a:bodyPr vert="horz" lIns="138751" tIns="69376" rIns="138751" bIns="69376" rtlCol="0"/>
          <a:lstStyle>
            <a:lvl1pPr algn="r">
              <a:defRPr sz="1800"/>
            </a:lvl1pPr>
          </a:lstStyle>
          <a:p>
            <a:fld id="{F803D2CD-23DA-46F5-AB52-8A2B2A0A8D45}" type="datetimeFigureOut">
              <a:rPr lang="en-GB" smtClean="0"/>
              <a:t>21/07/2022</a:t>
            </a:fld>
            <a:endParaRPr lang="en-GB"/>
          </a:p>
        </p:txBody>
      </p:sp>
      <p:sp>
        <p:nvSpPr>
          <p:cNvPr id="4" name="Slide Image Placeholder 3"/>
          <p:cNvSpPr>
            <a:spLocks noGrp="1" noRot="1" noChangeAspect="1"/>
          </p:cNvSpPr>
          <p:nvPr>
            <p:ph type="sldImg" idx="2"/>
          </p:nvPr>
        </p:nvSpPr>
        <p:spPr>
          <a:xfrm>
            <a:off x="657225" y="1793875"/>
            <a:ext cx="8612188" cy="4845050"/>
          </a:xfrm>
          <a:prstGeom prst="rect">
            <a:avLst/>
          </a:prstGeom>
          <a:noFill/>
          <a:ln w="12700">
            <a:solidFill>
              <a:prstClr val="black"/>
            </a:solidFill>
          </a:ln>
        </p:spPr>
        <p:txBody>
          <a:bodyPr vert="horz" lIns="138751" tIns="69376" rIns="138751" bIns="69376" rtlCol="0" anchor="ctr"/>
          <a:lstStyle/>
          <a:p>
            <a:endParaRPr lang="en-GB"/>
          </a:p>
        </p:txBody>
      </p:sp>
      <p:sp>
        <p:nvSpPr>
          <p:cNvPr id="5" name="Notes Placeholder 4"/>
          <p:cNvSpPr>
            <a:spLocks noGrp="1"/>
          </p:cNvSpPr>
          <p:nvPr>
            <p:ph type="body" sz="quarter" idx="3"/>
          </p:nvPr>
        </p:nvSpPr>
        <p:spPr>
          <a:xfrm>
            <a:off x="992664" y="6908711"/>
            <a:ext cx="7941310" cy="5652582"/>
          </a:xfrm>
          <a:prstGeom prst="rect">
            <a:avLst/>
          </a:prstGeom>
        </p:spPr>
        <p:txBody>
          <a:bodyPr vert="horz" lIns="138751" tIns="69376" rIns="138751" bIns="6937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13635484"/>
            <a:ext cx="4301543" cy="720280"/>
          </a:xfrm>
          <a:prstGeom prst="rect">
            <a:avLst/>
          </a:prstGeom>
        </p:spPr>
        <p:txBody>
          <a:bodyPr vert="horz" lIns="138751" tIns="69376" rIns="138751" bIns="69376" rtlCol="0" anchor="b"/>
          <a:lstStyle>
            <a:lvl1pPr algn="l">
              <a:defRPr sz="1800"/>
            </a:lvl1pPr>
          </a:lstStyle>
          <a:p>
            <a:endParaRPr lang="en-GB"/>
          </a:p>
        </p:txBody>
      </p:sp>
      <p:sp>
        <p:nvSpPr>
          <p:cNvPr id="7" name="Slide Number Placeholder 6"/>
          <p:cNvSpPr>
            <a:spLocks noGrp="1"/>
          </p:cNvSpPr>
          <p:nvPr>
            <p:ph type="sldNum" sz="quarter" idx="5"/>
          </p:nvPr>
        </p:nvSpPr>
        <p:spPr>
          <a:xfrm>
            <a:off x="5622798" y="13635484"/>
            <a:ext cx="4301543" cy="720280"/>
          </a:xfrm>
          <a:prstGeom prst="rect">
            <a:avLst/>
          </a:prstGeom>
        </p:spPr>
        <p:txBody>
          <a:bodyPr vert="horz" lIns="138751" tIns="69376" rIns="138751" bIns="69376" rtlCol="0" anchor="b"/>
          <a:lstStyle>
            <a:lvl1pPr algn="r">
              <a:defRPr sz="1800"/>
            </a:lvl1pPr>
          </a:lstStyle>
          <a:p>
            <a:fld id="{2CFCB2A5-541F-4541-B664-EE60BAC48EC3}" type="slidenum">
              <a:rPr lang="en-GB" smtClean="0"/>
              <a:t>‹#›</a:t>
            </a:fld>
            <a:endParaRPr lang="en-GB"/>
          </a:p>
        </p:txBody>
      </p:sp>
    </p:spTree>
    <p:extLst>
      <p:ext uri="{BB962C8B-B14F-4D97-AF65-F5344CB8AC3E}">
        <p14:creationId xmlns:p14="http://schemas.microsoft.com/office/powerpoint/2010/main" val="292253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CB2A5-541F-4541-B664-EE60BAC48EC3}" type="slidenum">
              <a:rPr lang="en-GB" smtClean="0"/>
              <a:t>1</a:t>
            </a:fld>
            <a:endParaRPr lang="en-GB"/>
          </a:p>
        </p:txBody>
      </p:sp>
    </p:spTree>
    <p:extLst>
      <p:ext uri="{BB962C8B-B14F-4D97-AF65-F5344CB8AC3E}">
        <p14:creationId xmlns:p14="http://schemas.microsoft.com/office/powerpoint/2010/main" val="210331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Links:</a:t>
            </a:r>
          </a:p>
          <a:p>
            <a:r>
              <a:rPr lang="en-GB" dirty="0" smtClean="0"/>
              <a:t>https://www.postgresqltutorial.com/postgresql-window-function/</a:t>
            </a:r>
          </a:p>
          <a:p>
            <a:r>
              <a:rPr lang="en-GB" dirty="0" smtClean="0"/>
              <a:t>https://docs.oracle.com/cd/E17952_01/mysql-8.0-en/window-functions-usage.html</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10</a:t>
            </a:fld>
            <a:endParaRPr lang="en-GB"/>
          </a:p>
        </p:txBody>
      </p:sp>
    </p:spTree>
    <p:extLst>
      <p:ext uri="{BB962C8B-B14F-4D97-AF65-F5344CB8AC3E}">
        <p14:creationId xmlns:p14="http://schemas.microsoft.com/office/powerpoint/2010/main" val="256014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Links:</a:t>
            </a:r>
          </a:p>
          <a:p>
            <a:r>
              <a:rPr lang="en-GB" dirty="0" smtClean="0"/>
              <a:t>https://www.w3schools.com/sql/sql_constraints.asp</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11</a:t>
            </a:fld>
            <a:endParaRPr lang="en-GB"/>
          </a:p>
        </p:txBody>
      </p:sp>
    </p:spTree>
    <p:extLst>
      <p:ext uri="{BB962C8B-B14F-4D97-AF65-F5344CB8AC3E}">
        <p14:creationId xmlns:p14="http://schemas.microsoft.com/office/powerpoint/2010/main" val="4171916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Links:</a:t>
            </a:r>
          </a:p>
          <a:p>
            <a:r>
              <a:rPr lang="en-GB" dirty="0" smtClean="0"/>
              <a:t>https://www.w3schools.com/sql/sql_create_index.asp</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12</a:t>
            </a:fld>
            <a:endParaRPr lang="en-GB"/>
          </a:p>
        </p:txBody>
      </p:sp>
    </p:spTree>
    <p:extLst>
      <p:ext uri="{BB962C8B-B14F-4D97-AF65-F5344CB8AC3E}">
        <p14:creationId xmlns:p14="http://schemas.microsoft.com/office/powerpoint/2010/main" val="922829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Links:</a:t>
            </a:r>
          </a:p>
          <a:p>
            <a:r>
              <a:rPr lang="en-GB" dirty="0" smtClean="0"/>
              <a:t>https://www.w3schools.com/sql/sql_create_index.asp</a:t>
            </a:r>
          </a:p>
          <a:p>
            <a:r>
              <a:rPr lang="en-GB" dirty="0" smtClean="0"/>
              <a:t>https://www.w3schools.com/sql/sql_null_values.asp</a:t>
            </a:r>
          </a:p>
          <a:p>
            <a:r>
              <a:rPr lang="en-GB" dirty="0" smtClean="0"/>
              <a:t>https://www.w3schools.com/sql/sql_like.asp</a:t>
            </a:r>
          </a:p>
          <a:p>
            <a:r>
              <a:rPr lang="en-GB" dirty="0" smtClean="0"/>
              <a:t>https://www.w3schools.com/sql/sql_wildcards.asp</a:t>
            </a:r>
          </a:p>
          <a:p>
            <a:r>
              <a:rPr lang="en-GB" dirty="0" smtClean="0"/>
              <a:t>https://www.w3schools.com/sql/sql_exists.asp</a:t>
            </a:r>
          </a:p>
          <a:p>
            <a:r>
              <a:rPr lang="en-GB" dirty="0" smtClean="0"/>
              <a:t>https://www.w3schools.com/sql/sql_case.asp</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13</a:t>
            </a:fld>
            <a:endParaRPr lang="en-GB"/>
          </a:p>
        </p:txBody>
      </p:sp>
    </p:spTree>
    <p:extLst>
      <p:ext uri="{BB962C8B-B14F-4D97-AF65-F5344CB8AC3E}">
        <p14:creationId xmlns:p14="http://schemas.microsoft.com/office/powerpoint/2010/main" val="268619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FFA445-92EA-4614-B2FE-EC5A9014E64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692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https://www.cs.toronto.edu/~sme/CSC340F/2005/slides/tutorial-classes_ERDs.pdf</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15</a:t>
            </a:fld>
            <a:endParaRPr lang="en-GB"/>
          </a:p>
        </p:txBody>
      </p:sp>
    </p:spTree>
    <p:extLst>
      <p:ext uri="{BB962C8B-B14F-4D97-AF65-F5344CB8AC3E}">
        <p14:creationId xmlns:p14="http://schemas.microsoft.com/office/powerpoint/2010/main" val="2713328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16</a:t>
            </a:fld>
            <a:endParaRPr lang="en-GB"/>
          </a:p>
        </p:txBody>
      </p:sp>
    </p:spTree>
    <p:extLst>
      <p:ext uri="{BB962C8B-B14F-4D97-AF65-F5344CB8AC3E}">
        <p14:creationId xmlns:p14="http://schemas.microsoft.com/office/powerpoint/2010/main" val="945275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https://www.tutorialspoint.com/difference-between-normalization-and-denormalization</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17</a:t>
            </a:fld>
            <a:endParaRPr lang="en-GB"/>
          </a:p>
        </p:txBody>
      </p:sp>
    </p:spTree>
    <p:extLst>
      <p:ext uri="{BB962C8B-B14F-4D97-AF65-F5344CB8AC3E}">
        <p14:creationId xmlns:p14="http://schemas.microsoft.com/office/powerpoint/2010/main" val="460109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FFA445-92EA-4614-B2FE-EC5A9014E64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5383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CREATE TABLE DEPARTMENTS (</a:t>
            </a:r>
          </a:p>
          <a:p>
            <a:r>
              <a:rPr lang="en-GB" dirty="0" smtClean="0"/>
              <a:t>	DEPT_ID serial PRIMARY KEY,</a:t>
            </a:r>
          </a:p>
          <a:p>
            <a:r>
              <a:rPr lang="en-GB" dirty="0" smtClean="0"/>
              <a:t>	DESCRIPTION VARCHAR(250)  UNIQUE NOT NULL</a:t>
            </a:r>
          </a:p>
          <a:p>
            <a:r>
              <a:rPr lang="en-GB" dirty="0" smtClean="0"/>
              <a:t>);</a:t>
            </a:r>
          </a:p>
          <a:p>
            <a:endParaRPr lang="en-GB" dirty="0" smtClean="0"/>
          </a:p>
          <a:p>
            <a:r>
              <a:rPr lang="en-GB" dirty="0" smtClean="0"/>
              <a:t>CREATE TABLE EMPLOYEES (</a:t>
            </a:r>
          </a:p>
          <a:p>
            <a:r>
              <a:rPr lang="en-GB" dirty="0" smtClean="0"/>
              <a:t>	EMP_ID serial PRIMARY KEY,</a:t>
            </a:r>
          </a:p>
          <a:p>
            <a:r>
              <a:rPr lang="en-GB" dirty="0" smtClean="0"/>
              <a:t>	NAME VARCHAR(250) NOT NULL,</a:t>
            </a:r>
          </a:p>
          <a:p>
            <a:r>
              <a:rPr lang="en-GB" dirty="0" smtClean="0"/>
              <a:t>	SALARY INT NOT NULL,</a:t>
            </a:r>
          </a:p>
          <a:p>
            <a:r>
              <a:rPr lang="en-GB" dirty="0" smtClean="0"/>
              <a:t>	DEPT_ID INT NOT NULL,</a:t>
            </a:r>
          </a:p>
          <a:p>
            <a:r>
              <a:rPr lang="en-GB" dirty="0" smtClean="0"/>
              <a:t>	FOREIGN KEY (DEPT_ID) REFERENCES DEPARTMENTS (DEPT_ID)</a:t>
            </a:r>
          </a:p>
          <a:p>
            <a:r>
              <a:rPr lang="en-GB" dirty="0" smtClean="0"/>
              <a:t>);</a:t>
            </a:r>
          </a:p>
          <a:p>
            <a:endParaRPr lang="en-GB" dirty="0" smtClean="0"/>
          </a:p>
          <a:p>
            <a:r>
              <a:rPr lang="en-GB" dirty="0" smtClean="0"/>
              <a:t>INSERT INTO DEPARTMENTS(DESCRIPTION) VALUES ('Sales');</a:t>
            </a:r>
          </a:p>
          <a:p>
            <a:r>
              <a:rPr lang="en-GB" dirty="0" smtClean="0"/>
              <a:t>INSERT INTO DEPARTMENTS(DESCRIPTION) VALUES ('</a:t>
            </a:r>
            <a:r>
              <a:rPr lang="en-US" sz="1200" b="0" i="0" kern="1200" dirty="0" smtClean="0">
                <a:solidFill>
                  <a:schemeClr val="tx1"/>
                </a:solidFill>
                <a:effectLst/>
                <a:latin typeface="+mn-lt"/>
                <a:ea typeface="+mn-ea"/>
                <a:cs typeface="+mn-cs"/>
              </a:rPr>
              <a:t>Finance</a:t>
            </a:r>
            <a:r>
              <a:rPr lang="en-GB" dirty="0" smtClean="0"/>
              <a:t>');</a:t>
            </a:r>
          </a:p>
          <a:p>
            <a:r>
              <a:rPr lang="en-GB" dirty="0" smtClean="0"/>
              <a:t>INSERT INTO DEPARTMENTS(DESCRIPTION) VALUES ('Human Resources');</a:t>
            </a:r>
          </a:p>
          <a:p>
            <a:r>
              <a:rPr lang="en-GB" dirty="0" smtClean="0"/>
              <a:t>INSERT INTO DEPARTMENTS(DESCRIPTION) VALUES (‘Purchase');</a:t>
            </a:r>
          </a:p>
          <a:p>
            <a:endParaRPr lang="en-GB" dirty="0" smtClean="0"/>
          </a:p>
          <a:p>
            <a:endParaRPr lang="en-GB" dirty="0" smtClean="0"/>
          </a:p>
          <a:p>
            <a:r>
              <a:rPr lang="en-GB" dirty="0" smtClean="0"/>
              <a:t>INSERT INTO EMPLOYEES (NAME, SALARY, DEPT_ID) VALUES ('John Doe', 8000, 1);</a:t>
            </a:r>
          </a:p>
          <a:p>
            <a:r>
              <a:rPr lang="en-GB" dirty="0" smtClean="0"/>
              <a:t>INSERT INTO EMPLOYEES (NAME, SALARY, DEPT_ID) VALUES ('</a:t>
            </a:r>
            <a:r>
              <a:rPr lang="en-GB" dirty="0" err="1" smtClean="0"/>
              <a:t>Mazie</a:t>
            </a:r>
            <a:r>
              <a:rPr lang="en-GB" dirty="0" smtClean="0"/>
              <a:t> </a:t>
            </a:r>
            <a:r>
              <a:rPr lang="en-GB" dirty="0" err="1" smtClean="0"/>
              <a:t>Mcphee</a:t>
            </a:r>
            <a:r>
              <a:rPr lang="en-GB" dirty="0" smtClean="0"/>
              <a:t>', 7000, 1);</a:t>
            </a:r>
          </a:p>
          <a:p>
            <a:r>
              <a:rPr lang="en-GB" dirty="0" smtClean="0"/>
              <a:t>INSERT INTO EMPLOYEES (NAME, SALARY, DEPT_ID) VALUES ('</a:t>
            </a:r>
            <a:r>
              <a:rPr lang="en-GB" dirty="0" err="1" smtClean="0"/>
              <a:t>Teo</a:t>
            </a:r>
            <a:r>
              <a:rPr lang="en-GB" dirty="0" smtClean="0"/>
              <a:t> Larson', 8500, 1);</a:t>
            </a:r>
          </a:p>
          <a:p>
            <a:r>
              <a:rPr lang="en-GB" dirty="0" smtClean="0"/>
              <a:t>INSERT INTO EMPLOYEES (NAME, SALARY, DEPT_ID) VALUES ('Julien </a:t>
            </a:r>
            <a:r>
              <a:rPr lang="en-GB" dirty="0" err="1" smtClean="0"/>
              <a:t>Carles</a:t>
            </a:r>
            <a:r>
              <a:rPr lang="en-GB" dirty="0" smtClean="0"/>
              <a:t>', 5000, 1);</a:t>
            </a:r>
          </a:p>
          <a:p>
            <a:endParaRPr lang="en-GB" dirty="0" smtClean="0"/>
          </a:p>
          <a:p>
            <a:endParaRPr lang="en-GB" dirty="0" smtClean="0"/>
          </a:p>
          <a:p>
            <a:r>
              <a:rPr lang="en-GB" dirty="0" smtClean="0"/>
              <a:t>INSERT INTO EMPLOYEES (NAME, SALARY, DEPT_ID) VALUES ('Evie-Rose Frost', 8500, 2);</a:t>
            </a:r>
          </a:p>
          <a:p>
            <a:r>
              <a:rPr lang="en-GB" dirty="0" smtClean="0"/>
              <a:t>INSERT INTO EMPLOYEES (NAME, SALARY, DEPT_ID) VALUES ('Beau Malone', 3400, 2);</a:t>
            </a:r>
          </a:p>
          <a:p>
            <a:r>
              <a:rPr lang="en-GB" dirty="0" smtClean="0"/>
              <a:t>INSERT INTO EMPLOYEES (NAME, SALARY, DEPT_ID) VALUES ('Erika Dennis', 2300, 2);</a:t>
            </a:r>
          </a:p>
          <a:p>
            <a:r>
              <a:rPr lang="en-GB" dirty="0" smtClean="0"/>
              <a:t>INSERT INTO EMPLOYEES (NAME, SALARY, DEPT_ID) VALUES ('Lucian Gibbons', 9000, 2);</a:t>
            </a:r>
          </a:p>
          <a:p>
            <a:endParaRPr lang="en-GB" dirty="0" smtClean="0"/>
          </a:p>
          <a:p>
            <a:endParaRPr lang="en-GB" dirty="0" smtClean="0"/>
          </a:p>
          <a:p>
            <a:r>
              <a:rPr lang="en-GB" dirty="0" smtClean="0"/>
              <a:t>INSERT INTO EMPLOYEES (NAME, SALARY, DEPT_ID) VALUES ('Yasmin Carrillo', 8000, 3);</a:t>
            </a:r>
          </a:p>
          <a:p>
            <a:r>
              <a:rPr lang="en-GB" dirty="0" smtClean="0"/>
              <a:t>INSERT INTO EMPLOYEES (NAME, SALARY, DEPT_ID) VALUES ('Joan Vaughan', 7000, 3);</a:t>
            </a:r>
          </a:p>
          <a:p>
            <a:r>
              <a:rPr lang="en-GB" dirty="0" smtClean="0"/>
              <a:t>INSERT INTO EMPLOYEES (NAME, SALARY, DEPT_ID) VALUES ('</a:t>
            </a:r>
            <a:r>
              <a:rPr lang="en-GB" dirty="0" err="1" smtClean="0"/>
              <a:t>Affan</a:t>
            </a:r>
            <a:r>
              <a:rPr lang="en-GB" dirty="0" smtClean="0"/>
              <a:t> Wright', 8500, 3);</a:t>
            </a:r>
          </a:p>
          <a:p>
            <a:r>
              <a:rPr lang="en-GB" dirty="0" smtClean="0"/>
              <a:t>INSERT INTO EMPLOYEES (NAME, SALARY, DEPT_ID) VALUES ('Adam Connor', 5000, 3);</a:t>
            </a:r>
          </a:p>
          <a:p>
            <a:endParaRPr lang="en-GB" dirty="0" smtClean="0"/>
          </a:p>
          <a:p>
            <a:r>
              <a:rPr lang="en-GB" dirty="0" smtClean="0"/>
              <a:t>Commit;</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19</a:t>
            </a:fld>
            <a:endParaRPr lang="en-GB"/>
          </a:p>
        </p:txBody>
      </p:sp>
    </p:spTree>
    <p:extLst>
      <p:ext uri="{BB962C8B-B14F-4D97-AF65-F5344CB8AC3E}">
        <p14:creationId xmlns:p14="http://schemas.microsoft.com/office/powerpoint/2010/main" val="132188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2</a:t>
            </a:fld>
            <a:endParaRPr lang="en-GB"/>
          </a:p>
        </p:txBody>
      </p:sp>
    </p:spTree>
    <p:extLst>
      <p:ext uri="{BB962C8B-B14F-4D97-AF65-F5344CB8AC3E}">
        <p14:creationId xmlns:p14="http://schemas.microsoft.com/office/powerpoint/2010/main" val="2464534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20</a:t>
            </a:fld>
            <a:endParaRPr lang="en-GB"/>
          </a:p>
        </p:txBody>
      </p:sp>
    </p:spTree>
    <p:extLst>
      <p:ext uri="{BB962C8B-B14F-4D97-AF65-F5344CB8AC3E}">
        <p14:creationId xmlns:p14="http://schemas.microsoft.com/office/powerpoint/2010/main" val="2856623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22</a:t>
            </a:fld>
            <a:endParaRPr lang="en-GB"/>
          </a:p>
        </p:txBody>
      </p:sp>
    </p:spTree>
    <p:extLst>
      <p:ext uri="{BB962C8B-B14F-4D97-AF65-F5344CB8AC3E}">
        <p14:creationId xmlns:p14="http://schemas.microsoft.com/office/powerpoint/2010/main" val="1901107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CB2A5-541F-4541-B664-EE60BAC48EC3}" type="slidenum">
              <a:rPr lang="en-GB" smtClean="0"/>
              <a:t>23</a:t>
            </a:fld>
            <a:endParaRPr lang="en-GB"/>
          </a:p>
        </p:txBody>
      </p:sp>
    </p:spTree>
    <p:extLst>
      <p:ext uri="{BB962C8B-B14F-4D97-AF65-F5344CB8AC3E}">
        <p14:creationId xmlns:p14="http://schemas.microsoft.com/office/powerpoint/2010/main" val="411030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https://hachinet.com/blogs/what-is-the-database-the-importance-of-database-management</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3</a:t>
            </a:fld>
            <a:endParaRPr lang="en-GB"/>
          </a:p>
        </p:txBody>
      </p:sp>
    </p:spTree>
    <p:extLst>
      <p:ext uri="{BB962C8B-B14F-4D97-AF65-F5344CB8AC3E}">
        <p14:creationId xmlns:p14="http://schemas.microsoft.com/office/powerpoint/2010/main" val="322679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FFA445-92EA-4614-B2FE-EC5A9014E64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695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https://www.w3schools.com/sql/sql_create_table.asp</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5</a:t>
            </a:fld>
            <a:endParaRPr lang="en-GB"/>
          </a:p>
        </p:txBody>
      </p:sp>
    </p:spTree>
    <p:extLst>
      <p:ext uri="{BB962C8B-B14F-4D97-AF65-F5344CB8AC3E}">
        <p14:creationId xmlns:p14="http://schemas.microsoft.com/office/powerpoint/2010/main" val="2914985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https://www.w3schools.com/sql/sql_insert.asp</a:t>
            </a:r>
          </a:p>
          <a:p>
            <a:r>
              <a:rPr lang="en-GB" dirty="0" smtClean="0"/>
              <a:t>https://www.w3schools.com/sql/sql_select.asp</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6</a:t>
            </a:fld>
            <a:endParaRPr lang="en-GB"/>
          </a:p>
        </p:txBody>
      </p:sp>
    </p:spTree>
    <p:extLst>
      <p:ext uri="{BB962C8B-B14F-4D97-AF65-F5344CB8AC3E}">
        <p14:creationId xmlns:p14="http://schemas.microsoft.com/office/powerpoint/2010/main" val="4092382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7</a:t>
            </a:fld>
            <a:endParaRPr lang="en-GB"/>
          </a:p>
        </p:txBody>
      </p:sp>
    </p:spTree>
    <p:extLst>
      <p:ext uri="{BB962C8B-B14F-4D97-AF65-F5344CB8AC3E}">
        <p14:creationId xmlns:p14="http://schemas.microsoft.com/office/powerpoint/2010/main" val="4112712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https://www.w3schools.com/sql/sql_join.asp</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8</a:t>
            </a:fld>
            <a:endParaRPr lang="en-GB"/>
          </a:p>
        </p:txBody>
      </p:sp>
    </p:spTree>
    <p:extLst>
      <p:ext uri="{BB962C8B-B14F-4D97-AF65-F5344CB8AC3E}">
        <p14:creationId xmlns:p14="http://schemas.microsoft.com/office/powerpoint/2010/main" val="121475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https://www.w3schools.com/sql/sql_groupby.asp</a:t>
            </a:r>
            <a:endParaRPr lang="en-GB" dirty="0"/>
          </a:p>
        </p:txBody>
      </p:sp>
      <p:sp>
        <p:nvSpPr>
          <p:cNvPr id="4" name="Slide Number Placeholder 3"/>
          <p:cNvSpPr>
            <a:spLocks noGrp="1"/>
          </p:cNvSpPr>
          <p:nvPr>
            <p:ph type="sldNum" sz="quarter" idx="10"/>
          </p:nvPr>
        </p:nvSpPr>
        <p:spPr/>
        <p:txBody>
          <a:bodyPr/>
          <a:lstStyle/>
          <a:p>
            <a:fld id="{2CFCB2A5-541F-4541-B664-EE60BAC48EC3}" type="slidenum">
              <a:rPr lang="en-GB" smtClean="0"/>
              <a:t>9</a:t>
            </a:fld>
            <a:endParaRPr lang="en-GB"/>
          </a:p>
        </p:txBody>
      </p:sp>
    </p:spTree>
    <p:extLst>
      <p:ext uri="{BB962C8B-B14F-4D97-AF65-F5344CB8AC3E}">
        <p14:creationId xmlns:p14="http://schemas.microsoft.com/office/powerpoint/2010/main" val="29072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F2C4-C521-BA46-AEF2-3598CCE6A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3D574B-2828-E44D-8E2B-107522B3B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C63DE0-A48B-4843-983D-2DCE09885427}"/>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5" name="Footer Placeholder 4">
            <a:extLst>
              <a:ext uri="{FF2B5EF4-FFF2-40B4-BE49-F238E27FC236}">
                <a16:creationId xmlns:a16="http://schemas.microsoft.com/office/drawing/2014/main" id="{1017DA30-1E7F-EE49-8920-9F5B43529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7ACAD-9278-F04F-B95C-CDB0738177A2}"/>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118426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FC83-F68B-DB49-9035-ED1139AB0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C1846-FDC0-2241-AD7F-BB92CD46D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EA188-505D-B94D-8723-A90A97E28049}"/>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5" name="Footer Placeholder 4">
            <a:extLst>
              <a:ext uri="{FF2B5EF4-FFF2-40B4-BE49-F238E27FC236}">
                <a16:creationId xmlns:a16="http://schemas.microsoft.com/office/drawing/2014/main" id="{0AB8B585-1BC8-9A42-A85D-C8A52FA6C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53161-CACE-B047-A219-AA63B155B735}"/>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199856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ABCE8-A5EA-5248-8178-02AB6D77FC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09F820-12A8-3C4A-84CF-032B282FF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3349A-8A83-7845-8BC9-68395A0499D8}"/>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5" name="Footer Placeholder 4">
            <a:extLst>
              <a:ext uri="{FF2B5EF4-FFF2-40B4-BE49-F238E27FC236}">
                <a16:creationId xmlns:a16="http://schemas.microsoft.com/office/drawing/2014/main" id="{897C7167-5973-D045-AA56-D01FD74A6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3A8B1-EBB2-C54C-8710-1526057C4BB4}"/>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1406483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9676FFD2-8BCB-0D45-8362-E8DCE3AF8492}"/>
              </a:ext>
            </a:extLst>
          </p:cNvPr>
          <p:cNvSpPr>
            <a:spLocks noGrp="1"/>
          </p:cNvSpPr>
          <p:nvPr>
            <p:ph type="title"/>
          </p:nvPr>
        </p:nvSpPr>
        <p:spPr>
          <a:xfrm>
            <a:off x="581516" y="136525"/>
            <a:ext cx="10515600" cy="1325563"/>
          </a:xfrm>
          <a:prstGeom prst="rect">
            <a:avLst/>
          </a:prstGeom>
        </p:spPr>
        <p:txBody>
          <a:bodyPr vert="horz" lIns="91440" tIns="45720" rIns="91440" bIns="45720" rtlCol="0" anchor="ctr">
            <a:normAutofit/>
          </a:bodyPr>
          <a:lstStyle>
            <a:lvl1pPr>
              <a:defRPr sz="3600" b="0" i="0">
                <a:solidFill>
                  <a:schemeClr val="bg1"/>
                </a:solidFill>
                <a:latin typeface="Century Gothic" panose="020B0502020202020204" pitchFamily="34" charset="0"/>
              </a:defRPr>
            </a:lvl1pPr>
          </a:lstStyle>
          <a:p>
            <a:r>
              <a:rPr lang="en-GB" dirty="0"/>
              <a:t>Click to edit Master title style</a:t>
            </a:r>
            <a:endParaRPr lang="en-US" dirty="0"/>
          </a:p>
        </p:txBody>
      </p:sp>
      <p:sp>
        <p:nvSpPr>
          <p:cNvPr id="5" name="Content Placeholder 2">
            <a:extLst>
              <a:ext uri="{FF2B5EF4-FFF2-40B4-BE49-F238E27FC236}">
                <a16:creationId xmlns:a16="http://schemas.microsoft.com/office/drawing/2014/main" id="{D57C3005-818B-734E-8488-4378EFFBCF75}"/>
              </a:ext>
            </a:extLst>
          </p:cNvPr>
          <p:cNvSpPr>
            <a:spLocks noGrp="1"/>
          </p:cNvSpPr>
          <p:nvPr>
            <p:ph idx="1"/>
          </p:nvPr>
        </p:nvSpPr>
        <p:spPr>
          <a:xfrm>
            <a:off x="581516" y="1861720"/>
            <a:ext cx="10515600" cy="4351338"/>
          </a:xfrm>
          <a:prstGeom prst="rect">
            <a:avLst/>
          </a:prstGeom>
        </p:spPr>
        <p:txBody>
          <a:bodyPr/>
          <a:lstStyle>
            <a:lvl1pPr>
              <a:defRPr b="0" i="0">
                <a:latin typeface="Century Gothic" panose="020B0502020202020204" pitchFamily="34" charset="0"/>
              </a:defRPr>
            </a:lvl1pPr>
            <a:lvl2pPr>
              <a:defRPr b="0" i="0">
                <a:latin typeface="Century Gothic" panose="020B0502020202020204" pitchFamily="34" charset="0"/>
              </a:defRPr>
            </a:lvl2pPr>
            <a:lvl3pPr>
              <a:defRPr b="0" i="0">
                <a:latin typeface="Century Gothic" panose="020B0502020202020204" pitchFamily="34" charset="0"/>
              </a:defRPr>
            </a:lvl3pPr>
            <a:lvl4pPr>
              <a:defRPr b="0" i="0">
                <a:latin typeface="Century Gothic" panose="020B0502020202020204" pitchFamily="34" charset="0"/>
              </a:defRPr>
            </a:lvl4pPr>
            <a:lvl5pPr>
              <a:defRPr b="0" i="0">
                <a:latin typeface="Century Gothic" panose="020B0502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440056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6471615A-C79C-564C-88FA-AA9BD0834488}"/>
              </a:ext>
            </a:extLst>
          </p:cNvPr>
          <p:cNvSpPr>
            <a:spLocks noGrp="1"/>
          </p:cNvSpPr>
          <p:nvPr>
            <p:ph type="title"/>
          </p:nvPr>
        </p:nvSpPr>
        <p:spPr>
          <a:xfrm>
            <a:off x="581516" y="136525"/>
            <a:ext cx="10515600" cy="1325563"/>
          </a:xfrm>
          <a:prstGeom prst="rect">
            <a:avLst/>
          </a:prstGeom>
        </p:spPr>
        <p:txBody>
          <a:bodyPr vert="horz" lIns="91440" tIns="45720" rIns="91440" bIns="45720" rtlCol="0" anchor="ctr">
            <a:normAutofit/>
          </a:bodyPr>
          <a:lstStyle>
            <a:lvl1pPr>
              <a:defRPr sz="3600" b="0" i="0">
                <a:solidFill>
                  <a:schemeClr val="bg1"/>
                </a:solidFill>
                <a:latin typeface="Century Gothic" panose="020B0502020202020204" pitchFamily="34" charset="0"/>
              </a:defRPr>
            </a:lvl1pPr>
          </a:lstStyle>
          <a:p>
            <a:r>
              <a:rPr lang="en-GB" dirty="0"/>
              <a:t>Click to edit Master title style</a:t>
            </a:r>
            <a:endParaRPr lang="en-US" dirty="0"/>
          </a:p>
        </p:txBody>
      </p:sp>
      <p:pic>
        <p:nvPicPr>
          <p:cNvPr id="10" name="Picture 9">
            <a:extLst>
              <a:ext uri="{FF2B5EF4-FFF2-40B4-BE49-F238E27FC236}">
                <a16:creationId xmlns:a16="http://schemas.microsoft.com/office/drawing/2014/main" id="{EF4875D6-9323-A84A-876D-0ACFCB85E834}"/>
              </a:ext>
            </a:extLst>
          </p:cNvPr>
          <p:cNvPicPr>
            <a:picLocks noChangeAspect="1"/>
          </p:cNvPicPr>
          <p:nvPr userDrawn="1"/>
        </p:nvPicPr>
        <p:blipFill>
          <a:blip r:embed="rId2"/>
          <a:stretch>
            <a:fillRect/>
          </a:stretch>
        </p:blipFill>
        <p:spPr>
          <a:xfrm>
            <a:off x="5675526" y="1293644"/>
            <a:ext cx="6267524" cy="5105400"/>
          </a:xfrm>
          <a:prstGeom prst="rect">
            <a:avLst/>
          </a:prstGeom>
        </p:spPr>
      </p:pic>
      <p:sp>
        <p:nvSpPr>
          <p:cNvPr id="11" name="Content Placeholder 2">
            <a:extLst>
              <a:ext uri="{FF2B5EF4-FFF2-40B4-BE49-F238E27FC236}">
                <a16:creationId xmlns:a16="http://schemas.microsoft.com/office/drawing/2014/main" id="{3E161669-8460-004A-A842-D9B91715647F}"/>
              </a:ext>
            </a:extLst>
          </p:cNvPr>
          <p:cNvSpPr>
            <a:spLocks noGrp="1"/>
          </p:cNvSpPr>
          <p:nvPr>
            <p:ph idx="1"/>
          </p:nvPr>
        </p:nvSpPr>
        <p:spPr>
          <a:xfrm>
            <a:off x="581516" y="1861720"/>
            <a:ext cx="10515600" cy="4351338"/>
          </a:xfrm>
          <a:prstGeom prst="rect">
            <a:avLst/>
          </a:prstGeom>
        </p:spPr>
        <p:txBody>
          <a:bodyPr/>
          <a:lstStyle>
            <a:lvl1pPr>
              <a:defRPr b="0" i="0">
                <a:latin typeface="Century Gothic" panose="020B0502020202020204" pitchFamily="34" charset="0"/>
              </a:defRPr>
            </a:lvl1pPr>
            <a:lvl2pPr>
              <a:defRPr b="0" i="0">
                <a:latin typeface="Century Gothic" panose="020B0502020202020204" pitchFamily="34" charset="0"/>
              </a:defRPr>
            </a:lvl2pPr>
            <a:lvl3pPr>
              <a:defRPr b="0" i="0">
                <a:latin typeface="Century Gothic" panose="020B0502020202020204" pitchFamily="34" charset="0"/>
              </a:defRPr>
            </a:lvl3pPr>
            <a:lvl4pPr>
              <a:defRPr b="0" i="0">
                <a:latin typeface="Century Gothic" panose="020B0502020202020204" pitchFamily="34" charset="0"/>
              </a:defRPr>
            </a:lvl4pPr>
            <a:lvl5pPr>
              <a:defRPr b="0" i="0">
                <a:latin typeface="Century Gothic" panose="020B0502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739449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9676FFD2-8BCB-0D45-8362-E8DCE3AF8492}"/>
              </a:ext>
            </a:extLst>
          </p:cNvPr>
          <p:cNvSpPr>
            <a:spLocks noGrp="1"/>
          </p:cNvSpPr>
          <p:nvPr>
            <p:ph type="title"/>
          </p:nvPr>
        </p:nvSpPr>
        <p:spPr>
          <a:xfrm>
            <a:off x="581516" y="136525"/>
            <a:ext cx="10515600" cy="1325563"/>
          </a:xfrm>
          <a:prstGeom prst="rect">
            <a:avLst/>
          </a:prstGeom>
        </p:spPr>
        <p:txBody>
          <a:bodyPr vert="horz" lIns="91440" tIns="45720" rIns="91440" bIns="45720" rtlCol="0" anchor="ctr">
            <a:normAutofit/>
          </a:bodyPr>
          <a:lstStyle>
            <a:lvl1pPr>
              <a:defRPr sz="3600" b="0" i="0">
                <a:solidFill>
                  <a:schemeClr val="bg1"/>
                </a:solidFill>
                <a:latin typeface="Century Gothic" panose="020B0502020202020204" pitchFamily="34" charset="0"/>
              </a:defRPr>
            </a:lvl1pPr>
          </a:lstStyle>
          <a:p>
            <a:r>
              <a:rPr lang="en-GB" dirty="0"/>
              <a:t>Click to edit Master title style</a:t>
            </a:r>
            <a:endParaRPr lang="en-US" dirty="0"/>
          </a:p>
        </p:txBody>
      </p:sp>
      <p:sp>
        <p:nvSpPr>
          <p:cNvPr id="5" name="Content Placeholder 2">
            <a:extLst>
              <a:ext uri="{FF2B5EF4-FFF2-40B4-BE49-F238E27FC236}">
                <a16:creationId xmlns:a16="http://schemas.microsoft.com/office/drawing/2014/main" id="{D57C3005-818B-734E-8488-4378EFFBCF75}"/>
              </a:ext>
            </a:extLst>
          </p:cNvPr>
          <p:cNvSpPr>
            <a:spLocks noGrp="1"/>
          </p:cNvSpPr>
          <p:nvPr>
            <p:ph idx="1"/>
          </p:nvPr>
        </p:nvSpPr>
        <p:spPr>
          <a:xfrm>
            <a:off x="581516" y="1861720"/>
            <a:ext cx="10515600" cy="4351338"/>
          </a:xfrm>
          <a:prstGeom prst="rect">
            <a:avLst/>
          </a:prstGeom>
        </p:spPr>
        <p:txBody>
          <a:bodyPr/>
          <a:lstStyle>
            <a:lvl1pPr>
              <a:defRPr b="0" i="0">
                <a:latin typeface="Century Gothic" panose="020B0502020202020204" pitchFamily="34" charset="0"/>
              </a:defRPr>
            </a:lvl1pPr>
            <a:lvl2pPr>
              <a:defRPr b="0" i="0">
                <a:latin typeface="Century Gothic" panose="020B0502020202020204" pitchFamily="34" charset="0"/>
              </a:defRPr>
            </a:lvl2pPr>
            <a:lvl3pPr>
              <a:defRPr b="0" i="0">
                <a:latin typeface="Century Gothic" panose="020B0502020202020204" pitchFamily="34" charset="0"/>
              </a:defRPr>
            </a:lvl3pPr>
            <a:lvl4pPr>
              <a:defRPr b="0" i="0">
                <a:latin typeface="Century Gothic" panose="020B0502020202020204" pitchFamily="34" charset="0"/>
              </a:defRPr>
            </a:lvl4pPr>
            <a:lvl5pPr>
              <a:defRPr b="0" i="0">
                <a:latin typeface="Century Gothic" panose="020B0502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552450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9676FFD2-8BCB-0D45-8362-E8DCE3AF8492}"/>
              </a:ext>
            </a:extLst>
          </p:cNvPr>
          <p:cNvSpPr>
            <a:spLocks noGrp="1"/>
          </p:cNvSpPr>
          <p:nvPr>
            <p:ph type="title"/>
          </p:nvPr>
        </p:nvSpPr>
        <p:spPr>
          <a:xfrm>
            <a:off x="581516" y="136525"/>
            <a:ext cx="10515600" cy="1325563"/>
          </a:xfrm>
          <a:prstGeom prst="rect">
            <a:avLst/>
          </a:prstGeom>
        </p:spPr>
        <p:txBody>
          <a:bodyPr vert="horz" lIns="91440" tIns="45720" rIns="91440" bIns="45720" rtlCol="0" anchor="ctr">
            <a:normAutofit/>
          </a:bodyPr>
          <a:lstStyle>
            <a:lvl1pPr>
              <a:defRPr sz="3600" b="0" i="0">
                <a:solidFill>
                  <a:schemeClr val="bg1"/>
                </a:solidFill>
                <a:latin typeface="Century Gothic" panose="020B0502020202020204" pitchFamily="34" charset="0"/>
              </a:defRPr>
            </a:lvl1pPr>
          </a:lstStyle>
          <a:p>
            <a:r>
              <a:rPr lang="en-GB" dirty="0"/>
              <a:t>Click to edit Master title style</a:t>
            </a:r>
            <a:endParaRPr lang="en-US" dirty="0"/>
          </a:p>
        </p:txBody>
      </p:sp>
      <p:sp>
        <p:nvSpPr>
          <p:cNvPr id="5" name="Content Placeholder 2">
            <a:extLst>
              <a:ext uri="{FF2B5EF4-FFF2-40B4-BE49-F238E27FC236}">
                <a16:creationId xmlns:a16="http://schemas.microsoft.com/office/drawing/2014/main" id="{D57C3005-818B-734E-8488-4378EFFBCF75}"/>
              </a:ext>
            </a:extLst>
          </p:cNvPr>
          <p:cNvSpPr>
            <a:spLocks noGrp="1"/>
          </p:cNvSpPr>
          <p:nvPr>
            <p:ph idx="1"/>
          </p:nvPr>
        </p:nvSpPr>
        <p:spPr>
          <a:xfrm>
            <a:off x="581516" y="1861720"/>
            <a:ext cx="10515600" cy="4351338"/>
          </a:xfrm>
          <a:prstGeom prst="rect">
            <a:avLst/>
          </a:prstGeom>
        </p:spPr>
        <p:txBody>
          <a:bodyPr/>
          <a:lstStyle>
            <a:lvl1pPr>
              <a:defRPr b="0" i="0">
                <a:latin typeface="Century Gothic" panose="020B0502020202020204" pitchFamily="34" charset="0"/>
              </a:defRPr>
            </a:lvl1pPr>
            <a:lvl2pPr>
              <a:defRPr b="0" i="0">
                <a:latin typeface="Century Gothic" panose="020B0502020202020204" pitchFamily="34" charset="0"/>
              </a:defRPr>
            </a:lvl2pPr>
            <a:lvl3pPr>
              <a:defRPr b="0" i="0">
                <a:latin typeface="Century Gothic" panose="020B0502020202020204" pitchFamily="34" charset="0"/>
              </a:defRPr>
            </a:lvl3pPr>
            <a:lvl4pPr>
              <a:defRPr b="0" i="0">
                <a:latin typeface="Century Gothic" panose="020B0502020202020204" pitchFamily="34" charset="0"/>
              </a:defRPr>
            </a:lvl4pPr>
            <a:lvl5pPr>
              <a:defRPr b="0" i="0">
                <a:latin typeface="Century Gothic" panose="020B0502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2FE1146B-5362-514D-BB11-446496B217CD}"/>
              </a:ext>
            </a:extLst>
          </p:cNvPr>
          <p:cNvPicPr>
            <a:picLocks noChangeAspect="1"/>
          </p:cNvPicPr>
          <p:nvPr userDrawn="1"/>
        </p:nvPicPr>
        <p:blipFill>
          <a:blip r:embed="rId2"/>
          <a:stretch>
            <a:fillRect/>
          </a:stretch>
        </p:blipFill>
        <p:spPr>
          <a:xfrm>
            <a:off x="7793861" y="1767840"/>
            <a:ext cx="3693486" cy="4351338"/>
          </a:xfrm>
          <a:prstGeom prst="rect">
            <a:avLst/>
          </a:prstGeom>
        </p:spPr>
      </p:pic>
    </p:spTree>
    <p:extLst>
      <p:ext uri="{BB962C8B-B14F-4D97-AF65-F5344CB8AC3E}">
        <p14:creationId xmlns:p14="http://schemas.microsoft.com/office/powerpoint/2010/main" val="1442538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9676FFD2-8BCB-0D45-8362-E8DCE3AF8492}"/>
              </a:ext>
            </a:extLst>
          </p:cNvPr>
          <p:cNvSpPr>
            <a:spLocks noGrp="1"/>
          </p:cNvSpPr>
          <p:nvPr>
            <p:ph type="title"/>
          </p:nvPr>
        </p:nvSpPr>
        <p:spPr>
          <a:xfrm>
            <a:off x="581516" y="136525"/>
            <a:ext cx="10515600" cy="1325563"/>
          </a:xfrm>
          <a:prstGeom prst="rect">
            <a:avLst/>
          </a:prstGeom>
        </p:spPr>
        <p:txBody>
          <a:bodyPr vert="horz" lIns="91440" tIns="45720" rIns="91440" bIns="45720" rtlCol="0" anchor="ctr">
            <a:normAutofit/>
          </a:bodyPr>
          <a:lstStyle>
            <a:lvl1pPr>
              <a:defRPr sz="3600" b="0" i="0">
                <a:solidFill>
                  <a:schemeClr val="bg1"/>
                </a:solidFill>
                <a:latin typeface="Century Gothic" panose="020B0502020202020204" pitchFamily="34" charset="0"/>
              </a:defRPr>
            </a:lvl1pPr>
          </a:lstStyle>
          <a:p>
            <a:r>
              <a:rPr lang="en-GB" dirty="0"/>
              <a:t>Click to edit Master title style</a:t>
            </a:r>
            <a:endParaRPr lang="en-US" dirty="0"/>
          </a:p>
        </p:txBody>
      </p:sp>
      <p:sp>
        <p:nvSpPr>
          <p:cNvPr id="5" name="Content Placeholder 2">
            <a:extLst>
              <a:ext uri="{FF2B5EF4-FFF2-40B4-BE49-F238E27FC236}">
                <a16:creationId xmlns:a16="http://schemas.microsoft.com/office/drawing/2014/main" id="{D57C3005-818B-734E-8488-4378EFFBCF75}"/>
              </a:ext>
            </a:extLst>
          </p:cNvPr>
          <p:cNvSpPr>
            <a:spLocks noGrp="1"/>
          </p:cNvSpPr>
          <p:nvPr>
            <p:ph idx="1"/>
          </p:nvPr>
        </p:nvSpPr>
        <p:spPr>
          <a:xfrm>
            <a:off x="581516" y="1861720"/>
            <a:ext cx="10515600" cy="4351338"/>
          </a:xfrm>
          <a:prstGeom prst="rect">
            <a:avLst/>
          </a:prstGeom>
        </p:spPr>
        <p:txBody>
          <a:bodyPr/>
          <a:lstStyle>
            <a:lvl1pPr>
              <a:defRPr b="0" i="0">
                <a:latin typeface="Century Gothic" panose="020B0502020202020204" pitchFamily="34" charset="0"/>
              </a:defRPr>
            </a:lvl1pPr>
            <a:lvl2pPr>
              <a:defRPr b="0" i="0">
                <a:latin typeface="Century Gothic" panose="020B0502020202020204" pitchFamily="34" charset="0"/>
              </a:defRPr>
            </a:lvl2pPr>
            <a:lvl3pPr>
              <a:defRPr b="0" i="0">
                <a:latin typeface="Century Gothic" panose="020B0502020202020204" pitchFamily="34" charset="0"/>
              </a:defRPr>
            </a:lvl3pPr>
            <a:lvl4pPr>
              <a:defRPr b="0" i="0">
                <a:latin typeface="Century Gothic" panose="020B0502020202020204" pitchFamily="34" charset="0"/>
              </a:defRPr>
            </a:lvl4pPr>
            <a:lvl5pPr>
              <a:defRPr b="0" i="0">
                <a:latin typeface="Century Gothic" panose="020B0502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8467" y="1540525"/>
            <a:ext cx="4780638" cy="4993728"/>
          </a:xfrm>
          <a:prstGeom prst="rect">
            <a:avLst/>
          </a:prstGeom>
        </p:spPr>
      </p:pic>
    </p:spTree>
    <p:extLst>
      <p:ext uri="{BB962C8B-B14F-4D97-AF65-F5344CB8AC3E}">
        <p14:creationId xmlns:p14="http://schemas.microsoft.com/office/powerpoint/2010/main" val="724503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8092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EF4875D6-9323-A84A-876D-0ACFCB85E834}"/>
              </a:ext>
            </a:extLst>
          </p:cNvPr>
          <p:cNvPicPr>
            <a:picLocks noChangeAspect="1"/>
          </p:cNvPicPr>
          <p:nvPr userDrawn="1"/>
        </p:nvPicPr>
        <p:blipFill>
          <a:blip r:embed="rId2"/>
          <a:stretch>
            <a:fillRect/>
          </a:stretch>
        </p:blipFill>
        <p:spPr>
          <a:xfrm>
            <a:off x="5675526" y="1293644"/>
            <a:ext cx="6267524" cy="5105400"/>
          </a:xfrm>
          <a:prstGeom prst="rect">
            <a:avLst/>
          </a:prstGeom>
        </p:spPr>
      </p:pic>
    </p:spTree>
    <p:extLst>
      <p:ext uri="{BB962C8B-B14F-4D97-AF65-F5344CB8AC3E}">
        <p14:creationId xmlns:p14="http://schemas.microsoft.com/office/powerpoint/2010/main" val="366719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36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B01E-54F2-F041-B180-BE3322E31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9E9EF-D00F-3B4A-AC7F-0D55510F0D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7B672-FD00-B347-8789-C1E2E42E31B3}"/>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5" name="Footer Placeholder 4">
            <a:extLst>
              <a:ext uri="{FF2B5EF4-FFF2-40B4-BE49-F238E27FC236}">
                <a16:creationId xmlns:a16="http://schemas.microsoft.com/office/drawing/2014/main" id="{E809ABD2-3336-5A40-9E4A-BC1B0AA01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1F093-0001-8048-8494-90C5AACABD43}"/>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267803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7950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2420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6404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0034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60005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4383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65857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69025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7623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029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7C45-9364-6543-9CB5-6D00ABA9B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3BF4E8-C86A-4D46-90D3-0E1F3934A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65843D-78AD-454B-B8CB-1D1AACB31A98}"/>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5" name="Footer Placeholder 4">
            <a:extLst>
              <a:ext uri="{FF2B5EF4-FFF2-40B4-BE49-F238E27FC236}">
                <a16:creationId xmlns:a16="http://schemas.microsoft.com/office/drawing/2014/main" id="{1289EEC6-7003-DF49-B857-1061FD3E2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7856C-7AA7-3B43-94CF-8D529C0E4A54}"/>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25432151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48439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10435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46473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207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100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0A41-836B-984B-867E-EFD1AC5ACC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0FADD-F74D-E947-8CF7-9691580055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FFADD3-D936-414C-A685-60EA09CE9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ABB33-8944-4341-A351-3DF617257707}"/>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6" name="Footer Placeholder 5">
            <a:extLst>
              <a:ext uri="{FF2B5EF4-FFF2-40B4-BE49-F238E27FC236}">
                <a16:creationId xmlns:a16="http://schemas.microsoft.com/office/drawing/2014/main" id="{2F3A3C44-2FC4-4C41-8007-26769C844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D448B-2DFE-194E-A47D-7DBDFF6B95D5}"/>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89384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B4DD-DE21-0D47-9649-436B6E66E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E123A-B6C3-5246-8F2C-57BE5C29CE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8A9620-A3F9-3440-ADF4-09D053F923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528876-4234-1D4F-A152-638197C3B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437F58-BBF3-F64A-BFE1-52743FD9D6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409763-F93F-5549-B1CA-27E94F3DAA2B}"/>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8" name="Footer Placeholder 7">
            <a:extLst>
              <a:ext uri="{FF2B5EF4-FFF2-40B4-BE49-F238E27FC236}">
                <a16:creationId xmlns:a16="http://schemas.microsoft.com/office/drawing/2014/main" id="{A1714BC8-8C93-5F47-B06A-D4ABE2AB2E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805269-1852-CE41-9BF3-BB3F8AE6A515}"/>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139282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A4F5-32D5-DB44-8CF7-DD55B162AE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CD0EB-14CA-EF47-9D80-F0DC19B3912A}"/>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4" name="Footer Placeholder 3">
            <a:extLst>
              <a:ext uri="{FF2B5EF4-FFF2-40B4-BE49-F238E27FC236}">
                <a16:creationId xmlns:a16="http://schemas.microsoft.com/office/drawing/2014/main" id="{4C19099F-3F5D-8045-9ED7-41FA19CE3D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DC766-AEF2-A74E-94B7-5DD83C6EC9C8}"/>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215817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F9A44-8C39-1442-A67D-DF65893ADD06}"/>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3" name="Footer Placeholder 2">
            <a:extLst>
              <a:ext uri="{FF2B5EF4-FFF2-40B4-BE49-F238E27FC236}">
                <a16:creationId xmlns:a16="http://schemas.microsoft.com/office/drawing/2014/main" id="{70EAF9D4-DAEC-E740-A66B-215017F399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9DE4A-B5A5-534B-BEAE-20A71D932017}"/>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198684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3381-F6EF-A748-ACFA-EF0F600A8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0F7AD-2B3B-3344-8059-4A178BEC4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B8139D-1161-7340-A73E-96EB3549A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EBDBC-513A-9441-9B66-E840BD0443E3}"/>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6" name="Footer Placeholder 5">
            <a:extLst>
              <a:ext uri="{FF2B5EF4-FFF2-40B4-BE49-F238E27FC236}">
                <a16:creationId xmlns:a16="http://schemas.microsoft.com/office/drawing/2014/main" id="{F63576ED-DDC8-8340-A1FE-3C504F91B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8E7A5-69DD-4745-AE3D-792C4A8D373F}"/>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295891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394E-D7AA-EF4C-9CEA-85F5CAB78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6BBC9-7559-CB44-A3F4-B5953F1DE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A5CAC1-F25F-A249-B349-B4B347CCC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A3BCC-9E25-BC45-85E0-F13AF4BE6D14}"/>
              </a:ext>
            </a:extLst>
          </p:cNvPr>
          <p:cNvSpPr>
            <a:spLocks noGrp="1"/>
          </p:cNvSpPr>
          <p:nvPr>
            <p:ph type="dt" sz="half" idx="10"/>
          </p:nvPr>
        </p:nvSpPr>
        <p:spPr/>
        <p:txBody>
          <a:bodyPr/>
          <a:lstStyle/>
          <a:p>
            <a:fld id="{FD7F98F3-DDC3-5046-9097-2D06C7438D34}" type="datetimeFigureOut">
              <a:rPr lang="en-US" smtClean="0"/>
              <a:t>7/21/2022</a:t>
            </a:fld>
            <a:endParaRPr lang="en-US"/>
          </a:p>
        </p:txBody>
      </p:sp>
      <p:sp>
        <p:nvSpPr>
          <p:cNvPr id="6" name="Footer Placeholder 5">
            <a:extLst>
              <a:ext uri="{FF2B5EF4-FFF2-40B4-BE49-F238E27FC236}">
                <a16:creationId xmlns:a16="http://schemas.microsoft.com/office/drawing/2014/main" id="{625CD519-F563-A94E-B67F-D7BB60F4B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75D13-E558-0640-A71C-DCDEC865F3BE}"/>
              </a:ext>
            </a:extLst>
          </p:cNvPr>
          <p:cNvSpPr>
            <a:spLocks noGrp="1"/>
          </p:cNvSpPr>
          <p:nvPr>
            <p:ph type="sldNum" sz="quarter" idx="12"/>
          </p:nvPr>
        </p:nvSpPr>
        <p:spPr/>
        <p:txBody>
          <a:bodyPr/>
          <a:lstStyle/>
          <a:p>
            <a:fld id="{FACD3BB8-538C-1D49-BEB0-01A2C7BD40CD}" type="slidenum">
              <a:rPr lang="en-US" smtClean="0"/>
              <a:t>‹#›</a:t>
            </a:fld>
            <a:endParaRPr lang="en-US"/>
          </a:p>
        </p:txBody>
      </p:sp>
    </p:spTree>
    <p:extLst>
      <p:ext uri="{BB962C8B-B14F-4D97-AF65-F5344CB8AC3E}">
        <p14:creationId xmlns:p14="http://schemas.microsoft.com/office/powerpoint/2010/main" val="356534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E203E-3155-0744-A38C-EE94B663E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51AA1A5-66B7-F342-99B5-13A1BE217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024B10F-5B46-1B43-B519-24771E8F17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F98F3-DDC3-5046-9097-2D06C7438D34}" type="datetimeFigureOut">
              <a:rPr lang="en-US" smtClean="0"/>
              <a:t>7/21/2022</a:t>
            </a:fld>
            <a:endParaRPr lang="en-US"/>
          </a:p>
        </p:txBody>
      </p:sp>
      <p:sp>
        <p:nvSpPr>
          <p:cNvPr id="5" name="Footer Placeholder 4">
            <a:extLst>
              <a:ext uri="{FF2B5EF4-FFF2-40B4-BE49-F238E27FC236}">
                <a16:creationId xmlns:a16="http://schemas.microsoft.com/office/drawing/2014/main" id="{F499E7E5-91CE-0B44-9C87-601D1F0DE9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65EF00-F584-F146-A5AB-7A4E72F7D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D3BB8-538C-1D49-BEB0-01A2C7BD40CD}" type="slidenum">
              <a:rPr lang="en-US" smtClean="0"/>
              <a:t>‹#›</a:t>
            </a:fld>
            <a:endParaRPr lang="en-US"/>
          </a:p>
        </p:txBody>
      </p:sp>
    </p:spTree>
    <p:extLst>
      <p:ext uri="{BB962C8B-B14F-4D97-AF65-F5344CB8AC3E}">
        <p14:creationId xmlns:p14="http://schemas.microsoft.com/office/powerpoint/2010/main" val="166012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Lst>
  <p:txStyles>
    <p:titleStyle>
      <a:lvl1pPr algn="l" defTabSz="914400" rtl="0" eaLnBrk="1" latinLnBrk="0" hangingPunct="1">
        <a:lnSpc>
          <a:spcPct val="90000"/>
        </a:lnSpc>
        <a:spcBef>
          <a:spcPct val="0"/>
        </a:spcBef>
        <a:buNone/>
        <a:defRPr sz="4400" b="0" i="0" kern="1200">
          <a:solidFill>
            <a:schemeClr val="tx1">
              <a:lumMod val="65000"/>
              <a:lumOff val="35000"/>
            </a:schemeClr>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65000"/>
              <a:lumOff val="35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65000"/>
              <a:lumOff val="35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453246-F955-424E-8DA9-4427B82D8492}"/>
              </a:ext>
            </a:extLst>
          </p:cNvPr>
          <p:cNvSpPr/>
          <p:nvPr userDrawn="1"/>
        </p:nvSpPr>
        <p:spPr>
          <a:xfrm>
            <a:off x="0" y="-3842"/>
            <a:ext cx="12192000" cy="1226919"/>
          </a:xfrm>
          <a:prstGeom prst="rect">
            <a:avLst/>
          </a:prstGeom>
          <a:solidFill>
            <a:srgbClr val="269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406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D7F98F3-DDC3-5046-9097-2D06C7438D34}" type="datetimeFigureOut">
              <a:rPr lang="en-US" smtClean="0"/>
              <a:t>7/21/2022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ACD3BB8-538C-1D49-BEB0-01A2C7BD40CD}" type="slidenum">
              <a:rPr lang="en-US" smtClean="0"/>
              <a:t>‹#›</a:t>
            </a:fld>
            <a:endParaRPr lang="en-US"/>
          </a:p>
        </p:txBody>
      </p:sp>
      <p:sp>
        <p:nvSpPr>
          <p:cNvPr id="13" name="Rectangle 12">
            <a:extLst>
              <a:ext uri="{FF2B5EF4-FFF2-40B4-BE49-F238E27FC236}">
                <a16:creationId xmlns:a16="http://schemas.microsoft.com/office/drawing/2014/main" id="{3B453246-F955-424E-8DA9-4427B82D8492}"/>
              </a:ext>
            </a:extLst>
          </p:cNvPr>
          <p:cNvSpPr/>
          <p:nvPr userDrawn="1"/>
        </p:nvSpPr>
        <p:spPr>
          <a:xfrm>
            <a:off x="0" y="-3842"/>
            <a:ext cx="12192000" cy="1226919"/>
          </a:xfrm>
          <a:prstGeom prst="rect">
            <a:avLst/>
          </a:prstGeom>
          <a:solidFill>
            <a:srgbClr val="269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2480"/>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www.pgadmin.org/download/pgadmin-4-windows/" TargetMode="External"/><Relationship Id="rId4" Type="http://schemas.openxmlformats.org/officeDocument/2006/relationships/hyperlink" Target="https://www.postgresql.org/download/window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Cegedim Internship 2021</a:t>
            </a:r>
            <a:endParaRPr lang="en-US" dirty="0"/>
          </a:p>
        </p:txBody>
      </p:sp>
      <p:sp>
        <p:nvSpPr>
          <p:cNvPr id="3" name="Subtitle 2"/>
          <p:cNvSpPr>
            <a:spLocks noGrp="1"/>
          </p:cNvSpPr>
          <p:nvPr>
            <p:ph type="subTitle" idx="1"/>
          </p:nvPr>
        </p:nvSpPr>
        <p:spPr>
          <a:xfrm>
            <a:off x="135968" y="5016001"/>
            <a:ext cx="6400800" cy="1710157"/>
          </a:xfrm>
        </p:spPr>
        <p:txBody>
          <a:bodyPr>
            <a:normAutofit/>
          </a:bodyPr>
          <a:lstStyle/>
          <a:p>
            <a:r>
              <a:rPr lang="en-US" sz="1800" dirty="0" smtClean="0">
                <a:solidFill>
                  <a:schemeClr val="tx1"/>
                </a:solidFill>
              </a:rPr>
              <a:t>Karim </a:t>
            </a:r>
            <a:r>
              <a:rPr lang="en-US" sz="1800" dirty="0" err="1" smtClean="0">
                <a:solidFill>
                  <a:schemeClr val="tx1"/>
                </a:solidFill>
              </a:rPr>
              <a:t>Abdelkareem</a:t>
            </a:r>
            <a:r>
              <a:rPr lang="en-US" sz="1800" dirty="0" smtClean="0">
                <a:solidFill>
                  <a:schemeClr val="tx1"/>
                </a:solidFill>
              </a:rPr>
              <a:t>			</a:t>
            </a:r>
          </a:p>
          <a:p>
            <a:r>
              <a:rPr lang="en-US" sz="1800" dirty="0" smtClean="0">
                <a:solidFill>
                  <a:schemeClr val="tx1"/>
                </a:solidFill>
              </a:rPr>
              <a:t>Senior Software Developer </a:t>
            </a:r>
          </a:p>
          <a:p>
            <a:r>
              <a:rPr lang="en-US" sz="1200" dirty="0" smtClean="0">
                <a:solidFill>
                  <a:schemeClr val="tx1"/>
                </a:solidFill>
              </a:rPr>
              <a:t>Kareem.abdelkareem@Cegedim.com</a:t>
            </a:r>
          </a:p>
        </p:txBody>
      </p:sp>
      <p:pic>
        <p:nvPicPr>
          <p:cNvPr id="4" name="Picture 3"/>
          <p:cNvPicPr>
            <a:picLocks noChangeAspect="1"/>
          </p:cNvPicPr>
          <p:nvPr/>
        </p:nvPicPr>
        <p:blipFill>
          <a:blip r:embed="rId3"/>
          <a:stretch>
            <a:fillRect/>
          </a:stretch>
        </p:blipFill>
        <p:spPr>
          <a:xfrm>
            <a:off x="9293332" y="5887189"/>
            <a:ext cx="2771483" cy="817973"/>
          </a:xfrm>
          <a:prstGeom prst="rect">
            <a:avLst/>
          </a:prstGeom>
          <a:ln>
            <a:noFill/>
          </a:ln>
          <a:effectLst>
            <a:outerShdw blurRad="292100" dist="139700" dir="2700000" algn="tl" rotWithShape="0">
              <a:srgbClr val="333333">
                <a:alpha val="65000"/>
              </a:srgbClr>
            </a:outerShdw>
          </a:effectLst>
        </p:spPr>
      </p:pic>
      <p:sp>
        <p:nvSpPr>
          <p:cNvPr id="8" name="Subtitle 2"/>
          <p:cNvSpPr txBox="1">
            <a:spLocks/>
          </p:cNvSpPr>
          <p:nvPr/>
        </p:nvSpPr>
        <p:spPr>
          <a:xfrm>
            <a:off x="135968" y="5533880"/>
            <a:ext cx="6400800" cy="19473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US" sz="1300" dirty="0" smtClean="0">
              <a:solidFill>
                <a:schemeClr val="tx1"/>
              </a:solidFill>
            </a:endParaRPr>
          </a:p>
        </p:txBody>
      </p:sp>
    </p:spTree>
    <p:extLst>
      <p:ext uri="{BB962C8B-B14F-4D97-AF65-F5344CB8AC3E}">
        <p14:creationId xmlns:p14="http://schemas.microsoft.com/office/powerpoint/2010/main" val="2818392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5708"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Window Functions</a:t>
            </a:r>
            <a:endParaRPr lang="en-GB" sz="3600" dirty="0">
              <a:solidFill>
                <a:schemeClr val="bg1"/>
              </a:solidFill>
              <a:latin typeface="Century Gothic" panose="020B0502020202020204" pitchFamily="34" charset="0"/>
            </a:endParaRPr>
          </a:p>
        </p:txBody>
      </p:sp>
      <p:sp>
        <p:nvSpPr>
          <p:cNvPr id="10" name="Subtitle 2">
            <a:extLst>
              <a:ext uri="{FF2B5EF4-FFF2-40B4-BE49-F238E27FC236}">
                <a16:creationId xmlns:a16="http://schemas.microsoft.com/office/drawing/2014/main" id="{AF204C42-D745-6247-99EE-D6DE1AAD8F29}"/>
              </a:ext>
            </a:extLst>
          </p:cNvPr>
          <p:cNvSpPr txBox="1">
            <a:spLocks/>
          </p:cNvSpPr>
          <p:nvPr/>
        </p:nvSpPr>
        <p:spPr>
          <a:xfrm>
            <a:off x="801645" y="19218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A window </a:t>
            </a:r>
            <a:r>
              <a:rPr lang="en-US" dirty="0"/>
              <a:t>function performs an aggregate-like operation on a set of query rows. However, whereas an aggregate operation groups query rows into a single result row, a window function produces a result for each query </a:t>
            </a:r>
            <a:r>
              <a:rPr lang="en-US" dirty="0" smtClean="0"/>
              <a:t>row:</a:t>
            </a:r>
          </a:p>
          <a:p>
            <a:pPr marL="800100" lvl="1" indent="-342900" algn="l">
              <a:buFont typeface="Arial" panose="020B0604020202020204" pitchFamily="34" charset="0"/>
              <a:buChar char="•"/>
            </a:pPr>
            <a:r>
              <a:rPr lang="en-US" dirty="0" smtClean="0"/>
              <a:t>The </a:t>
            </a:r>
            <a:r>
              <a:rPr lang="en-US" dirty="0"/>
              <a:t>row for which function evaluation occurs is called the current </a:t>
            </a:r>
            <a:r>
              <a:rPr lang="en-US" dirty="0" smtClean="0"/>
              <a:t>row.</a:t>
            </a:r>
          </a:p>
          <a:p>
            <a:pPr marL="800100" lvl="1" indent="-342900" algn="l">
              <a:buFont typeface="Arial" panose="020B0604020202020204" pitchFamily="34" charset="0"/>
              <a:buChar char="•"/>
            </a:pPr>
            <a:r>
              <a:rPr lang="en-US" dirty="0" smtClean="0"/>
              <a:t>The </a:t>
            </a:r>
            <a:r>
              <a:rPr lang="en-US" dirty="0"/>
              <a:t>query rows related to the current row over which function evaluation occurs comprise the window for the current row.</a:t>
            </a:r>
          </a:p>
          <a:p>
            <a:pPr algn="l"/>
            <a:endParaRPr lang="en-US" dirty="0" smtClean="0"/>
          </a:p>
          <a:p>
            <a:pPr algn="l"/>
            <a:r>
              <a:rPr lang="en-US" dirty="0"/>
              <a:t>Window functions are permitted only in the select list and ORDER BY clause. Query result rows are determined from the FROM clause, after WHERE, GROUP BY, and HAVING processing, and windowing execution occurs before ORDER BY, LIMIT, and SELECT DISTINCT</a:t>
            </a:r>
          </a:p>
        </p:txBody>
      </p:sp>
    </p:spTree>
    <p:extLst>
      <p:ext uri="{BB962C8B-B14F-4D97-AF65-F5344CB8AC3E}">
        <p14:creationId xmlns:p14="http://schemas.microsoft.com/office/powerpoint/2010/main" val="1292457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3917"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SQL Constraint</a:t>
            </a:r>
            <a:endParaRPr lang="en-GB" sz="3600" dirty="0">
              <a:solidFill>
                <a:schemeClr val="bg1"/>
              </a:solidFill>
              <a:latin typeface="Century Gothic" panose="020B0502020202020204" pitchFamily="34" charset="0"/>
            </a:endParaRPr>
          </a:p>
        </p:txBody>
      </p:sp>
      <p:sp>
        <p:nvSpPr>
          <p:cNvPr id="10" name="Subtitle 2">
            <a:extLst>
              <a:ext uri="{FF2B5EF4-FFF2-40B4-BE49-F238E27FC236}">
                <a16:creationId xmlns:a16="http://schemas.microsoft.com/office/drawing/2014/main" id="{AF204C42-D745-6247-99EE-D6DE1AAD8F29}"/>
              </a:ext>
            </a:extLst>
          </p:cNvPr>
          <p:cNvSpPr txBox="1">
            <a:spLocks/>
          </p:cNvSpPr>
          <p:nvPr/>
        </p:nvSpPr>
        <p:spPr>
          <a:xfrm>
            <a:off x="801645" y="19218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SQL constraints are used to specify rules for data in a table</a:t>
            </a:r>
            <a:r>
              <a:rPr lang="en-US" dirty="0" smtClean="0"/>
              <a:t>.</a:t>
            </a:r>
          </a:p>
          <a:p>
            <a:pPr algn="l"/>
            <a:endParaRPr lang="en-US" dirty="0"/>
          </a:p>
          <a:p>
            <a:pPr algn="l"/>
            <a:r>
              <a:rPr lang="en-US" dirty="0"/>
              <a:t>The following constraints are commonly used in </a:t>
            </a:r>
            <a:r>
              <a:rPr lang="en-US" dirty="0" smtClean="0"/>
              <a:t>SQL:</a:t>
            </a:r>
          </a:p>
          <a:p>
            <a:pPr marL="800100" lvl="1" indent="-342900" algn="l">
              <a:buFont typeface="Arial" panose="020B0604020202020204" pitchFamily="34" charset="0"/>
              <a:buChar char="•"/>
            </a:pPr>
            <a:r>
              <a:rPr lang="en-US" dirty="0" smtClean="0"/>
              <a:t>NOT </a:t>
            </a:r>
            <a:r>
              <a:rPr lang="en-US" dirty="0"/>
              <a:t>NULL - Ensures that a column cannot have a NULL </a:t>
            </a:r>
            <a:r>
              <a:rPr lang="en-US" dirty="0" smtClean="0"/>
              <a:t>value</a:t>
            </a:r>
          </a:p>
          <a:p>
            <a:pPr marL="800100" lvl="1" indent="-342900" algn="l">
              <a:buFont typeface="Arial" panose="020B0604020202020204" pitchFamily="34" charset="0"/>
              <a:buChar char="•"/>
            </a:pPr>
            <a:r>
              <a:rPr lang="en-US" dirty="0" smtClean="0"/>
              <a:t>UNIQUE </a:t>
            </a:r>
            <a:r>
              <a:rPr lang="en-US" dirty="0"/>
              <a:t>- Ensures that all values in a column are </a:t>
            </a:r>
            <a:r>
              <a:rPr lang="en-US" dirty="0" smtClean="0"/>
              <a:t>different</a:t>
            </a:r>
          </a:p>
          <a:p>
            <a:pPr marL="800100" lvl="1" indent="-342900" algn="l">
              <a:buFont typeface="Arial" panose="020B0604020202020204" pitchFamily="34" charset="0"/>
              <a:buChar char="•"/>
            </a:pPr>
            <a:r>
              <a:rPr lang="en-US" dirty="0" smtClean="0"/>
              <a:t>PRIMARY </a:t>
            </a:r>
            <a:r>
              <a:rPr lang="en-US" dirty="0"/>
              <a:t>KEY - A combination of a </a:t>
            </a:r>
            <a:r>
              <a:rPr lang="en-US" u="sng" dirty="0"/>
              <a:t>NOT NULL and UNIQUE</a:t>
            </a:r>
            <a:r>
              <a:rPr lang="en-US" dirty="0"/>
              <a:t>. Uniquely identifies each row in a </a:t>
            </a:r>
            <a:r>
              <a:rPr lang="en-US" dirty="0" smtClean="0"/>
              <a:t>table</a:t>
            </a:r>
          </a:p>
          <a:p>
            <a:pPr marL="800100" lvl="1" indent="-342900" algn="l">
              <a:buFont typeface="Arial" panose="020B0604020202020204" pitchFamily="34" charset="0"/>
              <a:buChar char="•"/>
            </a:pPr>
            <a:r>
              <a:rPr lang="en-US" dirty="0" smtClean="0"/>
              <a:t>FOREIGN </a:t>
            </a:r>
            <a:r>
              <a:rPr lang="en-US" dirty="0"/>
              <a:t>KEY - Prevents actions that would destroy links between </a:t>
            </a:r>
            <a:r>
              <a:rPr lang="en-US" dirty="0" smtClean="0"/>
              <a:t>tables</a:t>
            </a:r>
          </a:p>
          <a:p>
            <a:pPr marL="800100" lvl="1" indent="-342900" algn="l">
              <a:buFont typeface="Arial" panose="020B0604020202020204" pitchFamily="34" charset="0"/>
              <a:buChar char="•"/>
            </a:pPr>
            <a:r>
              <a:rPr lang="en-US" dirty="0" smtClean="0"/>
              <a:t>CHECK </a:t>
            </a:r>
            <a:r>
              <a:rPr lang="en-US" dirty="0"/>
              <a:t>- Ensures that the values in a column satisfies a specific </a:t>
            </a:r>
            <a:r>
              <a:rPr lang="en-US" dirty="0" smtClean="0"/>
              <a:t>condition</a:t>
            </a:r>
          </a:p>
          <a:p>
            <a:pPr marL="800100" lvl="1" indent="-342900" algn="l">
              <a:buFont typeface="Arial" panose="020B0604020202020204" pitchFamily="34" charset="0"/>
              <a:buChar char="•"/>
            </a:pPr>
            <a:r>
              <a:rPr lang="en-US" dirty="0" smtClean="0"/>
              <a:t>DEFAULT </a:t>
            </a:r>
            <a:r>
              <a:rPr lang="en-US" dirty="0"/>
              <a:t>- Sets a default value for a column if no value is </a:t>
            </a:r>
            <a:r>
              <a:rPr lang="en-US" dirty="0" smtClean="0"/>
              <a:t>specified</a:t>
            </a:r>
            <a:endParaRPr lang="en-US" dirty="0"/>
          </a:p>
        </p:txBody>
      </p:sp>
    </p:spTree>
    <p:extLst>
      <p:ext uri="{BB962C8B-B14F-4D97-AF65-F5344CB8AC3E}">
        <p14:creationId xmlns:p14="http://schemas.microsoft.com/office/powerpoint/2010/main" val="616476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3917"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Indexes </a:t>
            </a:r>
            <a:endParaRPr lang="en-GB" sz="3600" dirty="0">
              <a:solidFill>
                <a:schemeClr val="bg1"/>
              </a:solidFill>
              <a:latin typeface="Century Gothic" panose="020B0502020202020204" pitchFamily="34" charset="0"/>
            </a:endParaRPr>
          </a:p>
        </p:txBody>
      </p:sp>
      <p:sp>
        <p:nvSpPr>
          <p:cNvPr id="10" name="Subtitle 2">
            <a:extLst>
              <a:ext uri="{FF2B5EF4-FFF2-40B4-BE49-F238E27FC236}">
                <a16:creationId xmlns:a16="http://schemas.microsoft.com/office/drawing/2014/main" id="{AF204C42-D745-6247-99EE-D6DE1AAD8F29}"/>
              </a:ext>
            </a:extLst>
          </p:cNvPr>
          <p:cNvSpPr txBox="1">
            <a:spLocks/>
          </p:cNvSpPr>
          <p:nvPr/>
        </p:nvSpPr>
        <p:spPr>
          <a:xfrm>
            <a:off x="801645" y="19218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Indexes </a:t>
            </a:r>
            <a:r>
              <a:rPr lang="en-US" dirty="0"/>
              <a:t>are used to retrieve data from the database more quickly than otherwise. The users cannot see the indexes, they are just used to speed up searches/queries.</a:t>
            </a:r>
          </a:p>
          <a:p>
            <a:pPr algn="l"/>
            <a:endParaRPr lang="en-US" dirty="0"/>
          </a:p>
          <a:p>
            <a:pPr algn="l"/>
            <a:r>
              <a:rPr lang="en-US" dirty="0"/>
              <a:t>Note: Updating a table with indexes takes more time than updating a table without (because the indexes also need an update). So, only create indexes on columns that will be frequently searched against. </a:t>
            </a:r>
          </a:p>
        </p:txBody>
      </p:sp>
    </p:spTree>
    <p:extLst>
      <p:ext uri="{BB962C8B-B14F-4D97-AF65-F5344CB8AC3E}">
        <p14:creationId xmlns:p14="http://schemas.microsoft.com/office/powerpoint/2010/main" val="95611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3917"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Must to Know </a:t>
            </a:r>
            <a:endParaRPr lang="en-GB" sz="3600" dirty="0">
              <a:solidFill>
                <a:schemeClr val="bg1"/>
              </a:solidFill>
              <a:latin typeface="Century Gothic" panose="020B0502020202020204" pitchFamily="34" charset="0"/>
            </a:endParaRPr>
          </a:p>
        </p:txBody>
      </p:sp>
      <p:sp>
        <p:nvSpPr>
          <p:cNvPr id="10" name="Subtitle 2">
            <a:extLst>
              <a:ext uri="{FF2B5EF4-FFF2-40B4-BE49-F238E27FC236}">
                <a16:creationId xmlns:a16="http://schemas.microsoft.com/office/drawing/2014/main" id="{AF204C42-D745-6247-99EE-D6DE1AAD8F29}"/>
              </a:ext>
            </a:extLst>
          </p:cNvPr>
          <p:cNvSpPr txBox="1">
            <a:spLocks/>
          </p:cNvSpPr>
          <p:nvPr/>
        </p:nvSpPr>
        <p:spPr>
          <a:xfrm>
            <a:off x="801645" y="19218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Distinct</a:t>
            </a:r>
          </a:p>
          <a:p>
            <a:pPr algn="l"/>
            <a:r>
              <a:rPr lang="en-US" dirty="0" smtClean="0"/>
              <a:t>Null Values</a:t>
            </a:r>
          </a:p>
          <a:p>
            <a:pPr algn="l"/>
            <a:r>
              <a:rPr lang="en-US" dirty="0" smtClean="0"/>
              <a:t>Like &amp; Wild Cards</a:t>
            </a:r>
          </a:p>
          <a:p>
            <a:pPr algn="l"/>
            <a:r>
              <a:rPr lang="en-US" dirty="0" smtClean="0"/>
              <a:t>Exists</a:t>
            </a:r>
          </a:p>
          <a:p>
            <a:pPr algn="l"/>
            <a:r>
              <a:rPr lang="en-US" dirty="0" smtClean="0"/>
              <a:t>Case When</a:t>
            </a:r>
          </a:p>
          <a:p>
            <a:pPr algn="l"/>
            <a:r>
              <a:rPr lang="en-US" dirty="0" smtClean="0"/>
              <a:t> </a:t>
            </a:r>
            <a:endParaRPr lang="en-US" dirty="0"/>
          </a:p>
        </p:txBody>
      </p:sp>
    </p:spTree>
    <p:extLst>
      <p:ext uri="{BB962C8B-B14F-4D97-AF65-F5344CB8AC3E}">
        <p14:creationId xmlns:p14="http://schemas.microsoft.com/office/powerpoint/2010/main" val="3941127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9022" y="2706099"/>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n-GB" dirty="0" smtClean="0">
                <a:solidFill>
                  <a:schemeClr val="tx1"/>
                </a:solidFill>
              </a:rPr>
              <a:t>Database Design</a:t>
            </a:r>
            <a:endParaRPr lang="en-GB"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39" y="3781425"/>
            <a:ext cx="3984777" cy="373379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077" y="485729"/>
            <a:ext cx="3108235" cy="310694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02271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13542"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Entity Relation Diagram (ERD)</a:t>
            </a:r>
            <a:endParaRPr lang="en-GB" sz="3600" dirty="0">
              <a:solidFill>
                <a:schemeClr val="bg1"/>
              </a:solidFill>
              <a:latin typeface="Century Gothic" panose="020B0502020202020204" pitchFamily="34" charset="0"/>
            </a:endParaRPr>
          </a:p>
        </p:txBody>
      </p:sp>
      <p:sp>
        <p:nvSpPr>
          <p:cNvPr id="10" name="Subtitle 2">
            <a:extLst>
              <a:ext uri="{FF2B5EF4-FFF2-40B4-BE49-F238E27FC236}">
                <a16:creationId xmlns:a16="http://schemas.microsoft.com/office/drawing/2014/main" id="{AF204C42-D745-6247-99EE-D6DE1AAD8F29}"/>
              </a:ext>
            </a:extLst>
          </p:cNvPr>
          <p:cNvSpPr txBox="1">
            <a:spLocks/>
          </p:cNvSpPr>
          <p:nvPr/>
        </p:nvSpPr>
        <p:spPr>
          <a:xfrm>
            <a:off x="801645" y="19218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Identify Entities</a:t>
            </a:r>
          </a:p>
          <a:p>
            <a:pPr algn="l"/>
            <a:r>
              <a:rPr lang="en-US" dirty="0" smtClean="0"/>
              <a:t>Find Relationships</a:t>
            </a:r>
          </a:p>
          <a:p>
            <a:pPr algn="l"/>
            <a:r>
              <a:rPr lang="en-US" dirty="0" smtClean="0"/>
              <a:t>Draw Rough ERD</a:t>
            </a:r>
          </a:p>
          <a:p>
            <a:pPr algn="l"/>
            <a:r>
              <a:rPr lang="en-US" dirty="0" smtClean="0"/>
              <a:t>Fill in Cardinality (One-to-One, One-to-Many, Many-to-Many)</a:t>
            </a:r>
          </a:p>
          <a:p>
            <a:pPr algn="l"/>
            <a:r>
              <a:rPr lang="en-US" dirty="0" smtClean="0"/>
              <a:t>Identify Primary Keys and Attributes</a:t>
            </a:r>
          </a:p>
          <a:p>
            <a:pPr algn="l"/>
            <a:r>
              <a:rPr lang="en-US" dirty="0" smtClean="0"/>
              <a:t>Draw Full ERD</a:t>
            </a:r>
          </a:p>
          <a:p>
            <a:pPr algn="l"/>
            <a:r>
              <a:rPr lang="en-US" dirty="0" smtClean="0"/>
              <a:t>Check Results</a:t>
            </a:r>
          </a:p>
          <a:p>
            <a:pPr algn="l"/>
            <a:endParaRPr lang="en-US" dirty="0" smtClean="0"/>
          </a:p>
          <a:p>
            <a:pPr algn="l"/>
            <a:r>
              <a:rPr lang="en-US" dirty="0" smtClean="0"/>
              <a:t> </a:t>
            </a:r>
            <a:endParaRPr lang="en-US" dirty="0"/>
          </a:p>
        </p:txBody>
      </p:sp>
    </p:spTree>
    <p:extLst>
      <p:ext uri="{BB962C8B-B14F-4D97-AF65-F5344CB8AC3E}">
        <p14:creationId xmlns:p14="http://schemas.microsoft.com/office/powerpoint/2010/main" val="3485782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3917"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Online Photo Album ERD</a:t>
            </a:r>
            <a:endParaRPr lang="en-GB" sz="3600" dirty="0">
              <a:solidFill>
                <a:schemeClr val="bg1"/>
              </a:solidFill>
              <a:latin typeface="Century Gothic" panose="020B0502020202020204" pitchFamily="34" charset="0"/>
            </a:endParaRPr>
          </a:p>
        </p:txBody>
      </p:sp>
      <p:sp>
        <p:nvSpPr>
          <p:cNvPr id="10" name="Subtitle 2">
            <a:extLst>
              <a:ext uri="{FF2B5EF4-FFF2-40B4-BE49-F238E27FC236}">
                <a16:creationId xmlns:a16="http://schemas.microsoft.com/office/drawing/2014/main" id="{AF204C42-D745-6247-99EE-D6DE1AAD8F29}"/>
              </a:ext>
            </a:extLst>
          </p:cNvPr>
          <p:cNvSpPr txBox="1">
            <a:spLocks/>
          </p:cNvSpPr>
          <p:nvPr/>
        </p:nvSpPr>
        <p:spPr>
          <a:xfrm>
            <a:off x="801645" y="19218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smtClean="0"/>
              <a:t> </a:t>
            </a:r>
            <a:endParaRPr lang="en-US" dirty="0"/>
          </a:p>
        </p:txBody>
      </p:sp>
      <p:pic>
        <p:nvPicPr>
          <p:cNvPr id="2" name="Picture 1"/>
          <p:cNvPicPr>
            <a:picLocks noChangeAspect="1"/>
          </p:cNvPicPr>
          <p:nvPr/>
        </p:nvPicPr>
        <p:blipFill>
          <a:blip r:embed="rId4"/>
          <a:stretch>
            <a:fillRect/>
          </a:stretch>
        </p:blipFill>
        <p:spPr>
          <a:xfrm>
            <a:off x="2034941" y="1617044"/>
            <a:ext cx="7467600" cy="5105400"/>
          </a:xfrm>
          <a:prstGeom prst="rect">
            <a:avLst/>
          </a:prstGeom>
        </p:spPr>
      </p:pic>
    </p:spTree>
    <p:extLst>
      <p:ext uri="{BB962C8B-B14F-4D97-AF65-F5344CB8AC3E}">
        <p14:creationId xmlns:p14="http://schemas.microsoft.com/office/powerpoint/2010/main" val="1371274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3917"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Normalization vs De-Normalization</a:t>
            </a:r>
            <a:endParaRPr lang="en-GB" sz="3600" dirty="0">
              <a:solidFill>
                <a:schemeClr val="bg1"/>
              </a:solidFill>
              <a:latin typeface="Century Gothic" panose="020B0502020202020204" pitchFamily="34" charset="0"/>
            </a:endParaRPr>
          </a:p>
        </p:txBody>
      </p:sp>
      <p:sp>
        <p:nvSpPr>
          <p:cNvPr id="10" name="Subtitle 2">
            <a:extLst>
              <a:ext uri="{FF2B5EF4-FFF2-40B4-BE49-F238E27FC236}">
                <a16:creationId xmlns:a16="http://schemas.microsoft.com/office/drawing/2014/main" id="{AF204C42-D745-6247-99EE-D6DE1AAD8F29}"/>
              </a:ext>
            </a:extLst>
          </p:cNvPr>
          <p:cNvSpPr txBox="1">
            <a:spLocks/>
          </p:cNvSpPr>
          <p:nvPr/>
        </p:nvSpPr>
        <p:spPr>
          <a:xfrm>
            <a:off x="801645" y="19218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smtClean="0"/>
              <a:t> </a:t>
            </a:r>
            <a:endParaRPr lang="en-US" dirty="0"/>
          </a:p>
        </p:txBody>
      </p:sp>
      <p:sp>
        <p:nvSpPr>
          <p:cNvPr id="11" name="Subtitle 2">
            <a:extLst>
              <a:ext uri="{FF2B5EF4-FFF2-40B4-BE49-F238E27FC236}">
                <a16:creationId xmlns:a16="http://schemas.microsoft.com/office/drawing/2014/main" id="{AF204C42-D745-6247-99EE-D6DE1AAD8F29}"/>
              </a:ext>
            </a:extLst>
          </p:cNvPr>
          <p:cNvSpPr txBox="1">
            <a:spLocks/>
          </p:cNvSpPr>
          <p:nvPr/>
        </p:nvSpPr>
        <p:spPr>
          <a:xfrm>
            <a:off x="496845" y="1715688"/>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89515160"/>
              </p:ext>
            </p:extLst>
          </p:nvPr>
        </p:nvGraphicFramePr>
        <p:xfrm>
          <a:off x="496843" y="1530420"/>
          <a:ext cx="11342230" cy="4492245"/>
        </p:xfrm>
        <a:graphic>
          <a:graphicData uri="http://schemas.openxmlformats.org/drawingml/2006/table">
            <a:tbl>
              <a:tblPr/>
              <a:tblGrid>
                <a:gridCol w="1881912">
                  <a:extLst>
                    <a:ext uri="{9D8B030D-6E8A-4147-A177-3AD203B41FA5}">
                      <a16:colId xmlns:a16="http://schemas.microsoft.com/office/drawing/2014/main" val="3490023220"/>
                    </a:ext>
                  </a:extLst>
                </a:gridCol>
                <a:gridCol w="4730159">
                  <a:extLst>
                    <a:ext uri="{9D8B030D-6E8A-4147-A177-3AD203B41FA5}">
                      <a16:colId xmlns:a16="http://schemas.microsoft.com/office/drawing/2014/main" val="3567872479"/>
                    </a:ext>
                  </a:extLst>
                </a:gridCol>
                <a:gridCol w="4730159">
                  <a:extLst>
                    <a:ext uri="{9D8B030D-6E8A-4147-A177-3AD203B41FA5}">
                      <a16:colId xmlns:a16="http://schemas.microsoft.com/office/drawing/2014/main" val="2369069860"/>
                    </a:ext>
                  </a:extLst>
                </a:gridCol>
              </a:tblGrid>
              <a:tr h="277013">
                <a:tc>
                  <a:txBody>
                    <a:bodyPr/>
                    <a:lstStyle/>
                    <a:p>
                      <a:pPr algn="ctr" fontAlgn="t"/>
                      <a:r>
                        <a:rPr lang="en-US" sz="1400" dirty="0">
                          <a:effectLst/>
                        </a:rPr>
                        <a:t>Key</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effectLst/>
                        </a:rPr>
                        <a:t>Normalization</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Denormalization</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369977596"/>
                  </a:ext>
                </a:extLst>
              </a:tr>
              <a:tr h="693194">
                <a:tc>
                  <a:txBody>
                    <a:bodyPr/>
                    <a:lstStyle/>
                    <a:p>
                      <a:pPr fontAlgn="t"/>
                      <a:r>
                        <a:rPr lang="en-US" sz="1400" dirty="0">
                          <a:effectLst/>
                        </a:rPr>
                        <a:t>Implementation</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Normalization is used to remove redundant data from the database and to store non-redundant and consistent data into it.</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Denormalization is used to combine multiple table data into one so that it can be queried quickly.</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1422548"/>
                  </a:ext>
                </a:extLst>
              </a:tr>
              <a:tr h="693194">
                <a:tc>
                  <a:txBody>
                    <a:bodyPr/>
                    <a:lstStyle/>
                    <a:p>
                      <a:pPr fontAlgn="t"/>
                      <a:r>
                        <a:rPr lang="en-US" sz="1400" dirty="0">
                          <a:effectLst/>
                        </a:rPr>
                        <a:t>Focus</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Normalization mainly focuses on clearing the database from unused data and to reduce the data redundancy and inconsistency.</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Denormalization on the other hand focus on to achieve the faster execution of the queries through introducing redundancy.</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92000066"/>
                  </a:ext>
                </a:extLst>
              </a:tr>
              <a:tr h="908296">
                <a:tc>
                  <a:txBody>
                    <a:bodyPr/>
                    <a:lstStyle/>
                    <a:p>
                      <a:pPr fontAlgn="t"/>
                      <a:r>
                        <a:rPr lang="en-US" sz="1400">
                          <a:effectLst/>
                        </a:rPr>
                        <a:t>Number of Tables</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During Normalization as data is reduced so a number of tables are deleted from the database hence tables are lesser in number.</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On another hand during </a:t>
                      </a:r>
                      <a:r>
                        <a:rPr lang="en-US" sz="1400" dirty="0" err="1">
                          <a:effectLst/>
                        </a:rPr>
                        <a:t>Denormalization</a:t>
                      </a:r>
                      <a:r>
                        <a:rPr lang="en-US" sz="1400" dirty="0">
                          <a:effectLst/>
                        </a:rPr>
                        <a:t> data is integrated into the same database and hence a number of tables to store that data increases in number.</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05559345"/>
                  </a:ext>
                </a:extLst>
              </a:tr>
              <a:tr h="478093">
                <a:tc>
                  <a:txBody>
                    <a:bodyPr/>
                    <a:lstStyle/>
                    <a:p>
                      <a:pPr fontAlgn="t"/>
                      <a:r>
                        <a:rPr lang="en-US" sz="1400">
                          <a:effectLst/>
                        </a:rPr>
                        <a:t>Memory consumption</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Normalization uses optimized memory and hence faster in performance.</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On the other hand, </a:t>
                      </a:r>
                      <a:r>
                        <a:rPr lang="en-US" sz="1400" dirty="0" err="1">
                          <a:effectLst/>
                        </a:rPr>
                        <a:t>Denormalization</a:t>
                      </a:r>
                      <a:r>
                        <a:rPr lang="en-US" sz="1400" dirty="0">
                          <a:effectLst/>
                        </a:rPr>
                        <a:t> introduces some sort of wastage of memory.</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65778895"/>
                  </a:ext>
                </a:extLst>
              </a:tr>
              <a:tr h="749261">
                <a:tc>
                  <a:txBody>
                    <a:bodyPr/>
                    <a:lstStyle/>
                    <a:p>
                      <a:pPr fontAlgn="t"/>
                      <a:r>
                        <a:rPr lang="en-US" sz="1400">
                          <a:effectLst/>
                        </a:rPr>
                        <a:t>Data integrity</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Normalization maintains data integrity i.e. any addition or deletion of data from the table will not create any mismatch in the relationship of the tables.</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err="1">
                          <a:effectLst/>
                        </a:rPr>
                        <a:t>Denormalization</a:t>
                      </a:r>
                      <a:r>
                        <a:rPr lang="en-US" sz="1400" dirty="0">
                          <a:effectLst/>
                        </a:rPr>
                        <a:t> does not maintain any data integrity.</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8634565"/>
                  </a:ext>
                </a:extLst>
              </a:tr>
              <a:tr h="693194">
                <a:tc>
                  <a:txBody>
                    <a:bodyPr/>
                    <a:lstStyle/>
                    <a:p>
                      <a:pPr fontAlgn="t"/>
                      <a:r>
                        <a:rPr lang="en-US" sz="1400">
                          <a:effectLst/>
                        </a:rPr>
                        <a:t>Where to use</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Normalization is generally used where number of insert/update/delete operations are performed and joins of those tables are not expensive.</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On the other hand </a:t>
                      </a:r>
                      <a:r>
                        <a:rPr lang="en-US" sz="1400" dirty="0" err="1">
                          <a:effectLst/>
                        </a:rPr>
                        <a:t>Denormalization</a:t>
                      </a:r>
                      <a:r>
                        <a:rPr lang="en-US" sz="1400" dirty="0">
                          <a:effectLst/>
                        </a:rPr>
                        <a:t> is used where joins are expensive and frequent query is executed on the tables.</a:t>
                      </a:r>
                    </a:p>
                  </a:txBody>
                  <a:tcPr marL="23752" marR="23752" marT="23752" marB="237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83676132"/>
                  </a:ext>
                </a:extLst>
              </a:tr>
            </a:tbl>
          </a:graphicData>
        </a:graphic>
      </p:graphicFrame>
    </p:spTree>
    <p:extLst>
      <p:ext uri="{BB962C8B-B14F-4D97-AF65-F5344CB8AC3E}">
        <p14:creationId xmlns:p14="http://schemas.microsoft.com/office/powerpoint/2010/main" val="3310513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9022" y="2706099"/>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n-GB" dirty="0" smtClean="0">
                <a:solidFill>
                  <a:schemeClr val="tx1"/>
                </a:solidFill>
              </a:rPr>
              <a:t>Tasks</a:t>
            </a:r>
            <a:endParaRPr lang="en-GB"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39" y="3781425"/>
            <a:ext cx="3984777" cy="373379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077" y="485729"/>
            <a:ext cx="3108235" cy="310694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38453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smtClean="0"/>
              <a:t>RDBMS:</a:t>
            </a:r>
          </a:p>
          <a:p>
            <a:pPr marL="800100" lvl="1" indent="-342900" algn="l">
              <a:buFont typeface="Arial" panose="020B0604020202020204" pitchFamily="34" charset="0"/>
              <a:buChar char="•"/>
            </a:pPr>
            <a:r>
              <a:rPr lang="en-US" dirty="0">
                <a:hlinkClick r:id="rId4"/>
              </a:rPr>
              <a:t>https://www.postgresql.org/download/windows/</a:t>
            </a:r>
            <a:endParaRPr lang="en-US" dirty="0" smtClean="0"/>
          </a:p>
          <a:p>
            <a:pPr algn="l"/>
            <a:endParaRPr lang="en-US" dirty="0" smtClean="0"/>
          </a:p>
          <a:p>
            <a:pPr algn="l"/>
            <a:r>
              <a:rPr lang="en-US" dirty="0" smtClean="0"/>
              <a:t>Administration tool:</a:t>
            </a:r>
          </a:p>
          <a:p>
            <a:pPr marL="800100" lvl="1" indent="-342900" algn="l">
              <a:buFont typeface="Arial" panose="020B0604020202020204" pitchFamily="34" charset="0"/>
              <a:buChar char="•"/>
            </a:pPr>
            <a:r>
              <a:rPr lang="en-US" dirty="0" smtClean="0">
                <a:hlinkClick r:id="rId5"/>
              </a:rPr>
              <a:t>https</a:t>
            </a:r>
            <a:r>
              <a:rPr lang="en-US" dirty="0">
                <a:hlinkClick r:id="rId5"/>
              </a:rPr>
              <a:t>://www.pgadmin.org/download/pgadmin-4-windows</a:t>
            </a:r>
            <a:r>
              <a:rPr lang="en-US" dirty="0" smtClean="0">
                <a:hlinkClick r:id="rId5"/>
              </a:rPr>
              <a:t>/</a:t>
            </a:r>
            <a:endParaRPr lang="en-US" dirty="0" smtClean="0"/>
          </a:p>
          <a:p>
            <a:pPr marL="800100" lvl="1" indent="-342900" algn="l">
              <a:buFont typeface="Arial" panose="020B0604020202020204" pitchFamily="34" charset="0"/>
              <a:buChar char="•"/>
            </a:pP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Prerequisites (Skip if </a:t>
            </a:r>
            <a:r>
              <a:rPr lang="en-GB" sz="3600" smtClean="0">
                <a:solidFill>
                  <a:schemeClr val="bg1"/>
                </a:solidFill>
                <a:latin typeface="Century Gothic" panose="020B0502020202020204" pitchFamily="34" charset="0"/>
              </a:rPr>
              <a:t>you already have one)</a:t>
            </a:r>
            <a:endParaRPr lang="en-GB"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824210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Definitions</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827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Database - The </a:t>
            </a:r>
            <a:r>
              <a:rPr lang="en-US" dirty="0"/>
              <a:t>database is basically the collection of information that is organized in a certain structure, so that it can be easily read, edited, added or deleted data. </a:t>
            </a:r>
            <a:endParaRPr lang="en-US" dirty="0" smtClean="0"/>
          </a:p>
          <a:p>
            <a:pPr algn="l"/>
            <a:endParaRPr lang="en-GB" sz="1600" dirty="0" smtClean="0">
              <a:latin typeface="Century Gothic" panose="020B0502020202020204" pitchFamily="34" charset="0"/>
            </a:endParaRPr>
          </a:p>
          <a:p>
            <a:pPr algn="l"/>
            <a:r>
              <a:rPr lang="en-US" dirty="0">
                <a:latin typeface="Century Gothic" panose="020B0502020202020204" pitchFamily="34" charset="0"/>
              </a:rPr>
              <a:t>A database management system (or DBMS) is essentially nothing more than a computerized data-keeping system. Users of the system are given facilities to perform several kinds of operations on such a system for either manipulation of the data in the database or the management of the database structure itself. </a:t>
            </a:r>
            <a:endParaRPr lang="en-GB" dirty="0" smtClean="0">
              <a:latin typeface="Century Gothic" panose="020B0502020202020204" pitchFamily="34" charset="0"/>
            </a:endParaRPr>
          </a:p>
          <a:p>
            <a:pPr algn="l"/>
            <a:endParaRPr lang="en-GB" sz="1600" dirty="0" smtClean="0">
              <a:latin typeface="Century Gothic" panose="020B0502020202020204" pitchFamily="34" charset="0"/>
            </a:endParaRPr>
          </a:p>
          <a:p>
            <a:pPr algn="l"/>
            <a:r>
              <a:rPr lang="en-US" dirty="0" smtClean="0">
                <a:latin typeface="Century Gothic" panose="020B0502020202020204" pitchFamily="34" charset="0"/>
              </a:rPr>
              <a:t>Relational Database Management System - A DBMS </a:t>
            </a:r>
            <a:r>
              <a:rPr lang="en-US" dirty="0">
                <a:latin typeface="Century Gothic" panose="020B0502020202020204" pitchFamily="34" charset="0"/>
              </a:rPr>
              <a:t>that incorporates the relational-data </a:t>
            </a:r>
            <a:r>
              <a:rPr lang="en-US" dirty="0" smtClean="0">
                <a:latin typeface="Century Gothic" panose="020B0502020202020204" pitchFamily="34" charset="0"/>
              </a:rPr>
              <a:t>model. It </a:t>
            </a:r>
            <a:r>
              <a:rPr lang="en-US" dirty="0">
                <a:latin typeface="Century Gothic" panose="020B0502020202020204" pitchFamily="34" charset="0"/>
              </a:rPr>
              <a:t>is a DBMS in which the database is organized and accessed according to the relationships between data </a:t>
            </a:r>
            <a:r>
              <a:rPr lang="en-US" dirty="0" smtClean="0">
                <a:latin typeface="Century Gothic" panose="020B0502020202020204" pitchFamily="34" charset="0"/>
              </a:rPr>
              <a:t>items.</a:t>
            </a:r>
            <a:endParaRPr lang="en-GB"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63526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Tasks</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381342" y="1605973"/>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AutoNum type="arabicPeriod"/>
            </a:pPr>
            <a:r>
              <a:rPr lang="en-US" sz="1800" dirty="0" smtClean="0"/>
              <a:t>Get all employees</a:t>
            </a:r>
          </a:p>
          <a:p>
            <a:pPr marL="457200" indent="-457200" algn="l">
              <a:buAutoNum type="arabicPeriod"/>
            </a:pPr>
            <a:r>
              <a:rPr lang="en-US" sz="1800" dirty="0" smtClean="0"/>
              <a:t>Get employees in department with DEPT_ID: 1</a:t>
            </a:r>
          </a:p>
          <a:p>
            <a:pPr marL="457200" indent="-457200" algn="l">
              <a:buFont typeface="Arial" panose="020B0604020202020204" pitchFamily="34" charset="0"/>
              <a:buAutoNum type="arabicPeriod"/>
            </a:pPr>
            <a:r>
              <a:rPr lang="en-US" sz="1800" dirty="0" smtClean="0"/>
              <a:t>Get </a:t>
            </a:r>
            <a:r>
              <a:rPr lang="en-US" sz="1800" dirty="0"/>
              <a:t>employees </a:t>
            </a:r>
            <a:r>
              <a:rPr lang="en-US" sz="1800" dirty="0" smtClean="0"/>
              <a:t>in </a:t>
            </a:r>
            <a:r>
              <a:rPr lang="en-US" sz="1800" dirty="0"/>
              <a:t>department with </a:t>
            </a:r>
            <a:r>
              <a:rPr lang="en-US" sz="1800" dirty="0" smtClean="0"/>
              <a:t>DESCRIPTION: </a:t>
            </a:r>
            <a:r>
              <a:rPr lang="en-GB" sz="1800" dirty="0" smtClean="0"/>
              <a:t>'Sales‘</a:t>
            </a:r>
          </a:p>
          <a:p>
            <a:pPr marL="457200" indent="-457200" algn="l">
              <a:buFont typeface="Arial" panose="020B0604020202020204" pitchFamily="34" charset="0"/>
              <a:buAutoNum type="arabicPeriod"/>
            </a:pPr>
            <a:r>
              <a:rPr lang="en-GB" sz="1800" dirty="0" smtClean="0"/>
              <a:t>Get employees with name starts with 'J‘</a:t>
            </a:r>
          </a:p>
          <a:p>
            <a:pPr marL="457200" indent="-457200" algn="l">
              <a:buFont typeface="Arial" panose="020B0604020202020204" pitchFamily="34" charset="0"/>
              <a:buAutoNum type="arabicPeriod"/>
            </a:pPr>
            <a:r>
              <a:rPr lang="en-GB" sz="1800" dirty="0" smtClean="0"/>
              <a:t>Get Department’s description and max salary among all </a:t>
            </a:r>
            <a:br>
              <a:rPr lang="en-GB" sz="1800" dirty="0" smtClean="0"/>
            </a:br>
            <a:r>
              <a:rPr lang="en-GB" sz="1800" dirty="0" smtClean="0"/>
              <a:t>employees in this department</a:t>
            </a:r>
          </a:p>
          <a:p>
            <a:pPr marL="457200" indent="-457200" algn="l">
              <a:buFont typeface="Arial" panose="020B0604020202020204" pitchFamily="34" charset="0"/>
              <a:buAutoNum type="arabicPeriod"/>
            </a:pPr>
            <a:r>
              <a:rPr lang="en-US" sz="1800" dirty="0"/>
              <a:t>Get </a:t>
            </a:r>
            <a:r>
              <a:rPr lang="en-US" sz="1800" dirty="0" smtClean="0"/>
              <a:t>employee that has second max salary </a:t>
            </a:r>
            <a:r>
              <a:rPr lang="en-US" sz="1800" dirty="0"/>
              <a:t>in </a:t>
            </a:r>
            <a:r>
              <a:rPr lang="en-US" sz="1800" dirty="0" smtClean="0"/>
              <a:t/>
            </a:r>
            <a:br>
              <a:rPr lang="en-US" sz="1800" dirty="0" smtClean="0"/>
            </a:br>
            <a:r>
              <a:rPr lang="en-US" sz="1800" dirty="0" smtClean="0"/>
              <a:t>department </a:t>
            </a:r>
            <a:r>
              <a:rPr lang="en-US" sz="1800" dirty="0"/>
              <a:t>with DEPT_ID: </a:t>
            </a:r>
            <a:r>
              <a:rPr lang="en-US" sz="1800" dirty="0" smtClean="0"/>
              <a:t>1</a:t>
            </a:r>
          </a:p>
          <a:p>
            <a:pPr marL="457200" indent="-457200" algn="l">
              <a:buFont typeface="Arial" panose="020B0604020202020204" pitchFamily="34" charset="0"/>
              <a:buAutoNum type="arabicPeriod"/>
            </a:pPr>
            <a:r>
              <a:rPr lang="en-US" sz="1800" dirty="0" smtClean="0"/>
              <a:t>Get all employees with extra data represent each employee </a:t>
            </a:r>
            <a:br>
              <a:rPr lang="en-US" sz="1800" dirty="0" smtClean="0"/>
            </a:br>
            <a:r>
              <a:rPr lang="en-US" sz="1800" dirty="0" smtClean="0"/>
              <a:t>rank according to his salary within the same department</a:t>
            </a:r>
          </a:p>
          <a:p>
            <a:pPr marL="457200" indent="-457200" algn="l">
              <a:buFont typeface="Arial" panose="020B0604020202020204" pitchFamily="34" charset="0"/>
              <a:buAutoNum type="arabicPeriod"/>
            </a:pPr>
            <a:r>
              <a:rPr lang="en-US" sz="1800" dirty="0" smtClean="0"/>
              <a:t>Get all departments that has no employees</a:t>
            </a:r>
          </a:p>
          <a:p>
            <a:pPr marL="457200" indent="-457200" algn="l">
              <a:buFont typeface="Arial" panose="020B0604020202020204" pitchFamily="34" charset="0"/>
              <a:buAutoNum type="arabicPeriod"/>
            </a:pPr>
            <a:endParaRPr lang="en-US" sz="1800" dirty="0" smtClean="0"/>
          </a:p>
          <a:p>
            <a:pPr marL="457200" indent="-457200" algn="l">
              <a:buFont typeface="Arial" panose="020B0604020202020204" pitchFamily="34" charset="0"/>
              <a:buAutoNum type="arabicPeriod"/>
            </a:pPr>
            <a:endParaRPr lang="en-US" sz="1800" dirty="0"/>
          </a:p>
          <a:p>
            <a:pPr marL="457200" indent="-457200" algn="l">
              <a:buFont typeface="Arial" panose="020B0604020202020204" pitchFamily="34" charset="0"/>
              <a:buAutoNum type="arabicPeriod"/>
            </a:pPr>
            <a:endParaRPr lang="en-US" sz="1800" dirty="0"/>
          </a:p>
          <a:p>
            <a:pPr marL="457200" indent="-457200" algn="l">
              <a:buAutoNum type="arabicPeriod"/>
            </a:pPr>
            <a:endParaRPr lang="en-US" sz="1800" dirty="0" smtClean="0"/>
          </a:p>
          <a:p>
            <a:pPr marL="800100" lvl="1" indent="-342900" algn="l">
              <a:buFont typeface="Arial" panose="020B0604020202020204" pitchFamily="34" charset="0"/>
              <a:buChar char="•"/>
            </a:pPr>
            <a:endParaRPr lang="en-US" sz="18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483" y="1855107"/>
            <a:ext cx="3608800" cy="3467664"/>
          </a:xfrm>
          <a:prstGeom prst="rect">
            <a:avLst/>
          </a:prstGeom>
        </p:spPr>
      </p:pic>
    </p:spTree>
    <p:extLst>
      <p:ext uri="{BB962C8B-B14F-4D97-AF65-F5344CB8AC3E}">
        <p14:creationId xmlns:p14="http://schemas.microsoft.com/office/powerpoint/2010/main" val="1263516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819022" y="2706099"/>
            <a:ext cx="10515600" cy="1325563"/>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GB" dirty="0" smtClean="0">
                <a:solidFill>
                  <a:schemeClr val="tx1"/>
                </a:solidFill>
              </a:rPr>
              <a:t>Advanced</a:t>
            </a:r>
            <a:endParaRPr lang="en-GB"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39" y="3781425"/>
            <a:ext cx="3984777" cy="37337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077" y="485729"/>
            <a:ext cx="3108235" cy="31069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177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ACID Transactions</a:t>
            </a:r>
          </a:p>
          <a:p>
            <a:pPr algn="l"/>
            <a:r>
              <a:rPr lang="en-US" dirty="0"/>
              <a:t>Isolation and Concurrency</a:t>
            </a:r>
            <a:endParaRPr lang="en-US" dirty="0" smtClean="0"/>
          </a:p>
          <a:p>
            <a:pPr algn="l"/>
            <a:r>
              <a:rPr lang="en-US" dirty="0" smtClean="0"/>
              <a:t>Optimistic vs Pessimistic locking</a:t>
            </a:r>
          </a:p>
          <a:p>
            <a:pPr algn="l"/>
            <a:r>
              <a:rPr lang="en-US" dirty="0"/>
              <a:t>Database partitioning vs </a:t>
            </a:r>
            <a:r>
              <a:rPr lang="en-US" dirty="0" err="1" smtClean="0"/>
              <a:t>sharding</a:t>
            </a:r>
            <a:endParaRPr lang="en-US" dirty="0" smtClean="0"/>
          </a:p>
          <a:p>
            <a:pPr algn="l"/>
            <a:r>
              <a:rPr lang="en-US" dirty="0" smtClean="0"/>
              <a:t>Multi Tenant Architecture</a:t>
            </a:r>
          </a:p>
          <a:p>
            <a:pPr algn="l"/>
            <a:r>
              <a:rPr lang="en-US" dirty="0" smtClean="0"/>
              <a:t>NoSQL vs RDBMS</a:t>
            </a:r>
          </a:p>
          <a:p>
            <a:pPr algn="l"/>
            <a:endParaRPr lang="en-US" dirty="0" smtClean="0"/>
          </a:p>
          <a:p>
            <a:pPr algn="l"/>
            <a:endParaRPr lang="en-US" dirty="0" smtClean="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Advanced topics</a:t>
            </a:r>
            <a:endParaRPr lang="en-GB"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542444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Q</a:t>
            </a:r>
            <a:r>
              <a:rPr lang="en-US" sz="2700" dirty="0"/>
              <a:t>s</a:t>
            </a:r>
            <a:r>
              <a:rPr lang="en-US" sz="4800" dirty="0"/>
              <a:t> &amp; A</a:t>
            </a:r>
            <a:r>
              <a:rPr lang="en-US" sz="2700" dirty="0"/>
              <a:t>s</a:t>
            </a:r>
            <a:r>
              <a:rPr lang="en-US" sz="4800" dirty="0"/>
              <a:t/>
            </a:r>
            <a:br>
              <a:rPr lang="en-US" sz="4800" dirty="0"/>
            </a:br>
            <a:r>
              <a:rPr lang="en-US" sz="4900" dirty="0"/>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61" y="1175657"/>
            <a:ext cx="5571405" cy="302911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6829" y="701838"/>
            <a:ext cx="6439935" cy="546052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9293332" y="5887189"/>
            <a:ext cx="2771483" cy="817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7936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Importance</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smtClean="0"/>
              <a:t>Maintain </a:t>
            </a:r>
            <a:r>
              <a:rPr lang="en-US" dirty="0"/>
              <a:t>data </a:t>
            </a:r>
            <a:r>
              <a:rPr lang="en-US" dirty="0" smtClean="0"/>
              <a:t>consistency.</a:t>
            </a:r>
          </a:p>
          <a:p>
            <a:pPr marL="342900" indent="-342900" algn="l">
              <a:buFont typeface="Arial" panose="020B0604020202020204" pitchFamily="34" charset="0"/>
              <a:buChar char="•"/>
            </a:pPr>
            <a:r>
              <a:rPr lang="en-US" dirty="0" smtClean="0"/>
              <a:t>Arrange </a:t>
            </a:r>
            <a:r>
              <a:rPr lang="en-US" dirty="0"/>
              <a:t>and control </a:t>
            </a:r>
            <a:r>
              <a:rPr lang="en-US" dirty="0" smtClean="0"/>
              <a:t>access.</a:t>
            </a:r>
          </a:p>
          <a:p>
            <a:pPr marL="342900" indent="-342900" algn="l">
              <a:buFont typeface="Arial" panose="020B0604020202020204" pitchFamily="34" charset="0"/>
              <a:buChar char="•"/>
            </a:pPr>
            <a:r>
              <a:rPr lang="en-US" dirty="0" smtClean="0"/>
              <a:t>Recover </a:t>
            </a:r>
            <a:r>
              <a:rPr lang="en-US" dirty="0"/>
              <a:t>data when there are hardware and software problems. </a:t>
            </a:r>
            <a:endParaRPr lang="en-US" dirty="0" smtClean="0"/>
          </a:p>
          <a:p>
            <a:pPr marL="342900" indent="-342900" algn="l">
              <a:buFont typeface="Arial" panose="020B0604020202020204" pitchFamily="34" charset="0"/>
              <a:buChar char="•"/>
            </a:pPr>
            <a:r>
              <a:rPr lang="en-US" dirty="0" smtClean="0"/>
              <a:t>Manage </a:t>
            </a:r>
            <a:r>
              <a:rPr lang="en-US" dirty="0"/>
              <a:t>data description.</a:t>
            </a:r>
            <a:endParaRPr lang="en-GB" sz="1600" dirty="0">
              <a:latin typeface="Century Gothic" panose="020B0502020202020204" pitchFamily="34" charset="0"/>
            </a:endParaRPr>
          </a:p>
        </p:txBody>
      </p:sp>
    </p:spTree>
    <p:extLst>
      <p:ext uri="{BB962C8B-B14F-4D97-AF65-F5344CB8AC3E}">
        <p14:creationId xmlns:p14="http://schemas.microsoft.com/office/powerpoint/2010/main" val="3715164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9022" y="2706099"/>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n-GB" dirty="0" smtClean="0">
                <a:solidFill>
                  <a:schemeClr val="tx1"/>
                </a:solidFill>
              </a:rPr>
              <a:t>Basics</a:t>
            </a:r>
            <a:endParaRPr lang="en-GB"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39" y="3781425"/>
            <a:ext cx="3984777" cy="373379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077" y="485729"/>
            <a:ext cx="3108235" cy="310694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84161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Data Definition Language (DDL)</a:t>
            </a:r>
          </a:p>
          <a:p>
            <a:pPr marL="800100" lvl="1" indent="-342900" algn="l">
              <a:buFont typeface="Arial" panose="020B0604020202020204" pitchFamily="34" charset="0"/>
              <a:buChar char="•"/>
            </a:pPr>
            <a:r>
              <a:rPr lang="en-US" dirty="0" smtClean="0"/>
              <a:t>CREATE - </a:t>
            </a:r>
            <a:r>
              <a:rPr lang="en-US" dirty="0"/>
              <a:t>create a database and its objects like (table, index, views, store procedure, function, and triggers</a:t>
            </a:r>
            <a:r>
              <a:rPr lang="en-US" dirty="0" smtClean="0"/>
              <a:t>) </a:t>
            </a:r>
          </a:p>
          <a:p>
            <a:pPr marL="800100" lvl="1" indent="-342900" algn="l">
              <a:buFont typeface="Arial" panose="020B0604020202020204" pitchFamily="34" charset="0"/>
              <a:buChar char="•"/>
            </a:pPr>
            <a:r>
              <a:rPr lang="en-US" dirty="0" smtClean="0"/>
              <a:t>ALTER </a:t>
            </a:r>
            <a:r>
              <a:rPr lang="en-US" dirty="0"/>
              <a:t>- alters the structure of the existing </a:t>
            </a:r>
            <a:r>
              <a:rPr lang="en-US" dirty="0" smtClean="0"/>
              <a:t>database</a:t>
            </a:r>
          </a:p>
          <a:p>
            <a:pPr marL="800100" lvl="1" indent="-342900" algn="l">
              <a:buFont typeface="Arial" panose="020B0604020202020204" pitchFamily="34" charset="0"/>
              <a:buChar char="•"/>
            </a:pPr>
            <a:r>
              <a:rPr lang="en-US" dirty="0" smtClean="0"/>
              <a:t>DROP </a:t>
            </a:r>
            <a:r>
              <a:rPr lang="en-US" dirty="0"/>
              <a:t>- delete objects from the </a:t>
            </a:r>
            <a:r>
              <a:rPr lang="en-US" dirty="0" smtClean="0"/>
              <a:t>database</a:t>
            </a:r>
          </a:p>
          <a:p>
            <a:pPr marL="800100" lvl="1" indent="-342900" algn="l">
              <a:buFont typeface="Arial" panose="020B0604020202020204" pitchFamily="34" charset="0"/>
              <a:buChar char="•"/>
            </a:pPr>
            <a:r>
              <a:rPr lang="en-US" dirty="0" smtClean="0"/>
              <a:t>TRUNCATE </a:t>
            </a:r>
            <a:r>
              <a:rPr lang="en-US" dirty="0"/>
              <a:t>- remove all records from a table, including all spaces allocated for the records are </a:t>
            </a:r>
            <a:r>
              <a:rPr lang="en-US" dirty="0" smtClean="0"/>
              <a:t>removed</a:t>
            </a:r>
          </a:p>
          <a:p>
            <a:pPr marL="800100" lvl="1" indent="-342900" algn="l">
              <a:buFont typeface="Arial" panose="020B0604020202020204" pitchFamily="34" charset="0"/>
              <a:buChar char="•"/>
            </a:pPr>
            <a:r>
              <a:rPr lang="en-US" dirty="0" smtClean="0"/>
              <a:t>COMMENT </a:t>
            </a:r>
            <a:r>
              <a:rPr lang="en-US" dirty="0"/>
              <a:t>- add comments to the data </a:t>
            </a:r>
            <a:r>
              <a:rPr lang="en-US" dirty="0" smtClean="0"/>
              <a:t>dictionary</a:t>
            </a: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SQL Commands</a:t>
            </a:r>
            <a:endParaRPr lang="en-GB"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74627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D</a:t>
            </a:r>
            <a:r>
              <a:rPr lang="en-US" dirty="0"/>
              <a:t>ata </a:t>
            </a:r>
            <a:r>
              <a:rPr lang="en-US" dirty="0" smtClean="0"/>
              <a:t>Manipulation </a:t>
            </a:r>
            <a:r>
              <a:rPr lang="en-US" dirty="0"/>
              <a:t>L</a:t>
            </a:r>
            <a:r>
              <a:rPr lang="en-US" dirty="0" smtClean="0"/>
              <a:t>anguage (DML)</a:t>
            </a:r>
          </a:p>
          <a:p>
            <a:pPr marL="800100" lvl="1" indent="-342900" algn="l">
              <a:buFont typeface="Arial" panose="020B0604020202020204" pitchFamily="34" charset="0"/>
              <a:buChar char="•"/>
            </a:pPr>
            <a:r>
              <a:rPr lang="en-US" dirty="0" smtClean="0"/>
              <a:t>SELECT - </a:t>
            </a:r>
            <a:r>
              <a:rPr lang="en-US" dirty="0"/>
              <a:t>retrieve data from a </a:t>
            </a:r>
            <a:r>
              <a:rPr lang="en-US" dirty="0" smtClean="0"/>
              <a:t>database</a:t>
            </a:r>
          </a:p>
          <a:p>
            <a:pPr marL="800100" lvl="1" indent="-342900" algn="l">
              <a:buFont typeface="Arial" panose="020B0604020202020204" pitchFamily="34" charset="0"/>
              <a:buChar char="•"/>
            </a:pPr>
            <a:r>
              <a:rPr lang="en-US" dirty="0" smtClean="0"/>
              <a:t>INSERT - </a:t>
            </a:r>
            <a:r>
              <a:rPr lang="en-US" dirty="0"/>
              <a:t>insert data into a </a:t>
            </a:r>
            <a:r>
              <a:rPr lang="en-US" dirty="0" smtClean="0"/>
              <a:t>table</a:t>
            </a:r>
          </a:p>
          <a:p>
            <a:pPr marL="800100" lvl="1" indent="-342900" algn="l">
              <a:buFont typeface="Arial" panose="020B0604020202020204" pitchFamily="34" charset="0"/>
              <a:buChar char="•"/>
            </a:pPr>
            <a:r>
              <a:rPr lang="en-US" dirty="0" smtClean="0"/>
              <a:t>UPDATE - updates </a:t>
            </a:r>
            <a:r>
              <a:rPr lang="en-US" dirty="0"/>
              <a:t>existing data within a </a:t>
            </a:r>
            <a:r>
              <a:rPr lang="en-US" dirty="0" smtClean="0"/>
              <a:t>table</a:t>
            </a:r>
          </a:p>
          <a:p>
            <a:pPr marL="800100" lvl="1" indent="-342900" algn="l">
              <a:buFont typeface="Arial" panose="020B0604020202020204" pitchFamily="34" charset="0"/>
              <a:buChar char="•"/>
            </a:pPr>
            <a:r>
              <a:rPr lang="en-US" dirty="0" smtClean="0"/>
              <a:t>DELETE</a:t>
            </a:r>
            <a:r>
              <a:rPr lang="en-US" dirty="0"/>
              <a:t> - Delete all records from a database </a:t>
            </a:r>
            <a:r>
              <a:rPr lang="en-US" dirty="0" smtClean="0"/>
              <a:t>table</a:t>
            </a:r>
          </a:p>
          <a:p>
            <a:pPr marL="800100" lvl="1" indent="-342900" algn="l">
              <a:buFont typeface="Arial" panose="020B0604020202020204" pitchFamily="34" charset="0"/>
              <a:buChar char="•"/>
            </a:pPr>
            <a:r>
              <a:rPr lang="en-US" dirty="0" smtClean="0"/>
              <a:t>MERGE </a:t>
            </a:r>
            <a:r>
              <a:rPr lang="en-US" dirty="0"/>
              <a:t>- UPSERT operation (insert or update)</a:t>
            </a:r>
          </a:p>
          <a:p>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SQL Commands (Cont.)</a:t>
            </a:r>
            <a:endParaRPr lang="en-GB"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916784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D</a:t>
            </a:r>
            <a:r>
              <a:rPr lang="en-US" dirty="0"/>
              <a:t>ata </a:t>
            </a:r>
            <a:r>
              <a:rPr lang="en-US" dirty="0" smtClean="0"/>
              <a:t>Control </a:t>
            </a:r>
            <a:r>
              <a:rPr lang="en-US" dirty="0"/>
              <a:t>L</a:t>
            </a:r>
            <a:r>
              <a:rPr lang="en-US" dirty="0" smtClean="0"/>
              <a:t>anguage (DCL)</a:t>
            </a:r>
          </a:p>
          <a:p>
            <a:pPr marL="800100" lvl="1" indent="-342900" algn="l">
              <a:buFont typeface="Arial" panose="020B0604020202020204" pitchFamily="34" charset="0"/>
              <a:buChar char="•"/>
            </a:pPr>
            <a:r>
              <a:rPr lang="en-US" dirty="0" smtClean="0"/>
              <a:t>GRANT </a:t>
            </a:r>
            <a:r>
              <a:rPr lang="en-US" dirty="0"/>
              <a:t>- allow users access privileges to the </a:t>
            </a:r>
            <a:r>
              <a:rPr lang="en-US" dirty="0" smtClean="0"/>
              <a:t>database</a:t>
            </a:r>
          </a:p>
          <a:p>
            <a:pPr marL="800100" lvl="1" indent="-342900" algn="l">
              <a:buFont typeface="Arial" panose="020B0604020202020204" pitchFamily="34" charset="0"/>
              <a:buChar char="•"/>
            </a:pPr>
            <a:r>
              <a:rPr lang="en-US" dirty="0" smtClean="0"/>
              <a:t>REVOKE </a:t>
            </a:r>
            <a:r>
              <a:rPr lang="en-US" dirty="0"/>
              <a:t>- withdraw users access privileges given by using the GRANT command</a:t>
            </a:r>
          </a:p>
          <a:p>
            <a:pPr algn="l"/>
            <a:endParaRPr lang="en-US" dirty="0" smtClean="0"/>
          </a:p>
          <a:p>
            <a:pPr algn="l"/>
            <a:endParaRPr lang="en-US" dirty="0"/>
          </a:p>
          <a:p>
            <a:pPr algn="l"/>
            <a:r>
              <a:rPr lang="en-US" dirty="0" smtClean="0"/>
              <a:t>Transaction </a:t>
            </a:r>
            <a:r>
              <a:rPr lang="en-US" dirty="0"/>
              <a:t>Control Language </a:t>
            </a:r>
            <a:r>
              <a:rPr lang="en-US" dirty="0" smtClean="0"/>
              <a:t>(TCL</a:t>
            </a:r>
            <a:r>
              <a:rPr lang="en-US" dirty="0"/>
              <a:t>)</a:t>
            </a:r>
          </a:p>
          <a:p>
            <a:pPr marL="800100" lvl="1" indent="-342900" algn="l">
              <a:buFont typeface="Arial" panose="020B0604020202020204" pitchFamily="34" charset="0"/>
              <a:buChar char="•"/>
            </a:pPr>
            <a:r>
              <a:rPr lang="en-US" dirty="0"/>
              <a:t>COMMIT - commits a Transaction</a:t>
            </a:r>
          </a:p>
          <a:p>
            <a:pPr marL="800100" lvl="1" indent="-342900" algn="l">
              <a:buFont typeface="Arial" panose="020B0604020202020204" pitchFamily="34" charset="0"/>
              <a:buChar char="•"/>
            </a:pPr>
            <a:r>
              <a:rPr lang="en-US" dirty="0"/>
              <a:t>ROLLBACK - rollback a transaction in case of any error occurs</a:t>
            </a:r>
          </a:p>
          <a:p>
            <a:pPr marL="800100" lvl="1" indent="-342900" algn="l">
              <a:buFont typeface="Arial" panose="020B0604020202020204" pitchFamily="34" charset="0"/>
              <a:buChar char="•"/>
            </a:pPr>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SQL Commands (Cont.)</a:t>
            </a:r>
            <a:endParaRPr lang="en-GB"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442026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SQL Joins</a:t>
            </a:r>
            <a:endParaRPr lang="en-GB" sz="3600" dirty="0">
              <a:solidFill>
                <a:schemeClr val="bg1"/>
              </a:solidFill>
              <a:latin typeface="Century Gothic" panose="020B0502020202020204" pitchFamily="34" charset="0"/>
            </a:endParaRPr>
          </a:p>
        </p:txBody>
      </p:sp>
      <p:sp>
        <p:nvSpPr>
          <p:cNvPr id="10" name="Subtitle 2">
            <a:extLst>
              <a:ext uri="{FF2B5EF4-FFF2-40B4-BE49-F238E27FC236}">
                <a16:creationId xmlns:a16="http://schemas.microsoft.com/office/drawing/2014/main" id="{AF204C42-D745-6247-99EE-D6DE1AAD8F29}"/>
              </a:ext>
            </a:extLst>
          </p:cNvPr>
          <p:cNvSpPr txBox="1">
            <a:spLocks/>
          </p:cNvSpPr>
          <p:nvPr/>
        </p:nvSpPr>
        <p:spPr>
          <a:xfrm>
            <a:off x="801645" y="19218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A JOIN clause is used to combine rows from two or more tables, based on a related column between them</a:t>
            </a:r>
            <a:r>
              <a:rPr lang="en-US" dirty="0" smtClean="0"/>
              <a:t>.</a:t>
            </a:r>
          </a:p>
          <a:p>
            <a:pPr algn="l"/>
            <a:r>
              <a:rPr lang="en-US" dirty="0" smtClean="0"/>
              <a:t>Different types of join</a:t>
            </a:r>
          </a:p>
          <a:p>
            <a:pPr marL="800100" lvl="1" indent="-342900" algn="l">
              <a:buFont typeface="Arial" panose="020B0604020202020204" pitchFamily="34" charset="0"/>
              <a:buChar char="•"/>
            </a:pPr>
            <a:r>
              <a:rPr lang="en-US" dirty="0" smtClean="0"/>
              <a:t>(INNER</a:t>
            </a:r>
            <a:r>
              <a:rPr lang="en-US" dirty="0"/>
              <a:t>) JOIN: Returns records that have matching values in both </a:t>
            </a:r>
            <a:r>
              <a:rPr lang="en-US" dirty="0" smtClean="0"/>
              <a:t>tables</a:t>
            </a:r>
          </a:p>
          <a:p>
            <a:pPr marL="800100" lvl="1" indent="-342900" algn="l">
              <a:buFont typeface="Arial" panose="020B0604020202020204" pitchFamily="34" charset="0"/>
              <a:buChar char="•"/>
            </a:pPr>
            <a:r>
              <a:rPr lang="en-US" dirty="0" smtClean="0"/>
              <a:t>LEFT </a:t>
            </a:r>
            <a:r>
              <a:rPr lang="en-US" dirty="0"/>
              <a:t>(OUTER) JOIN: Returns all records from the left table, and the matched records from the right </a:t>
            </a:r>
            <a:r>
              <a:rPr lang="en-US" dirty="0" smtClean="0"/>
              <a:t>table</a:t>
            </a:r>
          </a:p>
          <a:p>
            <a:pPr marL="800100" lvl="1" indent="-342900" algn="l">
              <a:buFont typeface="Arial" panose="020B0604020202020204" pitchFamily="34" charset="0"/>
              <a:buChar char="•"/>
            </a:pPr>
            <a:r>
              <a:rPr lang="en-US" dirty="0" smtClean="0"/>
              <a:t>RIGHT </a:t>
            </a:r>
            <a:r>
              <a:rPr lang="en-US" dirty="0"/>
              <a:t>(OUTER) JOIN: Returns all records from the right table, and the matched records from the left </a:t>
            </a:r>
            <a:r>
              <a:rPr lang="en-US" dirty="0" smtClean="0"/>
              <a:t>table</a:t>
            </a:r>
          </a:p>
          <a:p>
            <a:pPr marL="800100" lvl="1" indent="-342900" algn="l">
              <a:buFont typeface="Arial" panose="020B0604020202020204" pitchFamily="34" charset="0"/>
              <a:buChar char="•"/>
            </a:pPr>
            <a:r>
              <a:rPr lang="en-US" dirty="0" smtClean="0"/>
              <a:t>FULL </a:t>
            </a:r>
            <a:r>
              <a:rPr lang="en-US" dirty="0"/>
              <a:t>(OUTER) JOIN: Returns all records when there is a match in either left or right table</a:t>
            </a:r>
          </a:p>
        </p:txBody>
      </p:sp>
      <p:pic>
        <p:nvPicPr>
          <p:cNvPr id="2054" name="Picture 6" descr="SQL INNER JO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45" y="5322477"/>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QL LEFT JO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315" y="5322477"/>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QL RIGHT JOI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1910" y="5332102"/>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QL FULL OUTER JOI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2979" y="5322477"/>
            <a:ext cx="1905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993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2617D7-4D22-3247-A0D4-30AED08758A1}"/>
              </a:ext>
            </a:extLst>
          </p:cNvPr>
          <p:cNvSpPr/>
          <p:nvPr/>
        </p:nvSpPr>
        <p:spPr>
          <a:xfrm>
            <a:off x="0" y="-25134"/>
            <a:ext cx="12192000" cy="1383176"/>
          </a:xfrm>
          <a:prstGeom prst="rect">
            <a:avLst/>
          </a:prstGeom>
          <a:solidFill>
            <a:srgbClr val="009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Subtitle 2">
            <a:extLst>
              <a:ext uri="{FF2B5EF4-FFF2-40B4-BE49-F238E27FC236}">
                <a16:creationId xmlns:a16="http://schemas.microsoft.com/office/drawing/2014/main" id="{AF204C42-D745-6247-99EE-D6DE1AAD8F29}"/>
              </a:ext>
            </a:extLst>
          </p:cNvPr>
          <p:cNvSpPr txBox="1">
            <a:spLocks/>
          </p:cNvSpPr>
          <p:nvPr/>
        </p:nvSpPr>
        <p:spPr>
          <a:xfrm>
            <a:off x="496845" y="397027"/>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 </a:t>
            </a:r>
            <a:endParaRPr lang="en-GB" sz="3600" dirty="0">
              <a:solidFill>
                <a:schemeClr val="bg1"/>
              </a:solidFill>
              <a:latin typeface="Century Gothic" panose="020B0502020202020204" pitchFamily="34" charset="0"/>
            </a:endParaRPr>
          </a:p>
        </p:txBody>
      </p:sp>
      <p:sp>
        <p:nvSpPr>
          <p:cNvPr id="6" name="Subtitle 2">
            <a:extLst>
              <a:ext uri="{FF2B5EF4-FFF2-40B4-BE49-F238E27FC236}">
                <a16:creationId xmlns:a16="http://schemas.microsoft.com/office/drawing/2014/main" id="{AF204C42-D745-6247-99EE-D6DE1AAD8F29}"/>
              </a:ext>
            </a:extLst>
          </p:cNvPr>
          <p:cNvSpPr txBox="1">
            <a:spLocks/>
          </p:cNvSpPr>
          <p:nvPr/>
        </p:nvSpPr>
        <p:spPr>
          <a:xfrm>
            <a:off x="496845" y="16170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GB" sz="1600" dirty="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904" y="6081220"/>
            <a:ext cx="1897378" cy="691498"/>
          </a:xfrm>
          <a:prstGeom prst="rect">
            <a:avLst/>
          </a:prstGeom>
          <a:ln>
            <a:noFill/>
          </a:ln>
          <a:effectLst>
            <a:outerShdw blurRad="190500" algn="tl" rotWithShape="0">
              <a:srgbClr val="000000">
                <a:alpha val="70000"/>
              </a:srgbClr>
            </a:outerShdw>
          </a:effectLst>
        </p:spPr>
      </p:pic>
      <p:sp>
        <p:nvSpPr>
          <p:cNvPr id="7" name="Subtitle 2">
            <a:extLst>
              <a:ext uri="{FF2B5EF4-FFF2-40B4-BE49-F238E27FC236}">
                <a16:creationId xmlns:a16="http://schemas.microsoft.com/office/drawing/2014/main" id="{AF204C42-D745-6247-99EE-D6DE1AAD8F29}"/>
              </a:ext>
            </a:extLst>
          </p:cNvPr>
          <p:cNvSpPr txBox="1">
            <a:spLocks/>
          </p:cNvSpPr>
          <p:nvPr/>
        </p:nvSpPr>
        <p:spPr>
          <a:xfrm>
            <a:off x="649245" y="17694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a:t/>
            </a:r>
            <a:br>
              <a:rPr lang="en-US" dirty="0"/>
            </a:br>
            <a:endParaRPr lang="en-US" dirty="0"/>
          </a:p>
        </p:txBody>
      </p:sp>
      <p:sp>
        <p:nvSpPr>
          <p:cNvPr id="9" name="Subtitle 2">
            <a:extLst>
              <a:ext uri="{FF2B5EF4-FFF2-40B4-BE49-F238E27FC236}">
                <a16:creationId xmlns:a16="http://schemas.microsoft.com/office/drawing/2014/main" id="{AF204C42-D745-6247-99EE-D6DE1AAD8F29}"/>
              </a:ext>
            </a:extLst>
          </p:cNvPr>
          <p:cNvSpPr txBox="1">
            <a:spLocks/>
          </p:cNvSpPr>
          <p:nvPr/>
        </p:nvSpPr>
        <p:spPr>
          <a:xfrm>
            <a:off x="254887" y="391318"/>
            <a:ext cx="11516810" cy="1324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dirty="0" smtClean="0">
                <a:solidFill>
                  <a:schemeClr val="bg1"/>
                </a:solidFill>
                <a:latin typeface="Century Gothic" panose="020B0502020202020204" pitchFamily="34" charset="0"/>
              </a:rPr>
              <a:t>SQL Aggregation</a:t>
            </a:r>
            <a:endParaRPr lang="en-GB" sz="3600" dirty="0">
              <a:solidFill>
                <a:schemeClr val="bg1"/>
              </a:solidFill>
              <a:latin typeface="Century Gothic" panose="020B0502020202020204" pitchFamily="34" charset="0"/>
            </a:endParaRPr>
          </a:p>
        </p:txBody>
      </p:sp>
      <p:sp>
        <p:nvSpPr>
          <p:cNvPr id="10" name="Subtitle 2">
            <a:extLst>
              <a:ext uri="{FF2B5EF4-FFF2-40B4-BE49-F238E27FC236}">
                <a16:creationId xmlns:a16="http://schemas.microsoft.com/office/drawing/2014/main" id="{AF204C42-D745-6247-99EE-D6DE1AAD8F29}"/>
              </a:ext>
            </a:extLst>
          </p:cNvPr>
          <p:cNvSpPr txBox="1">
            <a:spLocks/>
          </p:cNvSpPr>
          <p:nvPr/>
        </p:nvSpPr>
        <p:spPr>
          <a:xfrm>
            <a:off x="801645" y="1921844"/>
            <a:ext cx="11274852" cy="4100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The </a:t>
            </a:r>
            <a:r>
              <a:rPr lang="en-US" dirty="0"/>
              <a:t>GROUP BY statement groups rows that have the same values into summary rows, like "find the number of customers in each country".</a:t>
            </a:r>
          </a:p>
          <a:p>
            <a:pPr algn="l"/>
            <a:endParaRPr lang="en-US" dirty="0" smtClean="0"/>
          </a:p>
          <a:p>
            <a:pPr algn="l"/>
            <a:endParaRPr lang="en-US" dirty="0"/>
          </a:p>
          <a:p>
            <a:pPr algn="l"/>
            <a:r>
              <a:rPr lang="en-US" dirty="0"/>
              <a:t>The GROUP BY statement is often used with aggregate functions (COUNT(), MAX(), MIN(), SUM(), AVG()) to group the result-set by one or more columns</a:t>
            </a:r>
            <a:r>
              <a:rPr lang="en-US" dirty="0" smtClean="0"/>
              <a:t>.</a:t>
            </a:r>
            <a:endParaRPr lang="en-US" dirty="0"/>
          </a:p>
          <a:p>
            <a:pPr algn="l"/>
            <a:endParaRPr lang="en-US" dirty="0" smtClean="0"/>
          </a:p>
          <a:p>
            <a:pPr algn="l"/>
            <a:endParaRPr lang="en-US" dirty="0"/>
          </a:p>
        </p:txBody>
      </p:sp>
    </p:spTree>
    <p:extLst>
      <p:ext uri="{BB962C8B-B14F-4D97-AF65-F5344CB8AC3E}">
        <p14:creationId xmlns:p14="http://schemas.microsoft.com/office/powerpoint/2010/main" val="341280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13549</TotalTime>
  <Words>1668</Words>
  <Application>Microsoft Office PowerPoint</Application>
  <PresentationFormat>Widescreen</PresentationFormat>
  <Paragraphs>262</Paragraphs>
  <Slides>23</Slides>
  <Notes>22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Calibri</vt:lpstr>
      <vt:lpstr>Calibri Light</vt:lpstr>
      <vt:lpstr>Century Gothic</vt:lpstr>
      <vt:lpstr>Wingdings 3</vt:lpstr>
      <vt:lpstr>Office Theme</vt:lpstr>
      <vt:lpstr>3_Custom Design</vt:lpstr>
      <vt:lpstr>Slice</vt:lpstr>
      <vt:lpstr>Cegedim Internship 2021</vt:lpstr>
      <vt:lpstr>PowerPoint Presentation</vt:lpstr>
      <vt:lpstr>PowerPoint Presentation</vt:lpstr>
      <vt:lpstr>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lpstr>PowerPoint Presentation</vt:lpstr>
      <vt:lpstr>PowerPoint Presentation</vt:lpstr>
      <vt:lpstr>PowerPoint Presentation</vt:lpstr>
      <vt:lpstr>Tasks</vt:lpstr>
      <vt:lpstr>PowerPoint Presentation</vt:lpstr>
      <vt:lpstr>PowerPoint Presentation</vt:lpstr>
      <vt:lpstr>PowerPoint Presentation</vt:lpstr>
      <vt:lpstr>PowerPoint Presentation</vt:lpstr>
      <vt:lpstr>Qs &amp; As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Simpson</dc:creator>
  <cp:lastModifiedBy>ABD EL KAREEM Kareem</cp:lastModifiedBy>
  <cp:revision>251</cp:revision>
  <cp:lastPrinted>2019-10-02T11:27:59Z</cp:lastPrinted>
  <dcterms:created xsi:type="dcterms:W3CDTF">2019-08-20T09:44:35Z</dcterms:created>
  <dcterms:modified xsi:type="dcterms:W3CDTF">2022-07-21T07:56:03Z</dcterms:modified>
</cp:coreProperties>
</file>