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6" r:id="rId4"/>
    <p:sldId id="278" r:id="rId5"/>
    <p:sldId id="279" r:id="rId6"/>
    <p:sldId id="269" r:id="rId7"/>
    <p:sldId id="280" r:id="rId8"/>
    <p:sldId id="267" r:id="rId9"/>
    <p:sldId id="286" r:id="rId10"/>
    <p:sldId id="268" r:id="rId11"/>
    <p:sldId id="287" r:id="rId12"/>
    <p:sldId id="281" r:id="rId13"/>
    <p:sldId id="265" r:id="rId14"/>
    <p:sldId id="282" r:id="rId15"/>
    <p:sldId id="274" r:id="rId16"/>
    <p:sldId id="283" r:id="rId17"/>
    <p:sldId id="284" r:id="rId18"/>
    <p:sldId id="285" r:id="rId19"/>
    <p:sldId id="288" r:id="rId20"/>
    <p:sldId id="259" r:id="rId21"/>
    <p:sldId id="260" r:id="rId22"/>
    <p:sldId id="264" r:id="rId23"/>
    <p:sldId id="270" r:id="rId24"/>
    <p:sldId id="261" r:id="rId25"/>
    <p:sldId id="289" r:id="rId26"/>
    <p:sldId id="272" r:id="rId27"/>
    <p:sldId id="275" r:id="rId28"/>
    <p:sldId id="276" r:id="rId29"/>
    <p:sldId id="271" r:id="rId30"/>
    <p:sldId id="273" r:id="rId31"/>
    <p:sldId id="277" r:id="rId32"/>
    <p:sldId id="26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4534F-490F-4AE0-9C48-A29BE9469DD3}" type="datetimeFigureOut">
              <a:rPr lang="en-US" smtClean="0"/>
              <a:t>7/26/2022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FF5B9-7EF4-4707-BED0-4BBF0F7CE2C2}" type="slidenum">
              <a:rPr lang="en-US" smtClean="0"/>
              <a:t>‹#›</a:t>
            </a:fld>
            <a:endParaRPr lang="en-US"/>
          </a:p>
        </p:txBody>
      </p:sp>
    </p:spTree>
    <p:extLst>
      <p:ext uri="{BB962C8B-B14F-4D97-AF65-F5344CB8AC3E}">
        <p14:creationId xmlns:p14="http://schemas.microsoft.com/office/powerpoint/2010/main" val="2011966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514226-A6D9-4A6D-B4DF-13AC396E3A5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363777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14226-A6D9-4A6D-B4DF-13AC396E3A5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303294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14226-A6D9-4A6D-B4DF-13AC396E3A5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25873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514226-A6D9-4A6D-B4DF-13AC396E3A5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73725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514226-A6D9-4A6D-B4DF-13AC396E3A54}"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120975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514226-A6D9-4A6D-B4DF-13AC396E3A54}"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104954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514226-A6D9-4A6D-B4DF-13AC396E3A54}" type="datetimeFigureOut">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210040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514226-A6D9-4A6D-B4DF-13AC396E3A54}" type="datetimeFigureOut">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13113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14226-A6D9-4A6D-B4DF-13AC396E3A54}" type="datetimeFigureOut">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1210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514226-A6D9-4A6D-B4DF-13AC396E3A54}"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157893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514226-A6D9-4A6D-B4DF-13AC396E3A54}" type="datetimeFigureOut">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730D1-4826-4E60-98D7-05155647A04F}" type="slidenum">
              <a:rPr lang="en-US" smtClean="0"/>
              <a:t>‹#›</a:t>
            </a:fld>
            <a:endParaRPr lang="en-US"/>
          </a:p>
        </p:txBody>
      </p:sp>
    </p:spTree>
    <p:extLst>
      <p:ext uri="{BB962C8B-B14F-4D97-AF65-F5344CB8AC3E}">
        <p14:creationId xmlns:p14="http://schemas.microsoft.com/office/powerpoint/2010/main" val="281066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14226-A6D9-4A6D-B4DF-13AC396E3A54}" type="datetimeFigureOut">
              <a:rPr lang="en-US" smtClean="0"/>
              <a:t>7/26/2022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730D1-4826-4E60-98D7-05155647A04F}" type="slidenum">
              <a:rPr lang="en-US" smtClean="0"/>
              <a:t>‹#›</a:t>
            </a:fld>
            <a:endParaRPr lang="en-US"/>
          </a:p>
        </p:txBody>
      </p:sp>
    </p:spTree>
    <p:extLst>
      <p:ext uri="{BB962C8B-B14F-4D97-AF65-F5344CB8AC3E}">
        <p14:creationId xmlns:p14="http://schemas.microsoft.com/office/powerpoint/2010/main" val="402975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radwa-sadek-904235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a:t>
            </a:r>
            <a:r>
              <a:rPr lang="en-US" dirty="0" smtClean="0"/>
              <a:t>with</a:t>
            </a:r>
            <a:r>
              <a:rPr lang="en-US" dirty="0" smtClean="0"/>
              <a:t> </a:t>
            </a:r>
            <a:r>
              <a:rPr lang="en-US" dirty="0" smtClean="0"/>
              <a:t>BDD</a:t>
            </a:r>
            <a:endParaRPr lang="en-US" dirty="0"/>
          </a:p>
        </p:txBody>
      </p:sp>
      <p:sp>
        <p:nvSpPr>
          <p:cNvPr id="3" name="Subtitle 2"/>
          <p:cNvSpPr>
            <a:spLocks noGrp="1"/>
          </p:cNvSpPr>
          <p:nvPr>
            <p:ph type="subTitle" idx="1"/>
          </p:nvPr>
        </p:nvSpPr>
        <p:spPr>
          <a:xfrm>
            <a:off x="1524000" y="3602038"/>
            <a:ext cx="9734550" cy="1655762"/>
          </a:xfrm>
        </p:spPr>
        <p:txBody>
          <a:bodyPr>
            <a:normAutofit/>
          </a:bodyPr>
          <a:lstStyle/>
          <a:p>
            <a:r>
              <a:rPr lang="en-US" dirty="0" smtClean="0"/>
              <a:t>By: Radwa Sadek</a:t>
            </a:r>
            <a:endParaRPr lang="en-US" dirty="0"/>
          </a:p>
          <a:p>
            <a:r>
              <a:rPr lang="en-US" dirty="0" smtClean="0"/>
              <a:t>Principal Test Engineer, Cegedim</a:t>
            </a:r>
          </a:p>
          <a:p>
            <a:r>
              <a:rPr lang="en-US" dirty="0" err="1" smtClean="0"/>
              <a:t>Linkedin</a:t>
            </a:r>
            <a:r>
              <a:rPr lang="en-US" dirty="0"/>
              <a:t>: </a:t>
            </a:r>
            <a:r>
              <a:rPr lang="en-US" dirty="0" smtClean="0">
                <a:hlinkClick r:id="rId2"/>
              </a:rPr>
              <a:t>https</a:t>
            </a:r>
            <a:r>
              <a:rPr lang="en-US" dirty="0">
                <a:hlinkClick r:id="rId2"/>
              </a:rPr>
              <a:t>://www.linkedin.com/in/radwa-sadek-9042354</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398408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Process</a:t>
            </a:r>
          </a:p>
        </p:txBody>
      </p:sp>
      <p:sp>
        <p:nvSpPr>
          <p:cNvPr id="3" name="Content Placeholder 2"/>
          <p:cNvSpPr>
            <a:spLocks noGrp="1"/>
          </p:cNvSpPr>
          <p:nvPr>
            <p:ph idx="1"/>
          </p:nvPr>
        </p:nvSpPr>
        <p:spPr/>
        <p:txBody>
          <a:bodyPr/>
          <a:lstStyle/>
          <a:p>
            <a:r>
              <a:rPr lang="en-US" b="1" dirty="0" smtClean="0"/>
              <a:t>Step </a:t>
            </a:r>
            <a:r>
              <a:rPr lang="en-US" b="1" dirty="0"/>
              <a:t>1)</a:t>
            </a:r>
            <a:r>
              <a:rPr lang="en-US" dirty="0"/>
              <a:t> Define scope of Automation</a:t>
            </a:r>
          </a:p>
          <a:p>
            <a:r>
              <a:rPr lang="en-US" b="1" dirty="0" smtClean="0"/>
              <a:t>Step </a:t>
            </a:r>
            <a:r>
              <a:rPr lang="en-US" b="1" dirty="0"/>
              <a:t>2)</a:t>
            </a:r>
            <a:r>
              <a:rPr lang="en-US" dirty="0"/>
              <a:t> Test Tool Selection</a:t>
            </a:r>
          </a:p>
          <a:p>
            <a:r>
              <a:rPr lang="en-US" b="1" dirty="0" smtClean="0"/>
              <a:t>Step </a:t>
            </a:r>
            <a:r>
              <a:rPr lang="en-US" b="1" dirty="0"/>
              <a:t>3)</a:t>
            </a:r>
            <a:r>
              <a:rPr lang="en-US" dirty="0"/>
              <a:t> Planning, Design and Development</a:t>
            </a:r>
          </a:p>
          <a:p>
            <a:r>
              <a:rPr lang="en-US" b="1" dirty="0"/>
              <a:t>Step 4)</a:t>
            </a:r>
            <a:r>
              <a:rPr lang="en-US" dirty="0"/>
              <a:t> Test Execution</a:t>
            </a:r>
          </a:p>
          <a:p>
            <a:r>
              <a:rPr lang="en-US" b="1" dirty="0"/>
              <a:t>Step 5)</a:t>
            </a:r>
            <a:r>
              <a:rPr lang="en-US" dirty="0"/>
              <a:t> Maintenance</a:t>
            </a:r>
          </a:p>
        </p:txBody>
      </p:sp>
    </p:spTree>
    <p:extLst>
      <p:ext uri="{BB962C8B-B14F-4D97-AF65-F5344CB8AC3E}">
        <p14:creationId xmlns:p14="http://schemas.microsoft.com/office/powerpoint/2010/main" val="1608885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243263" y="51899"/>
            <a:ext cx="5257800" cy="6767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86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scope of Automation</a:t>
            </a:r>
          </a:p>
        </p:txBody>
      </p:sp>
      <p:sp>
        <p:nvSpPr>
          <p:cNvPr id="3" name="Content Placeholder 2"/>
          <p:cNvSpPr>
            <a:spLocks noGrp="1"/>
          </p:cNvSpPr>
          <p:nvPr>
            <p:ph idx="1"/>
          </p:nvPr>
        </p:nvSpPr>
        <p:spPr/>
        <p:txBody>
          <a:bodyPr>
            <a:normAutofit/>
          </a:bodyPr>
          <a:lstStyle/>
          <a:p>
            <a:r>
              <a:rPr lang="en-US" dirty="0"/>
              <a:t>The scope of automation means the area of your Application Under Test that will be automated. Make sure </a:t>
            </a:r>
            <a:r>
              <a:rPr lang="en-US" dirty="0" smtClean="0"/>
              <a:t>you know:</a:t>
            </a:r>
          </a:p>
          <a:p>
            <a:pPr lvl="1"/>
            <a:r>
              <a:rPr lang="en-US" dirty="0" smtClean="0"/>
              <a:t>your </a:t>
            </a:r>
            <a:r>
              <a:rPr lang="en-US" dirty="0"/>
              <a:t>team’s test </a:t>
            </a:r>
            <a:r>
              <a:rPr lang="en-US" dirty="0" smtClean="0"/>
              <a:t>state</a:t>
            </a:r>
          </a:p>
          <a:p>
            <a:pPr lvl="1"/>
            <a:r>
              <a:rPr lang="en-US" dirty="0" smtClean="0"/>
              <a:t>the </a:t>
            </a:r>
            <a:r>
              <a:rPr lang="en-US" dirty="0"/>
              <a:t>amount of test </a:t>
            </a:r>
            <a:r>
              <a:rPr lang="en-US" dirty="0" smtClean="0"/>
              <a:t>data</a:t>
            </a:r>
          </a:p>
          <a:p>
            <a:pPr lvl="1"/>
            <a:r>
              <a:rPr lang="en-US" dirty="0" smtClean="0"/>
              <a:t>the </a:t>
            </a:r>
            <a:r>
              <a:rPr lang="en-US" dirty="0"/>
              <a:t>environment where tests take </a:t>
            </a:r>
            <a:r>
              <a:rPr lang="en-US" dirty="0" smtClean="0"/>
              <a:t>place</a:t>
            </a:r>
          </a:p>
          <a:p>
            <a:pPr lvl="1"/>
            <a:r>
              <a:rPr lang="en-US" dirty="0" smtClean="0"/>
              <a:t>Technical </a:t>
            </a:r>
            <a:r>
              <a:rPr lang="en-US" dirty="0"/>
              <a:t>feasibility</a:t>
            </a:r>
          </a:p>
          <a:p>
            <a:pPr lvl="1"/>
            <a:r>
              <a:rPr lang="en-US" dirty="0"/>
              <a:t>The complexity of test cases</a:t>
            </a:r>
          </a:p>
          <a:p>
            <a:pPr lvl="1"/>
            <a:r>
              <a:rPr lang="en-US" dirty="0"/>
              <a:t>The features or functions that are important for the business</a:t>
            </a:r>
          </a:p>
          <a:p>
            <a:pPr lvl="1"/>
            <a:r>
              <a:rPr lang="en-US" dirty="0"/>
              <a:t>The extent to which business components are reused</a:t>
            </a:r>
          </a:p>
        </p:txBody>
      </p:sp>
    </p:spTree>
    <p:extLst>
      <p:ext uri="{BB962C8B-B14F-4D97-AF65-F5344CB8AC3E}">
        <p14:creationId xmlns:p14="http://schemas.microsoft.com/office/powerpoint/2010/main" val="3897021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Tool selection</a:t>
            </a:r>
            <a:endParaRPr lang="en-US" dirty="0"/>
          </a:p>
        </p:txBody>
      </p:sp>
      <p:sp>
        <p:nvSpPr>
          <p:cNvPr id="3" name="Content Placeholder 2"/>
          <p:cNvSpPr>
            <a:spLocks noGrp="1"/>
          </p:cNvSpPr>
          <p:nvPr>
            <p:ph idx="1"/>
          </p:nvPr>
        </p:nvSpPr>
        <p:spPr/>
        <p:txBody>
          <a:bodyPr>
            <a:normAutofit/>
          </a:bodyPr>
          <a:lstStyle/>
          <a:p>
            <a:r>
              <a:rPr lang="en-US" dirty="0"/>
              <a:t>After determining your scope, it is now the time for you to pick up a tool for automation testing. Of course, you can select it from a wide range of automation tools available in the market. Yet, it solely depends on the technology on which the application tests are built. Each type of tool or framework may serve different demands, therefore having a thorough understanding of multiple tool types is also a prominent factor in choosing your best tool.</a:t>
            </a:r>
          </a:p>
        </p:txBody>
      </p:sp>
    </p:spTree>
    <p:extLst>
      <p:ext uri="{BB962C8B-B14F-4D97-AF65-F5344CB8AC3E}">
        <p14:creationId xmlns:p14="http://schemas.microsoft.com/office/powerpoint/2010/main" val="107494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Tool selection (cont.)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Factors to consider:</a:t>
            </a:r>
          </a:p>
          <a:p>
            <a:r>
              <a:rPr lang="en-US" dirty="0" smtClean="0"/>
              <a:t>Cross </a:t>
            </a:r>
            <a:r>
              <a:rPr lang="en-US" dirty="0"/>
              <a:t>Operating </a:t>
            </a:r>
            <a:r>
              <a:rPr lang="en-US" dirty="0" smtClean="0"/>
              <a:t>Systems</a:t>
            </a:r>
          </a:p>
          <a:p>
            <a:r>
              <a:rPr lang="en-US" dirty="0"/>
              <a:t>Cross Automation </a:t>
            </a:r>
            <a:r>
              <a:rPr lang="en-US" dirty="0" smtClean="0"/>
              <a:t>Platforms</a:t>
            </a:r>
          </a:p>
          <a:p>
            <a:r>
              <a:rPr lang="en-US" dirty="0"/>
              <a:t>Supported Programming </a:t>
            </a:r>
            <a:r>
              <a:rPr lang="en-US" dirty="0" smtClean="0"/>
              <a:t>Languages</a:t>
            </a:r>
          </a:p>
          <a:p>
            <a:r>
              <a:rPr lang="en-US" dirty="0"/>
              <a:t>Supported Test </a:t>
            </a:r>
            <a:r>
              <a:rPr lang="en-US" dirty="0" smtClean="0"/>
              <a:t>Runners</a:t>
            </a:r>
          </a:p>
          <a:p>
            <a:r>
              <a:rPr lang="en-US" dirty="0"/>
              <a:t>Supported Automation </a:t>
            </a:r>
            <a:r>
              <a:rPr lang="en-US" dirty="0" smtClean="0"/>
              <a:t>Technologies</a:t>
            </a:r>
          </a:p>
          <a:p>
            <a:r>
              <a:rPr lang="en-US" dirty="0"/>
              <a:t>Element Locating </a:t>
            </a:r>
            <a:r>
              <a:rPr lang="en-US" dirty="0" smtClean="0"/>
              <a:t>Technique</a:t>
            </a:r>
          </a:p>
          <a:p>
            <a:r>
              <a:rPr lang="en-US" dirty="0"/>
              <a:t>Built-in UI Inspection Tool</a:t>
            </a:r>
            <a:endParaRPr lang="en-US" dirty="0" smtClean="0"/>
          </a:p>
          <a:p>
            <a:r>
              <a:rPr lang="en-US" dirty="0" smtClean="0"/>
              <a:t>Page Object Model (POM) Support</a:t>
            </a:r>
          </a:p>
          <a:p>
            <a:r>
              <a:rPr lang="en-US" dirty="0" smtClean="0"/>
              <a:t>Coding </a:t>
            </a:r>
            <a:r>
              <a:rPr lang="en-US" dirty="0"/>
              <a:t>Skills </a:t>
            </a:r>
            <a:r>
              <a:rPr lang="en-US" dirty="0" smtClean="0"/>
              <a:t>Required</a:t>
            </a:r>
          </a:p>
          <a:p>
            <a:r>
              <a:rPr lang="en-US" dirty="0"/>
              <a:t>Record &amp; </a:t>
            </a:r>
            <a:r>
              <a:rPr lang="en-US" dirty="0" smtClean="0"/>
              <a:t>Playback</a:t>
            </a:r>
          </a:p>
          <a:p>
            <a:r>
              <a:rPr lang="en-US" dirty="0"/>
              <a:t>Built-in DevOps </a:t>
            </a:r>
            <a:r>
              <a:rPr lang="en-US" dirty="0" smtClean="0"/>
              <a:t>Integrations</a:t>
            </a:r>
            <a:endParaRPr lang="en-US" dirty="0"/>
          </a:p>
        </p:txBody>
      </p:sp>
    </p:spTree>
    <p:extLst>
      <p:ext uri="{BB962C8B-B14F-4D97-AF65-F5344CB8AC3E}">
        <p14:creationId xmlns:p14="http://schemas.microsoft.com/office/powerpoint/2010/main" val="224647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Tool selection (cont.)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Price</a:t>
            </a:r>
          </a:p>
          <a:p>
            <a:r>
              <a:rPr lang="en-US" dirty="0"/>
              <a:t>Environment Support</a:t>
            </a:r>
          </a:p>
          <a:p>
            <a:r>
              <a:rPr lang="en-US" dirty="0"/>
              <a:t>Ease of use</a:t>
            </a:r>
          </a:p>
          <a:p>
            <a:r>
              <a:rPr lang="en-US" dirty="0"/>
              <a:t>Testing of Database</a:t>
            </a:r>
          </a:p>
          <a:p>
            <a:r>
              <a:rPr lang="en-US" dirty="0"/>
              <a:t>Error Recovery Testing</a:t>
            </a:r>
          </a:p>
          <a:p>
            <a:r>
              <a:rPr lang="en-US" dirty="0"/>
              <a:t>Support for various types of test – including functional, test management, mobile, etc…</a:t>
            </a:r>
          </a:p>
          <a:p>
            <a:r>
              <a:rPr lang="en-US" dirty="0"/>
              <a:t>Support for multiple testing frameworks</a:t>
            </a:r>
          </a:p>
          <a:p>
            <a:r>
              <a:rPr lang="en-US" dirty="0"/>
              <a:t>Easy to debug the automation software scripts</a:t>
            </a:r>
          </a:p>
          <a:p>
            <a:r>
              <a:rPr lang="en-US" dirty="0"/>
              <a:t>Ability to recognize objects in any environment</a:t>
            </a:r>
          </a:p>
          <a:p>
            <a:r>
              <a:rPr lang="en-US" dirty="0"/>
              <a:t>Extensive test reports and results</a:t>
            </a:r>
          </a:p>
          <a:p>
            <a:r>
              <a:rPr lang="en-US" dirty="0"/>
              <a:t>Minimize training cost of selected tools</a:t>
            </a:r>
          </a:p>
        </p:txBody>
      </p:sp>
    </p:spTree>
    <p:extLst>
      <p:ext uri="{BB962C8B-B14F-4D97-AF65-F5344CB8AC3E}">
        <p14:creationId xmlns:p14="http://schemas.microsoft.com/office/powerpoint/2010/main" val="344376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Design and Development</a:t>
            </a:r>
          </a:p>
        </p:txBody>
      </p:sp>
      <p:sp>
        <p:nvSpPr>
          <p:cNvPr id="3" name="Content Placeholder 2"/>
          <p:cNvSpPr>
            <a:spLocks noGrp="1"/>
          </p:cNvSpPr>
          <p:nvPr>
            <p:ph idx="1"/>
          </p:nvPr>
        </p:nvSpPr>
        <p:spPr/>
        <p:txBody>
          <a:bodyPr>
            <a:normAutofit/>
          </a:bodyPr>
          <a:lstStyle/>
          <a:p>
            <a:r>
              <a:rPr lang="en-US" dirty="0" smtClean="0"/>
              <a:t>Here, you </a:t>
            </a:r>
            <a:r>
              <a:rPr lang="en-US" dirty="0"/>
              <a:t>will create an automation strategy and plan. This plan can include the following items:</a:t>
            </a:r>
          </a:p>
          <a:p>
            <a:r>
              <a:rPr lang="en-US" dirty="0"/>
              <a:t>Your selected automation testing tool</a:t>
            </a:r>
          </a:p>
          <a:p>
            <a:r>
              <a:rPr lang="en-US" dirty="0"/>
              <a:t>Framework design and its features</a:t>
            </a:r>
          </a:p>
          <a:p>
            <a:r>
              <a:rPr lang="en-US" dirty="0"/>
              <a:t>A detailed timeline for scripting and executing test cases</a:t>
            </a:r>
          </a:p>
          <a:p>
            <a:r>
              <a:rPr lang="en-US" dirty="0"/>
              <a:t>In-scope and Out-of-scope items of automation</a:t>
            </a:r>
          </a:p>
          <a:p>
            <a:r>
              <a:rPr lang="en-US" dirty="0"/>
              <a:t>Goals and deliverables of automation testing process</a:t>
            </a:r>
          </a:p>
        </p:txBody>
      </p:sp>
    </p:spTree>
    <p:extLst>
      <p:ext uri="{BB962C8B-B14F-4D97-AF65-F5344CB8AC3E}">
        <p14:creationId xmlns:p14="http://schemas.microsoft.com/office/powerpoint/2010/main" val="362518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a:t>
            </a:r>
            <a:r>
              <a:rPr lang="en-US" dirty="0"/>
              <a:t>Test Cases and Build your reports</a:t>
            </a:r>
          </a:p>
        </p:txBody>
      </p:sp>
      <p:sp>
        <p:nvSpPr>
          <p:cNvPr id="3" name="Content Placeholder 2"/>
          <p:cNvSpPr>
            <a:spLocks noGrp="1"/>
          </p:cNvSpPr>
          <p:nvPr>
            <p:ph idx="1"/>
          </p:nvPr>
        </p:nvSpPr>
        <p:spPr/>
        <p:txBody>
          <a:bodyPr>
            <a:normAutofit/>
          </a:bodyPr>
          <a:lstStyle/>
          <a:p>
            <a:r>
              <a:rPr lang="en-US" dirty="0"/>
              <a:t>Once finishing all of the preceding steps, it is time to take action! You can write the scripts, run the test automatically, either by running the code directly or by calling an application’s API or user interface. After your execution, the test report provides a consolidated summary of the testing performed so far for the project.</a:t>
            </a:r>
          </a:p>
        </p:txBody>
      </p:sp>
    </p:spTree>
    <p:extLst>
      <p:ext uri="{BB962C8B-B14F-4D97-AF65-F5344CB8AC3E}">
        <p14:creationId xmlns:p14="http://schemas.microsoft.com/office/powerpoint/2010/main" val="1347748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previous test cases</a:t>
            </a:r>
          </a:p>
        </p:txBody>
      </p:sp>
      <p:sp>
        <p:nvSpPr>
          <p:cNvPr id="3" name="Content Placeholder 2"/>
          <p:cNvSpPr>
            <a:spLocks noGrp="1"/>
          </p:cNvSpPr>
          <p:nvPr>
            <p:ph idx="1"/>
          </p:nvPr>
        </p:nvSpPr>
        <p:spPr/>
        <p:txBody>
          <a:bodyPr>
            <a:normAutofit/>
          </a:bodyPr>
          <a:lstStyle/>
          <a:p>
            <a:r>
              <a:rPr lang="en-US" dirty="0"/>
              <a:t>No matter how well you manage the automation testing, test maintenance is unavoidable if you want to expand your collection of reusable test scripts. Once your automated tests have been scripted and running, they still need updating if the application changes the next time.</a:t>
            </a:r>
          </a:p>
        </p:txBody>
      </p:sp>
    </p:spTree>
    <p:extLst>
      <p:ext uri="{BB962C8B-B14F-4D97-AF65-F5344CB8AC3E}">
        <p14:creationId xmlns:p14="http://schemas.microsoft.com/office/powerpoint/2010/main" val="325439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Test Automation Testing Tools</a:t>
            </a:r>
          </a:p>
        </p:txBody>
      </p:sp>
      <p:sp>
        <p:nvSpPr>
          <p:cNvPr id="3" name="Content Placeholder 2"/>
          <p:cNvSpPr>
            <a:spLocks noGrp="1"/>
          </p:cNvSpPr>
          <p:nvPr>
            <p:ph idx="1"/>
          </p:nvPr>
        </p:nvSpPr>
        <p:spPr/>
        <p:txBody>
          <a:bodyPr>
            <a:normAutofit/>
          </a:bodyPr>
          <a:lstStyle/>
          <a:p>
            <a:r>
              <a:rPr lang="en-US" dirty="0" smtClean="0"/>
              <a:t>Selenium</a:t>
            </a:r>
          </a:p>
          <a:p>
            <a:r>
              <a:rPr lang="en-US" dirty="0" err="1"/>
              <a:t>Katalon</a:t>
            </a:r>
            <a:r>
              <a:rPr lang="en-US" dirty="0"/>
              <a:t> Studio</a:t>
            </a:r>
          </a:p>
          <a:p>
            <a:r>
              <a:rPr lang="en-US" dirty="0" err="1"/>
              <a:t>TestComplete</a:t>
            </a:r>
            <a:endParaRPr lang="en-US" dirty="0"/>
          </a:p>
          <a:p>
            <a:r>
              <a:rPr lang="en-US" dirty="0" err="1"/>
              <a:t>Appium</a:t>
            </a:r>
            <a:endParaRPr lang="en-US" dirty="0"/>
          </a:p>
          <a:p>
            <a:r>
              <a:rPr lang="en-US" dirty="0" err="1"/>
              <a:t>Ranorex</a:t>
            </a:r>
            <a:endParaRPr lang="en-US" dirty="0"/>
          </a:p>
          <a:p>
            <a:r>
              <a:rPr lang="en-US" dirty="0"/>
              <a:t>Cucumber</a:t>
            </a:r>
          </a:p>
        </p:txBody>
      </p:sp>
    </p:spTree>
    <p:extLst>
      <p:ext uri="{BB962C8B-B14F-4D97-AF65-F5344CB8AC3E}">
        <p14:creationId xmlns:p14="http://schemas.microsoft.com/office/powerpoint/2010/main" val="24954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Introduction</a:t>
            </a:r>
          </a:p>
          <a:p>
            <a:r>
              <a:rPr lang="en-US" dirty="0" smtClean="0"/>
              <a:t>What is manual testing?</a:t>
            </a:r>
          </a:p>
          <a:p>
            <a:r>
              <a:rPr lang="en-US" dirty="0"/>
              <a:t>What is automation testing</a:t>
            </a:r>
            <a:r>
              <a:rPr lang="en-US" dirty="0" smtClean="0"/>
              <a:t>?</a:t>
            </a:r>
          </a:p>
          <a:p>
            <a:r>
              <a:rPr lang="en-US" dirty="0"/>
              <a:t>Test automation </a:t>
            </a:r>
            <a:r>
              <a:rPr lang="en-US" dirty="0" smtClean="0"/>
              <a:t>benefits</a:t>
            </a:r>
          </a:p>
          <a:p>
            <a:r>
              <a:rPr lang="en-US" dirty="0"/>
              <a:t>Which Test Cases to Automate</a:t>
            </a:r>
            <a:r>
              <a:rPr lang="en-US" dirty="0" smtClean="0"/>
              <a:t>?</a:t>
            </a:r>
          </a:p>
          <a:p>
            <a:r>
              <a:rPr lang="en-US" dirty="0" smtClean="0"/>
              <a:t>What not </a:t>
            </a:r>
            <a:r>
              <a:rPr lang="en-US" dirty="0"/>
              <a:t>to Automate?</a:t>
            </a:r>
            <a:endParaRPr lang="en-US" dirty="0" smtClean="0"/>
          </a:p>
          <a:p>
            <a:r>
              <a:rPr lang="en-US" dirty="0"/>
              <a:t>Automation </a:t>
            </a:r>
            <a:r>
              <a:rPr lang="en-US" dirty="0" smtClean="0"/>
              <a:t>Process</a:t>
            </a:r>
          </a:p>
          <a:p>
            <a:r>
              <a:rPr lang="en-US" dirty="0"/>
              <a:t>Popular Test Automation Testing Tools</a:t>
            </a:r>
            <a:endParaRPr lang="en-US" dirty="0" smtClean="0"/>
          </a:p>
          <a:p>
            <a:r>
              <a:rPr lang="en-US" dirty="0" smtClean="0"/>
              <a:t>BDD definition</a:t>
            </a:r>
          </a:p>
          <a:p>
            <a:r>
              <a:rPr lang="en-US" dirty="0" smtClean="0"/>
              <a:t>BDD pros</a:t>
            </a:r>
            <a:endParaRPr lang="en-US" dirty="0"/>
          </a:p>
          <a:p>
            <a:r>
              <a:rPr lang="en-US" dirty="0"/>
              <a:t>Tools used to apply </a:t>
            </a:r>
            <a:r>
              <a:rPr lang="en-US" dirty="0" smtClean="0"/>
              <a:t>BDD</a:t>
            </a:r>
          </a:p>
          <a:p>
            <a:r>
              <a:rPr lang="en-US" dirty="0" smtClean="0"/>
              <a:t>BDD syntax</a:t>
            </a:r>
          </a:p>
          <a:p>
            <a:r>
              <a:rPr lang="en-US" dirty="0" smtClean="0"/>
              <a:t>Feature components</a:t>
            </a:r>
            <a:endParaRPr lang="en-US" dirty="0"/>
          </a:p>
          <a:p>
            <a:r>
              <a:rPr lang="en-US" dirty="0"/>
              <a:t>Example</a:t>
            </a:r>
          </a:p>
        </p:txBody>
      </p:sp>
    </p:spTree>
    <p:extLst>
      <p:ext uri="{BB962C8B-B14F-4D97-AF65-F5344CB8AC3E}">
        <p14:creationId xmlns:p14="http://schemas.microsoft.com/office/powerpoint/2010/main" val="3121876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definition</a:t>
            </a:r>
            <a:endParaRPr lang="en-US" dirty="0"/>
          </a:p>
        </p:txBody>
      </p:sp>
      <p:sp>
        <p:nvSpPr>
          <p:cNvPr id="3" name="Content Placeholder 2"/>
          <p:cNvSpPr>
            <a:spLocks noGrp="1"/>
          </p:cNvSpPr>
          <p:nvPr>
            <p:ph idx="1"/>
          </p:nvPr>
        </p:nvSpPr>
        <p:spPr/>
        <p:txBody>
          <a:bodyPr>
            <a:normAutofit fontScale="92500"/>
          </a:bodyPr>
          <a:lstStyle/>
          <a:p>
            <a:r>
              <a:rPr lang="en-US" b="1" u="sng" dirty="0"/>
              <a:t>Behavior driven development (BDD)</a:t>
            </a:r>
            <a:r>
              <a:rPr lang="en-US" dirty="0"/>
              <a:t> framework</a:t>
            </a:r>
            <a:r>
              <a:rPr lang="en-US" dirty="0" smtClean="0"/>
              <a:t> </a:t>
            </a:r>
            <a:r>
              <a:rPr lang="en-US" dirty="0"/>
              <a:t>is an Agile software development process that encourages collaboration among development team </a:t>
            </a:r>
            <a:r>
              <a:rPr lang="en-US" dirty="0" smtClean="0"/>
              <a:t>and non-technical </a:t>
            </a:r>
            <a:r>
              <a:rPr lang="en-US" dirty="0"/>
              <a:t>or business participants </a:t>
            </a:r>
            <a:r>
              <a:rPr lang="en-US" dirty="0" smtClean="0"/>
              <a:t>in </a:t>
            </a:r>
            <a:r>
              <a:rPr lang="en-US" dirty="0"/>
              <a:t>a software project. </a:t>
            </a:r>
            <a:endParaRPr lang="en-US" dirty="0" smtClean="0"/>
          </a:p>
          <a:p>
            <a:endParaRPr lang="en-US" dirty="0"/>
          </a:p>
          <a:p>
            <a:r>
              <a:rPr lang="en-US" dirty="0" smtClean="0"/>
              <a:t>It </a:t>
            </a:r>
            <a:r>
              <a:rPr lang="en-US" dirty="0"/>
              <a:t>encourages teams to use conversation and concrete examples to formalize a shared understanding of how the application should behave. </a:t>
            </a:r>
            <a:endParaRPr lang="en-US" dirty="0" smtClean="0"/>
          </a:p>
          <a:p>
            <a:endParaRPr lang="en-US" dirty="0"/>
          </a:p>
          <a:p>
            <a:r>
              <a:rPr lang="en-US" dirty="0"/>
              <a:t>Tests are more user-focused and based on the system’s behavior. In BDD, </a:t>
            </a:r>
            <a:r>
              <a:rPr lang="en-US" b="1" i="1" dirty="0"/>
              <a:t>“Given-When-Then”</a:t>
            </a:r>
            <a:r>
              <a:rPr lang="en-US" dirty="0"/>
              <a:t> is the proposed approach for writing test cases.</a:t>
            </a:r>
          </a:p>
        </p:txBody>
      </p:sp>
    </p:spTree>
    <p:extLst>
      <p:ext uri="{BB962C8B-B14F-4D97-AF65-F5344CB8AC3E}">
        <p14:creationId xmlns:p14="http://schemas.microsoft.com/office/powerpoint/2010/main" val="52198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pros</a:t>
            </a:r>
            <a:endParaRPr lang="en-US" dirty="0"/>
          </a:p>
        </p:txBody>
      </p:sp>
      <p:sp>
        <p:nvSpPr>
          <p:cNvPr id="3" name="Content Placeholder 2"/>
          <p:cNvSpPr>
            <a:spLocks noGrp="1"/>
          </p:cNvSpPr>
          <p:nvPr>
            <p:ph idx="1"/>
          </p:nvPr>
        </p:nvSpPr>
        <p:spPr/>
        <p:txBody>
          <a:bodyPr/>
          <a:lstStyle/>
          <a:p>
            <a:r>
              <a:rPr lang="en-US" dirty="0" smtClean="0"/>
              <a:t>Better communication and collaboration</a:t>
            </a:r>
          </a:p>
          <a:p>
            <a:r>
              <a:rPr lang="en-US" dirty="0" smtClean="0"/>
              <a:t>Shared understanding</a:t>
            </a:r>
          </a:p>
          <a:p>
            <a:r>
              <a:rPr lang="en-US" dirty="0" smtClean="0"/>
              <a:t>Living documentation</a:t>
            </a:r>
          </a:p>
          <a:p>
            <a:r>
              <a:rPr lang="en-US" dirty="0" smtClean="0"/>
              <a:t>Less ambiguity</a:t>
            </a:r>
          </a:p>
          <a:p>
            <a:r>
              <a:rPr lang="en-US" dirty="0" smtClean="0"/>
              <a:t>Executable artifacts</a:t>
            </a:r>
          </a:p>
          <a:p>
            <a:r>
              <a:rPr lang="en-US" dirty="0" smtClean="0"/>
              <a:t>Helps in automation</a:t>
            </a:r>
          </a:p>
          <a:p>
            <a:endParaRPr lang="en-US" dirty="0"/>
          </a:p>
        </p:txBody>
      </p:sp>
    </p:spTree>
    <p:extLst>
      <p:ext uri="{BB962C8B-B14F-4D97-AF65-F5344CB8AC3E}">
        <p14:creationId xmlns:p14="http://schemas.microsoft.com/office/powerpoint/2010/main" val="240892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syntax</a:t>
            </a:r>
            <a:endParaRPr lang="en-US" dirty="0"/>
          </a:p>
        </p:txBody>
      </p:sp>
      <p:sp>
        <p:nvSpPr>
          <p:cNvPr id="3" name="Content Placeholder 2"/>
          <p:cNvSpPr>
            <a:spLocks noGrp="1"/>
          </p:cNvSpPr>
          <p:nvPr>
            <p:ph idx="1"/>
          </p:nvPr>
        </p:nvSpPr>
        <p:spPr/>
        <p:txBody>
          <a:bodyPr/>
          <a:lstStyle/>
          <a:p>
            <a:r>
              <a:rPr lang="en-US" dirty="0" smtClean="0"/>
              <a:t>Given &lt;some context&gt;</a:t>
            </a:r>
          </a:p>
          <a:p>
            <a:r>
              <a:rPr lang="en-US" dirty="0" smtClean="0"/>
              <a:t>When &lt;an event occurs&gt;</a:t>
            </a:r>
          </a:p>
          <a:p>
            <a:r>
              <a:rPr lang="en-US" dirty="0" smtClean="0"/>
              <a:t>Then &lt;the outcome happens&gt;</a:t>
            </a:r>
            <a:endParaRPr lang="en-US" dirty="0"/>
          </a:p>
        </p:txBody>
      </p:sp>
    </p:spTree>
    <p:extLst>
      <p:ext uri="{BB962C8B-B14F-4D97-AF65-F5344CB8AC3E}">
        <p14:creationId xmlns:p14="http://schemas.microsoft.com/office/powerpoint/2010/main" val="43467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b="1" dirty="0"/>
              <a:t>Given</a:t>
            </a:r>
            <a:r>
              <a:rPr lang="en-US" dirty="0"/>
              <a:t> the user has entered invalid credentials</a:t>
            </a:r>
          </a:p>
          <a:p>
            <a:r>
              <a:rPr lang="en-US" b="1" dirty="0"/>
              <a:t>When</a:t>
            </a:r>
            <a:r>
              <a:rPr lang="en-US" dirty="0"/>
              <a:t> the user clicks submit button</a:t>
            </a:r>
          </a:p>
          <a:p>
            <a:r>
              <a:rPr lang="en-US" b="1" dirty="0"/>
              <a:t>Then</a:t>
            </a:r>
            <a:r>
              <a:rPr lang="en-US" dirty="0"/>
              <a:t> display the proper validation message</a:t>
            </a:r>
          </a:p>
        </p:txBody>
      </p:sp>
    </p:spTree>
    <p:extLst>
      <p:ext uri="{BB962C8B-B14F-4D97-AF65-F5344CB8AC3E}">
        <p14:creationId xmlns:p14="http://schemas.microsoft.com/office/powerpoint/2010/main" val="156677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to apply BDD</a:t>
            </a:r>
          </a:p>
        </p:txBody>
      </p:sp>
      <p:sp>
        <p:nvSpPr>
          <p:cNvPr id="3" name="Content Placeholder 2"/>
          <p:cNvSpPr>
            <a:spLocks noGrp="1"/>
          </p:cNvSpPr>
          <p:nvPr>
            <p:ph idx="1"/>
          </p:nvPr>
        </p:nvSpPr>
        <p:spPr/>
        <p:txBody>
          <a:bodyPr/>
          <a:lstStyle/>
          <a:p>
            <a:r>
              <a:rPr lang="en-US" dirty="0"/>
              <a:t>Cucumber</a:t>
            </a:r>
          </a:p>
          <a:p>
            <a:r>
              <a:rPr lang="en-US" dirty="0" err="1"/>
              <a:t>SpecFlow</a:t>
            </a:r>
            <a:endParaRPr lang="en-US" dirty="0"/>
          </a:p>
          <a:p>
            <a:r>
              <a:rPr lang="en-US" dirty="0"/>
              <a:t>Behave</a:t>
            </a:r>
          </a:p>
          <a:p>
            <a:r>
              <a:rPr lang="en-US" dirty="0"/>
              <a:t>Lettuce</a:t>
            </a:r>
          </a:p>
          <a:p>
            <a:endParaRPr lang="en-US" dirty="0"/>
          </a:p>
        </p:txBody>
      </p:sp>
    </p:spTree>
    <p:extLst>
      <p:ext uri="{BB962C8B-B14F-4D97-AF65-F5344CB8AC3E}">
        <p14:creationId xmlns:p14="http://schemas.microsoft.com/office/powerpoint/2010/main" val="293708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Cucumber</a:t>
            </a:r>
          </a:p>
        </p:txBody>
      </p:sp>
      <p:sp>
        <p:nvSpPr>
          <p:cNvPr id="3" name="Content Placeholder 2"/>
          <p:cNvSpPr>
            <a:spLocks noGrp="1"/>
          </p:cNvSpPr>
          <p:nvPr>
            <p:ph idx="1"/>
          </p:nvPr>
        </p:nvSpPr>
        <p:spPr/>
        <p:txBody>
          <a:bodyPr/>
          <a:lstStyle/>
          <a:p>
            <a:r>
              <a:rPr lang="en-US" dirty="0"/>
              <a:t>Cucumber is an automation tool used for automating acceptance tests that are written in </a:t>
            </a:r>
            <a:r>
              <a:rPr lang="en-US" dirty="0" smtClean="0"/>
              <a:t>BDD (</a:t>
            </a:r>
            <a:r>
              <a:rPr lang="en-US" dirty="0" err="1"/>
              <a:t>Behaviour</a:t>
            </a:r>
            <a:r>
              <a:rPr lang="en-US" dirty="0"/>
              <a:t> driven development) style, in the form of features. In cucumber we have two types of files – a feature file and a step definition file.</a:t>
            </a:r>
          </a:p>
        </p:txBody>
      </p:sp>
    </p:spTree>
    <p:extLst>
      <p:ext uri="{BB962C8B-B14F-4D97-AF65-F5344CB8AC3E}">
        <p14:creationId xmlns:p14="http://schemas.microsoft.com/office/powerpoint/2010/main" val="285699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components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“Feature”: </a:t>
            </a:r>
            <a:r>
              <a:rPr lang="en-US" dirty="0"/>
              <a:t>It describes the current test script which has to be executed.</a:t>
            </a:r>
          </a:p>
          <a:p>
            <a:pPr lvl="0"/>
            <a:r>
              <a:rPr lang="en-US" dirty="0" smtClean="0"/>
              <a:t>“Background”: </a:t>
            </a:r>
            <a:r>
              <a:rPr lang="en-US" dirty="0"/>
              <a:t>(optional at the beginning as a precondition) Background keyword is used to group multiple given statements into a single group. The keyword mostly used when the same set of given statements are repeated in each scenario of the feature file.</a:t>
            </a:r>
          </a:p>
          <a:p>
            <a:pPr lvl="0"/>
            <a:r>
              <a:rPr lang="en-US" dirty="0" smtClean="0"/>
              <a:t>“Scenario”: </a:t>
            </a:r>
            <a:r>
              <a:rPr lang="en-US" dirty="0"/>
              <a:t>It is steps and expected outcome for a specific test case.</a:t>
            </a:r>
          </a:p>
          <a:p>
            <a:pPr lvl="0"/>
            <a:r>
              <a:rPr lang="en-US" b="1" dirty="0" smtClean="0"/>
              <a:t>“Scenario outline”: </a:t>
            </a:r>
            <a:r>
              <a:rPr lang="en-US" dirty="0"/>
              <a:t>Scenario can be executed for multiple sets of data using scenario outline.</a:t>
            </a:r>
          </a:p>
          <a:p>
            <a:pPr lvl="0"/>
            <a:r>
              <a:rPr lang="en-US" b="1" dirty="0"/>
              <a:t>“Given”</a:t>
            </a:r>
            <a:r>
              <a:rPr lang="en-US" dirty="0"/>
              <a:t> keyword is used to specify a precondition for the scenario.</a:t>
            </a:r>
          </a:p>
          <a:p>
            <a:pPr lvl="0"/>
            <a:r>
              <a:rPr lang="en-US" b="1" dirty="0"/>
              <a:t>“When”</a:t>
            </a:r>
            <a:r>
              <a:rPr lang="en-US" dirty="0"/>
              <a:t> keyword is used to specify an operation to be performed/ action.</a:t>
            </a:r>
          </a:p>
          <a:p>
            <a:pPr lvl="0"/>
            <a:r>
              <a:rPr lang="en-US" b="1" dirty="0"/>
              <a:t>“Then”</a:t>
            </a:r>
            <a:r>
              <a:rPr lang="en-US" dirty="0"/>
              <a:t> keyword is used to specify the expected result of a performed action.</a:t>
            </a:r>
          </a:p>
          <a:p>
            <a:pPr lvl="0"/>
            <a:r>
              <a:rPr lang="en-US" b="1" dirty="0"/>
              <a:t>“And”</a:t>
            </a:r>
            <a:r>
              <a:rPr lang="en-US" dirty="0"/>
              <a:t> keyword is used to join one or more statements together into a single statement.</a:t>
            </a:r>
          </a:p>
        </p:txBody>
      </p:sp>
    </p:spTree>
    <p:extLst>
      <p:ext uri="{BB962C8B-B14F-4D97-AF65-F5344CB8AC3E}">
        <p14:creationId xmlns:p14="http://schemas.microsoft.com/office/powerpoint/2010/main" val="1157704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endParaRPr lang="en-US" dirty="0"/>
          </a:p>
        </p:txBody>
      </p:sp>
      <p:sp>
        <p:nvSpPr>
          <p:cNvPr id="3" name="Content Placeholder 2"/>
          <p:cNvSpPr>
            <a:spLocks noGrp="1"/>
          </p:cNvSpPr>
          <p:nvPr>
            <p:ph idx="1"/>
          </p:nvPr>
        </p:nvSpPr>
        <p:spPr/>
        <p:txBody>
          <a:bodyPr/>
          <a:lstStyle/>
          <a:p>
            <a:r>
              <a:rPr lang="en-US" dirty="0" smtClean="0"/>
              <a:t>As </a:t>
            </a:r>
            <a:r>
              <a:rPr lang="en-US" dirty="0"/>
              <a:t>a </a:t>
            </a:r>
          </a:p>
          <a:p>
            <a:r>
              <a:rPr lang="en-US" dirty="0" smtClean="0"/>
              <a:t>I </a:t>
            </a:r>
            <a:r>
              <a:rPr lang="en-US" dirty="0"/>
              <a:t>want to </a:t>
            </a:r>
          </a:p>
          <a:p>
            <a:r>
              <a:rPr lang="en-US" dirty="0" smtClean="0"/>
              <a:t>So </a:t>
            </a:r>
            <a:r>
              <a:rPr lang="en-US" dirty="0"/>
              <a:t>that </a:t>
            </a:r>
          </a:p>
        </p:txBody>
      </p:sp>
    </p:spTree>
    <p:extLst>
      <p:ext uri="{BB962C8B-B14F-4D97-AF65-F5344CB8AC3E}">
        <p14:creationId xmlns:p14="http://schemas.microsoft.com/office/powerpoint/2010/main" val="393502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Feature: </a:t>
            </a:r>
            <a:r>
              <a:rPr lang="en-US" dirty="0" smtClean="0"/>
              <a:t>Calculator</a:t>
            </a:r>
            <a:endParaRPr lang="en-US" dirty="0"/>
          </a:p>
          <a:p>
            <a:pPr fontAlgn="base"/>
            <a:r>
              <a:rPr lang="en-US" dirty="0"/>
              <a:t>Calculator for adding two numbers</a:t>
            </a:r>
          </a:p>
          <a:p>
            <a:pPr marL="0" indent="0" fontAlgn="base">
              <a:buNone/>
            </a:pPr>
            <a:endParaRPr lang="en-US" dirty="0"/>
          </a:p>
          <a:p>
            <a:pPr fontAlgn="base"/>
            <a:r>
              <a:rPr lang="en-US" dirty="0"/>
              <a:t>@</a:t>
            </a:r>
            <a:r>
              <a:rPr lang="en-US" dirty="0" err="1"/>
              <a:t>mytag</a:t>
            </a:r>
            <a:endParaRPr lang="en-US" dirty="0"/>
          </a:p>
          <a:p>
            <a:pPr fontAlgn="base"/>
            <a:r>
              <a:rPr lang="en-US" dirty="0"/>
              <a:t>Scenario: Add two numbers</a:t>
            </a:r>
          </a:p>
          <a:p>
            <a:pPr fontAlgn="base"/>
            <a:r>
              <a:rPr lang="en-US" dirty="0"/>
              <a:t>Add two numbers with the calculator</a:t>
            </a:r>
          </a:p>
          <a:p>
            <a:pPr fontAlgn="base"/>
            <a:r>
              <a:rPr lang="en-US" dirty="0"/>
              <a:t>Given I have entered 50 into the calculator</a:t>
            </a:r>
          </a:p>
          <a:p>
            <a:pPr fontAlgn="base"/>
            <a:r>
              <a:rPr lang="en-US" dirty="0"/>
              <a:t>And I have entered 70 into the </a:t>
            </a:r>
            <a:r>
              <a:rPr lang="en-US" dirty="0" smtClean="0"/>
              <a:t>calculator</a:t>
            </a:r>
            <a:endParaRPr lang="en-US" dirty="0"/>
          </a:p>
          <a:p>
            <a:pPr fontAlgn="base"/>
            <a:r>
              <a:rPr lang="en-US" dirty="0"/>
              <a:t>When I press add</a:t>
            </a:r>
          </a:p>
          <a:p>
            <a:pPr fontAlgn="base"/>
            <a:r>
              <a:rPr lang="en-US" dirty="0"/>
              <a:t>Then the result should be 120 on the </a:t>
            </a:r>
            <a:r>
              <a:rPr lang="en-US" dirty="0" smtClean="0"/>
              <a:t>screen</a:t>
            </a:r>
            <a:endParaRPr lang="en-US" dirty="0"/>
          </a:p>
        </p:txBody>
      </p:sp>
    </p:spTree>
    <p:extLst>
      <p:ext uri="{BB962C8B-B14F-4D97-AF65-F5344CB8AC3E}">
        <p14:creationId xmlns:p14="http://schemas.microsoft.com/office/powerpoint/2010/main" val="1175411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0000" lnSpcReduction="20000"/>
          </a:bodyPr>
          <a:lstStyle/>
          <a:p>
            <a:pPr fontAlgn="base"/>
            <a:r>
              <a:rPr lang="en-US" dirty="0" smtClean="0"/>
              <a:t>Feature</a:t>
            </a:r>
            <a:r>
              <a:rPr lang="en-US" dirty="0"/>
              <a:t>: </a:t>
            </a:r>
          </a:p>
          <a:p>
            <a:pPr fontAlgn="base"/>
            <a:r>
              <a:rPr lang="en-US" dirty="0"/>
              <a:t> </a:t>
            </a:r>
            <a:r>
              <a:rPr lang="en-US" dirty="0" smtClean="0"/>
              <a:t>As </a:t>
            </a:r>
            <a:r>
              <a:rPr lang="en-US" dirty="0"/>
              <a:t>a </a:t>
            </a:r>
            <a:r>
              <a:rPr lang="en-US" dirty="0" smtClean="0"/>
              <a:t>user  </a:t>
            </a:r>
          </a:p>
          <a:p>
            <a:pPr fontAlgn="base"/>
            <a:r>
              <a:rPr lang="en-US" dirty="0" smtClean="0"/>
              <a:t>I </a:t>
            </a:r>
            <a:r>
              <a:rPr lang="en-US" dirty="0"/>
              <a:t>want to </a:t>
            </a:r>
            <a:r>
              <a:rPr lang="en-US" dirty="0" smtClean="0"/>
              <a:t>be able to add </a:t>
            </a:r>
            <a:r>
              <a:rPr lang="en-US" dirty="0"/>
              <a:t>two numbers with the calculator</a:t>
            </a:r>
          </a:p>
          <a:p>
            <a:pPr fontAlgn="base"/>
            <a:r>
              <a:rPr lang="en-US" dirty="0" smtClean="0"/>
              <a:t>So </a:t>
            </a:r>
            <a:r>
              <a:rPr lang="en-US" dirty="0"/>
              <a:t>that </a:t>
            </a:r>
            <a:r>
              <a:rPr lang="en-US" dirty="0" smtClean="0"/>
              <a:t>I can view the results</a:t>
            </a:r>
            <a:endParaRPr lang="en-US" dirty="0"/>
          </a:p>
          <a:p>
            <a:pPr marL="0" indent="0" fontAlgn="base">
              <a:buNone/>
            </a:pPr>
            <a:endParaRPr lang="en-US" dirty="0"/>
          </a:p>
          <a:p>
            <a:pPr fontAlgn="base"/>
            <a:r>
              <a:rPr lang="en-US" dirty="0"/>
              <a:t>@</a:t>
            </a:r>
            <a:r>
              <a:rPr lang="en-US" dirty="0" err="1"/>
              <a:t>mytag</a:t>
            </a:r>
            <a:endParaRPr lang="en-US" dirty="0"/>
          </a:p>
          <a:p>
            <a:pPr fontAlgn="base"/>
            <a:r>
              <a:rPr lang="en-US" dirty="0"/>
              <a:t>Scenario: Add two numbers</a:t>
            </a:r>
          </a:p>
          <a:p>
            <a:pPr fontAlgn="base"/>
            <a:r>
              <a:rPr lang="en-US" dirty="0"/>
              <a:t>Add two numbers with the calculator</a:t>
            </a:r>
          </a:p>
          <a:p>
            <a:pPr fontAlgn="base"/>
            <a:r>
              <a:rPr lang="en-US" dirty="0"/>
              <a:t>Given I have entered &lt;First&gt; into the calculator</a:t>
            </a:r>
          </a:p>
          <a:p>
            <a:pPr fontAlgn="base"/>
            <a:r>
              <a:rPr lang="en-US" dirty="0"/>
              <a:t>And I have entered &lt;Second&gt; into the </a:t>
            </a:r>
            <a:r>
              <a:rPr lang="en-US" dirty="0" smtClean="0"/>
              <a:t>calculator</a:t>
            </a:r>
            <a:endParaRPr lang="en-US" dirty="0"/>
          </a:p>
          <a:p>
            <a:pPr fontAlgn="base"/>
            <a:r>
              <a:rPr lang="en-US" dirty="0"/>
              <a:t>When I press add</a:t>
            </a:r>
          </a:p>
          <a:p>
            <a:pPr fontAlgn="base"/>
            <a:r>
              <a:rPr lang="en-US" dirty="0"/>
              <a:t>Then the result should be &lt;Result&gt; on the screen</a:t>
            </a:r>
          </a:p>
          <a:p>
            <a:pPr fontAlgn="base"/>
            <a:r>
              <a:rPr lang="en-US" dirty="0"/>
              <a:t>Examples:</a:t>
            </a:r>
          </a:p>
          <a:p>
            <a:pPr fontAlgn="base"/>
            <a:r>
              <a:rPr lang="en-US" dirty="0"/>
              <a:t>| First | Second | Result |</a:t>
            </a:r>
          </a:p>
          <a:p>
            <a:pPr fontAlgn="base"/>
            <a:r>
              <a:rPr lang="en-US" dirty="0"/>
              <a:t>| 50 | 70 | 120 |</a:t>
            </a:r>
          </a:p>
          <a:p>
            <a:pPr fontAlgn="base"/>
            <a:r>
              <a:rPr lang="en-US" dirty="0"/>
              <a:t>| 30 | 40 | 70 |</a:t>
            </a:r>
          </a:p>
          <a:p>
            <a:pPr fontAlgn="base"/>
            <a:r>
              <a:rPr lang="en-US" dirty="0"/>
              <a:t>| 60 | 30 | 90 |</a:t>
            </a:r>
          </a:p>
        </p:txBody>
      </p:sp>
    </p:spTree>
    <p:extLst>
      <p:ext uri="{BB962C8B-B14F-4D97-AF65-F5344CB8AC3E}">
        <p14:creationId xmlns:p14="http://schemas.microsoft.com/office/powerpoint/2010/main" val="64441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In the software testing world, there are two types of testing </a:t>
            </a:r>
            <a:r>
              <a:rPr lang="en-US" dirty="0" smtClean="0"/>
              <a:t>techniques:</a:t>
            </a:r>
          </a:p>
          <a:p>
            <a:pPr lvl="4"/>
            <a:r>
              <a:rPr lang="en-US" sz="3200" b="1" dirty="0"/>
              <a:t>M</a:t>
            </a:r>
            <a:r>
              <a:rPr lang="en-US" sz="3200" b="1" dirty="0" smtClean="0"/>
              <a:t>anual testing, </a:t>
            </a:r>
          </a:p>
          <a:p>
            <a:pPr lvl="4"/>
            <a:r>
              <a:rPr lang="en-US" sz="3200" b="1" dirty="0"/>
              <a:t>A</a:t>
            </a:r>
            <a:r>
              <a:rPr lang="en-US" sz="3200" b="1" dirty="0" smtClean="0"/>
              <a:t>utomated testing</a:t>
            </a:r>
          </a:p>
          <a:p>
            <a:r>
              <a:rPr lang="en-US" dirty="0" smtClean="0"/>
              <a:t>Both </a:t>
            </a:r>
            <a:r>
              <a:rPr lang="en-US" dirty="0"/>
              <a:t>kinds aim to execute the test case, then compare the actual outcome with the expected result</a:t>
            </a:r>
            <a:r>
              <a:rPr lang="en-US" dirty="0" smtClean="0"/>
              <a:t>.</a:t>
            </a:r>
          </a:p>
          <a:p>
            <a:endParaRPr lang="en-US" dirty="0"/>
          </a:p>
          <a:p>
            <a:r>
              <a:rPr lang="en-US" b="1" u="sng" dirty="0"/>
              <a:t>Automation</a:t>
            </a:r>
            <a:r>
              <a:rPr lang="en-US" dirty="0"/>
              <a:t> is a process using which we can automate a manual process with the use of technology. </a:t>
            </a:r>
          </a:p>
        </p:txBody>
      </p:sp>
    </p:spTree>
    <p:extLst>
      <p:ext uri="{BB962C8B-B14F-4D97-AF65-F5344CB8AC3E}">
        <p14:creationId xmlns:p14="http://schemas.microsoft.com/office/powerpoint/2010/main" val="3746468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Definition</a:t>
            </a:r>
          </a:p>
        </p:txBody>
      </p:sp>
      <p:sp>
        <p:nvSpPr>
          <p:cNvPr id="3" name="Content Placeholder 2"/>
          <p:cNvSpPr>
            <a:spLocks noGrp="1"/>
          </p:cNvSpPr>
          <p:nvPr>
            <p:ph idx="1"/>
          </p:nvPr>
        </p:nvSpPr>
        <p:spPr/>
        <p:txBody>
          <a:bodyPr/>
          <a:lstStyle/>
          <a:p>
            <a:r>
              <a:rPr lang="en-US" dirty="0"/>
              <a:t>A step definition is the actual code implementation of the feature mentioned in the feature file. Step definition maps the Test Case Steps in the feature files to code. It executes the steps on Application Under Test and checks the outcomes against expected results. In order to execute step definition it must match the given component in a feature. Each step of the feature file can be mapped to a corresponding method on the Step Definition file. While feature files are written in an easily understandable language like, Gherkin, Step Definition files are written in programming languages such as Java, </a:t>
            </a:r>
            <a:r>
              <a:rPr lang="en-US" dirty="0" err="1"/>
              <a:t>.Net</a:t>
            </a:r>
            <a:r>
              <a:rPr lang="en-US" dirty="0"/>
              <a:t>, Ruby, etc.</a:t>
            </a:r>
          </a:p>
        </p:txBody>
      </p:sp>
    </p:spTree>
    <p:extLst>
      <p:ext uri="{BB962C8B-B14F-4D97-AF65-F5344CB8AC3E}">
        <p14:creationId xmlns:p14="http://schemas.microsoft.com/office/powerpoint/2010/main" val="355279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 Apply BDD</a:t>
            </a:r>
            <a:endParaRPr lang="en-US" dirty="0"/>
          </a:p>
        </p:txBody>
      </p:sp>
      <p:sp>
        <p:nvSpPr>
          <p:cNvPr id="3" name="Content Placeholder 2"/>
          <p:cNvSpPr>
            <a:spLocks noGrp="1"/>
          </p:cNvSpPr>
          <p:nvPr>
            <p:ph idx="1"/>
          </p:nvPr>
        </p:nvSpPr>
        <p:spPr/>
        <p:txBody>
          <a:bodyPr/>
          <a:lstStyle/>
          <a:p>
            <a:r>
              <a:rPr lang="en-US" dirty="0" smtClean="0"/>
              <a:t>Checkout an item from amazon website</a:t>
            </a:r>
            <a:endParaRPr lang="en-US" dirty="0"/>
          </a:p>
        </p:txBody>
      </p:sp>
    </p:spTree>
    <p:extLst>
      <p:ext uri="{BB962C8B-B14F-4D97-AF65-F5344CB8AC3E}">
        <p14:creationId xmlns:p14="http://schemas.microsoft.com/office/powerpoint/2010/main" val="346636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95294"/>
            <a:ext cx="10515600" cy="2852737"/>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42749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manual testing?</a:t>
            </a:r>
            <a:endParaRPr lang="en-US" dirty="0"/>
          </a:p>
        </p:txBody>
      </p:sp>
      <p:sp>
        <p:nvSpPr>
          <p:cNvPr id="3" name="Content Placeholder 2"/>
          <p:cNvSpPr>
            <a:spLocks noGrp="1"/>
          </p:cNvSpPr>
          <p:nvPr>
            <p:ph idx="1"/>
          </p:nvPr>
        </p:nvSpPr>
        <p:spPr/>
        <p:txBody>
          <a:bodyPr>
            <a:normAutofit/>
          </a:bodyPr>
          <a:lstStyle/>
          <a:p>
            <a:r>
              <a:rPr lang="en-US" b="1" dirty="0" smtClean="0"/>
              <a:t>Manual </a:t>
            </a:r>
            <a:r>
              <a:rPr lang="en-US" b="1" dirty="0"/>
              <a:t>Testing </a:t>
            </a:r>
            <a:r>
              <a:rPr lang="en-US" dirty="0" smtClean="0"/>
              <a:t>is </a:t>
            </a:r>
            <a:r>
              <a:rPr lang="en-US" dirty="0"/>
              <a:t>a testing </a:t>
            </a:r>
            <a:r>
              <a:rPr lang="en-US" dirty="0" smtClean="0"/>
              <a:t>technique</a:t>
            </a:r>
            <a:r>
              <a:rPr lang="en-US" dirty="0"/>
              <a:t> </a:t>
            </a:r>
            <a:r>
              <a:rPr lang="en-US" dirty="0" smtClean="0"/>
              <a:t>performed </a:t>
            </a:r>
            <a:r>
              <a:rPr lang="en-US" dirty="0"/>
              <a:t>by a human sitting in front of a computer carefully executing the test </a:t>
            </a:r>
            <a:r>
              <a:rPr lang="en-US" dirty="0" smtClean="0"/>
              <a:t>steps </a:t>
            </a:r>
            <a:r>
              <a:rPr lang="en-US" dirty="0"/>
              <a:t>to ensure the software code does anything it is supposed to do</a:t>
            </a:r>
            <a:r>
              <a:rPr lang="en-US" dirty="0" smtClean="0"/>
              <a:t>.</a:t>
            </a:r>
            <a:endParaRPr lang="en-US" dirty="0"/>
          </a:p>
        </p:txBody>
      </p:sp>
    </p:spTree>
    <p:extLst>
      <p:ext uri="{BB962C8B-B14F-4D97-AF65-F5344CB8AC3E}">
        <p14:creationId xmlns:p14="http://schemas.microsoft.com/office/powerpoint/2010/main" val="128174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automation testing?</a:t>
            </a:r>
            <a:endParaRPr lang="en-US" dirty="0"/>
          </a:p>
        </p:txBody>
      </p:sp>
      <p:sp>
        <p:nvSpPr>
          <p:cNvPr id="3" name="Content Placeholder 2"/>
          <p:cNvSpPr>
            <a:spLocks noGrp="1"/>
          </p:cNvSpPr>
          <p:nvPr>
            <p:ph idx="1"/>
          </p:nvPr>
        </p:nvSpPr>
        <p:spPr/>
        <p:txBody>
          <a:bodyPr>
            <a:normAutofit/>
          </a:bodyPr>
          <a:lstStyle/>
          <a:p>
            <a:r>
              <a:rPr lang="en-US" dirty="0" smtClean="0"/>
              <a:t>On the contrary,…</a:t>
            </a:r>
          </a:p>
          <a:p>
            <a:r>
              <a:rPr lang="en-US" b="1" dirty="0" smtClean="0"/>
              <a:t>Automation </a:t>
            </a:r>
            <a:r>
              <a:rPr lang="en-US" b="1" dirty="0"/>
              <a:t>Testing</a:t>
            </a:r>
            <a:r>
              <a:rPr lang="en-US" dirty="0"/>
              <a:t> is a software testing technique that </a:t>
            </a:r>
            <a:r>
              <a:rPr lang="en-US" dirty="0" smtClean="0"/>
              <a:t>is performed </a:t>
            </a:r>
            <a:r>
              <a:rPr lang="en-US" dirty="0"/>
              <a:t>using special automated testing software tools to execute a test case suite. </a:t>
            </a:r>
            <a:endParaRPr lang="en-US" dirty="0" smtClean="0"/>
          </a:p>
        </p:txBody>
      </p:sp>
    </p:spTree>
    <p:extLst>
      <p:ext uri="{BB962C8B-B14F-4D97-AF65-F5344CB8AC3E}">
        <p14:creationId xmlns:p14="http://schemas.microsoft.com/office/powerpoint/2010/main" val="179767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benefits</a:t>
            </a:r>
            <a:endParaRPr lang="en-US" dirty="0"/>
          </a:p>
        </p:txBody>
      </p:sp>
      <p:sp>
        <p:nvSpPr>
          <p:cNvPr id="3" name="Content Placeholder 2"/>
          <p:cNvSpPr>
            <a:spLocks noGrp="1"/>
          </p:cNvSpPr>
          <p:nvPr>
            <p:ph idx="1"/>
          </p:nvPr>
        </p:nvSpPr>
        <p:spPr/>
        <p:txBody>
          <a:bodyPr>
            <a:normAutofit/>
          </a:bodyPr>
          <a:lstStyle/>
          <a:p>
            <a:r>
              <a:rPr lang="en-US" dirty="0"/>
              <a:t>If you are familiar with testing, you understand that successive development cycles require the execution of the same test suite repeatedly. This process can be extremely repetitive and time-consuming if you perform it manually. However, by leveraging a test automation tool, it is easier to write the test suite, re-play it as required, mitigating human intervention, and improving testing ROI.</a:t>
            </a:r>
          </a:p>
        </p:txBody>
      </p:sp>
    </p:spTree>
    <p:extLst>
      <p:ext uri="{BB962C8B-B14F-4D97-AF65-F5344CB8AC3E}">
        <p14:creationId xmlns:p14="http://schemas.microsoft.com/office/powerpoint/2010/main" val="399079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 benefits summary</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Manual Testing of all workflows, all fields, all negative scenarios is time and money consuming</a:t>
            </a:r>
          </a:p>
          <a:p>
            <a:r>
              <a:rPr lang="en-US" dirty="0" smtClean="0"/>
              <a:t>Test </a:t>
            </a:r>
            <a:r>
              <a:rPr lang="en-US" dirty="0"/>
              <a:t>Automation in software testing does not require Human intervention. You can run automated test unattended (overnight)</a:t>
            </a:r>
          </a:p>
          <a:p>
            <a:r>
              <a:rPr lang="en-US" dirty="0"/>
              <a:t>Automation testing helps in reducing the test execution time. </a:t>
            </a:r>
            <a:endParaRPr lang="en-US" dirty="0" smtClean="0"/>
          </a:p>
          <a:p>
            <a:r>
              <a:rPr lang="en-US" dirty="0" smtClean="0"/>
              <a:t>Automation </a:t>
            </a:r>
            <a:r>
              <a:rPr lang="en-US" dirty="0"/>
              <a:t>helps increase Test </a:t>
            </a:r>
            <a:r>
              <a:rPr lang="en-US" dirty="0" smtClean="0"/>
              <a:t>Coverage of application features</a:t>
            </a:r>
            <a:endParaRPr lang="en-US" dirty="0"/>
          </a:p>
          <a:p>
            <a:r>
              <a:rPr lang="en-US" dirty="0" smtClean="0"/>
              <a:t>Reliable </a:t>
            </a:r>
            <a:r>
              <a:rPr lang="en-US" dirty="0"/>
              <a:t>in results</a:t>
            </a:r>
          </a:p>
          <a:p>
            <a:r>
              <a:rPr lang="en-US" dirty="0"/>
              <a:t>Ensure Consistency</a:t>
            </a:r>
          </a:p>
          <a:p>
            <a:r>
              <a:rPr lang="en-US" dirty="0"/>
              <a:t>Saves Time and Cost</a:t>
            </a:r>
          </a:p>
          <a:p>
            <a:r>
              <a:rPr lang="en-US" dirty="0"/>
              <a:t>Improves accuracy</a:t>
            </a:r>
          </a:p>
          <a:p>
            <a:r>
              <a:rPr lang="en-US" dirty="0" smtClean="0"/>
              <a:t>Increases </a:t>
            </a:r>
            <a:r>
              <a:rPr lang="en-US" dirty="0"/>
              <a:t>Efficiency</a:t>
            </a:r>
          </a:p>
          <a:p>
            <a:r>
              <a:rPr lang="en-US" dirty="0" smtClean="0"/>
              <a:t>Re-usable </a:t>
            </a:r>
            <a:r>
              <a:rPr lang="en-US" dirty="0"/>
              <a:t>test scripts</a:t>
            </a:r>
          </a:p>
          <a:p>
            <a:r>
              <a:rPr lang="en-US" dirty="0"/>
              <a:t>Test Frequently and thoroughly</a:t>
            </a:r>
          </a:p>
          <a:p>
            <a:r>
              <a:rPr lang="en-US" dirty="0"/>
              <a:t>More cycle of execution can be achieved through automation</a:t>
            </a:r>
          </a:p>
          <a:p>
            <a:r>
              <a:rPr lang="en-US" dirty="0"/>
              <a:t>Early time to market</a:t>
            </a:r>
          </a:p>
        </p:txBody>
      </p:sp>
    </p:spTree>
    <p:extLst>
      <p:ext uri="{BB962C8B-B14F-4D97-AF65-F5344CB8AC3E}">
        <p14:creationId xmlns:p14="http://schemas.microsoft.com/office/powerpoint/2010/main" val="113964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Test Cases to Automate?</a:t>
            </a:r>
          </a:p>
        </p:txBody>
      </p:sp>
      <p:sp>
        <p:nvSpPr>
          <p:cNvPr id="3" name="Content Placeholder 2"/>
          <p:cNvSpPr>
            <a:spLocks noGrp="1"/>
          </p:cNvSpPr>
          <p:nvPr>
            <p:ph idx="1"/>
          </p:nvPr>
        </p:nvSpPr>
        <p:spPr/>
        <p:txBody>
          <a:bodyPr>
            <a:normAutofit/>
          </a:bodyPr>
          <a:lstStyle/>
          <a:p>
            <a:r>
              <a:rPr lang="en-US" b="1" dirty="0"/>
              <a:t>Which Test Cases to Automate?</a:t>
            </a:r>
          </a:p>
          <a:p>
            <a:r>
              <a:rPr lang="en-US" dirty="0" smtClean="0"/>
              <a:t>High </a:t>
            </a:r>
            <a:r>
              <a:rPr lang="en-US" dirty="0"/>
              <a:t>Risk – Business Critical test cases</a:t>
            </a:r>
          </a:p>
          <a:p>
            <a:r>
              <a:rPr lang="en-US" dirty="0"/>
              <a:t>Test cases that are repeatedly executed</a:t>
            </a:r>
          </a:p>
          <a:p>
            <a:r>
              <a:rPr lang="en-US" dirty="0"/>
              <a:t>Test Cases that are very tedious or difficult to perform manually</a:t>
            </a:r>
          </a:p>
          <a:p>
            <a:r>
              <a:rPr lang="en-US" dirty="0"/>
              <a:t>Test Cases which are </a:t>
            </a:r>
            <a:r>
              <a:rPr lang="en-US" dirty="0" smtClean="0"/>
              <a:t>time-consuming</a:t>
            </a:r>
            <a:endParaRPr lang="en-US" dirty="0"/>
          </a:p>
        </p:txBody>
      </p:sp>
    </p:spTree>
    <p:extLst>
      <p:ext uri="{BB962C8B-B14F-4D97-AF65-F5344CB8AC3E}">
        <p14:creationId xmlns:p14="http://schemas.microsoft.com/office/powerpoint/2010/main" val="180380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not to Automate?</a:t>
            </a:r>
          </a:p>
        </p:txBody>
      </p:sp>
      <p:sp>
        <p:nvSpPr>
          <p:cNvPr id="3" name="Content Placeholder 2"/>
          <p:cNvSpPr>
            <a:spLocks noGrp="1"/>
          </p:cNvSpPr>
          <p:nvPr>
            <p:ph idx="1"/>
          </p:nvPr>
        </p:nvSpPr>
        <p:spPr/>
        <p:txBody>
          <a:bodyPr>
            <a:normAutofit/>
          </a:bodyPr>
          <a:lstStyle/>
          <a:p>
            <a:r>
              <a:rPr lang="en-US" b="1" dirty="0" smtClean="0"/>
              <a:t>The </a:t>
            </a:r>
            <a:r>
              <a:rPr lang="en-US" b="1" dirty="0"/>
              <a:t>following category of test cases are not suitable for automation:</a:t>
            </a:r>
            <a:endParaRPr lang="en-US" dirty="0"/>
          </a:p>
          <a:p>
            <a:r>
              <a:rPr lang="en-US" dirty="0"/>
              <a:t>Test Cases that are newly designed and not executed manually at least once</a:t>
            </a:r>
          </a:p>
          <a:p>
            <a:r>
              <a:rPr lang="en-US" dirty="0"/>
              <a:t>Test Cases for which the requirements are frequently changing</a:t>
            </a:r>
          </a:p>
          <a:p>
            <a:r>
              <a:rPr lang="en-US" dirty="0"/>
              <a:t>Test cases which are executed on an ad-hoc basis</a:t>
            </a:r>
            <a:r>
              <a:rPr lang="en-US" dirty="0" smtClean="0"/>
              <a:t>.</a:t>
            </a:r>
          </a:p>
          <a:p>
            <a:r>
              <a:rPr lang="en-US" dirty="0"/>
              <a:t>Lack of expertise of the automation </a:t>
            </a:r>
            <a:r>
              <a:rPr lang="en-US" dirty="0" smtClean="0"/>
              <a:t>tool</a:t>
            </a:r>
          </a:p>
          <a:p>
            <a:r>
              <a:rPr lang="en-US" dirty="0"/>
              <a:t>Incorrectly chosen test cases</a:t>
            </a:r>
          </a:p>
        </p:txBody>
      </p:sp>
    </p:spTree>
    <p:extLst>
      <p:ext uri="{BB962C8B-B14F-4D97-AF65-F5344CB8AC3E}">
        <p14:creationId xmlns:p14="http://schemas.microsoft.com/office/powerpoint/2010/main" val="916161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1623</Words>
  <Application>Microsoft Office PowerPoint</Application>
  <PresentationFormat>Widescreen</PresentationFormat>
  <Paragraphs>195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Getting started with BDD</vt:lpstr>
      <vt:lpstr>Agenda</vt:lpstr>
      <vt:lpstr>Introduction</vt:lpstr>
      <vt:lpstr>What is manual testing?</vt:lpstr>
      <vt:lpstr>What is automation testing?</vt:lpstr>
      <vt:lpstr>Test automation benefits</vt:lpstr>
      <vt:lpstr>Test automation benefits summary</vt:lpstr>
      <vt:lpstr>Which Test Cases to Automate?</vt:lpstr>
      <vt:lpstr>What not to Automate?</vt:lpstr>
      <vt:lpstr>Automation Process</vt:lpstr>
      <vt:lpstr>PowerPoint Presentation</vt:lpstr>
      <vt:lpstr>Define scope of Automation</vt:lpstr>
      <vt:lpstr>Test Tool selection</vt:lpstr>
      <vt:lpstr>Test Tool selection (cont.)</vt:lpstr>
      <vt:lpstr>Test Tool selection (cont.)</vt:lpstr>
      <vt:lpstr>Planning, Design and Development</vt:lpstr>
      <vt:lpstr>Execute Test Cases and Build your reports</vt:lpstr>
      <vt:lpstr>Maintaining previous test cases</vt:lpstr>
      <vt:lpstr>Popular Test Automation Testing Tools</vt:lpstr>
      <vt:lpstr>BDD definition</vt:lpstr>
      <vt:lpstr>BDD pros</vt:lpstr>
      <vt:lpstr>BDD syntax</vt:lpstr>
      <vt:lpstr>Example</vt:lpstr>
      <vt:lpstr>Tools used to apply BDD</vt:lpstr>
      <vt:lpstr>Cucumber</vt:lpstr>
      <vt:lpstr>Feature components</vt:lpstr>
      <vt:lpstr>Feature</vt:lpstr>
      <vt:lpstr>Example</vt:lpstr>
      <vt:lpstr>Example</vt:lpstr>
      <vt:lpstr>Step Definition</vt:lpstr>
      <vt:lpstr>Assignment – Apply BDD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BDD</dc:title>
  <dc:creator>SADEK Radwa</dc:creator>
  <cp:lastModifiedBy>SADEK Radwa</cp:lastModifiedBy>
  <cp:revision>32</cp:revision>
  <dcterms:created xsi:type="dcterms:W3CDTF">2022-06-19T19:44:57Z</dcterms:created>
  <dcterms:modified xsi:type="dcterms:W3CDTF">2022-07-26T15:58:43Z</dcterms:modified>
</cp:coreProperties>
</file>