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61" r:id="rId5"/>
    <p:sldId id="262" r:id="rId6"/>
    <p:sldId id="264" r:id="rId7"/>
    <p:sldId id="265" r:id="rId8"/>
    <p:sldId id="266" r:id="rId9"/>
    <p:sldId id="269" r:id="rId10"/>
    <p:sldId id="270" r:id="rId11"/>
    <p:sldId id="271" r:id="rId12"/>
    <p:sldId id="291" r:id="rId13"/>
    <p:sldId id="267" r:id="rId14"/>
    <p:sldId id="268" r:id="rId15"/>
    <p:sldId id="273" r:id="rId16"/>
    <p:sldId id="296" r:id="rId17"/>
    <p:sldId id="278" r:id="rId18"/>
    <p:sldId id="279" r:id="rId19"/>
    <p:sldId id="293" r:id="rId20"/>
    <p:sldId id="286" r:id="rId21"/>
    <p:sldId id="290" r:id="rId22"/>
    <p:sldId id="281" r:id="rId23"/>
    <p:sldId id="295" r:id="rId24"/>
    <p:sldId id="282" r:id="rId25"/>
    <p:sldId id="288" r:id="rId26"/>
    <p:sldId id="298"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616"/>
    <a:srgbClr val="0A0A0A"/>
    <a:srgbClr val="FEAE01"/>
    <a:srgbClr val="ED78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8" autoAdjust="0"/>
    <p:restoredTop sz="94660"/>
  </p:normalViewPr>
  <p:slideViewPr>
    <p:cSldViewPr snapToGrid="0">
      <p:cViewPr varScale="1">
        <p:scale>
          <a:sx n="76" d="100"/>
          <a:sy n="76" d="100"/>
        </p:scale>
        <p:origin x="82" y="168"/>
      </p:cViewPr>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C9BF3-8EB1-43F2-8E59-FBCA83F2FEF2}"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9858A-8468-4F9F-931D-43E9A00F3A0D}" type="slidenum">
              <a:rPr lang="en-US" smtClean="0"/>
              <a:t>‹#›</a:t>
            </a:fld>
            <a:endParaRPr lang="en-US"/>
          </a:p>
        </p:txBody>
      </p:sp>
    </p:spTree>
    <p:extLst>
      <p:ext uri="{BB962C8B-B14F-4D97-AF65-F5344CB8AC3E}">
        <p14:creationId xmlns:p14="http://schemas.microsoft.com/office/powerpoint/2010/main" val="1197562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9858A-8468-4F9F-931D-43E9A00F3A0D}" type="slidenum">
              <a:rPr lang="en-US" smtClean="0"/>
              <a:t>1</a:t>
            </a:fld>
            <a:endParaRPr lang="en-US"/>
          </a:p>
        </p:txBody>
      </p:sp>
    </p:spTree>
    <p:extLst>
      <p:ext uri="{BB962C8B-B14F-4D97-AF65-F5344CB8AC3E}">
        <p14:creationId xmlns:p14="http://schemas.microsoft.com/office/powerpoint/2010/main" val="211513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9858A-8468-4F9F-931D-43E9A00F3A0D}" type="slidenum">
              <a:rPr lang="en-US" smtClean="0"/>
              <a:t>17</a:t>
            </a:fld>
            <a:endParaRPr lang="en-US"/>
          </a:p>
        </p:txBody>
      </p:sp>
    </p:spTree>
    <p:extLst>
      <p:ext uri="{BB962C8B-B14F-4D97-AF65-F5344CB8AC3E}">
        <p14:creationId xmlns:p14="http://schemas.microsoft.com/office/powerpoint/2010/main" val="103928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9858A-8468-4F9F-931D-43E9A00F3A0D}" type="slidenum">
              <a:rPr lang="en-US" smtClean="0"/>
              <a:t>23</a:t>
            </a:fld>
            <a:endParaRPr lang="en-US"/>
          </a:p>
        </p:txBody>
      </p:sp>
    </p:spTree>
    <p:extLst>
      <p:ext uri="{BB962C8B-B14F-4D97-AF65-F5344CB8AC3E}">
        <p14:creationId xmlns:p14="http://schemas.microsoft.com/office/powerpoint/2010/main" val="299597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4A91-D902-4EA8-9C4C-528EBB68B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25108-9EE5-4EB3-B23E-5187D9C8F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50129B-2DD5-4CB9-A269-92B0C1B1BE50}"/>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5" name="Footer Placeholder 4">
            <a:extLst>
              <a:ext uri="{FF2B5EF4-FFF2-40B4-BE49-F238E27FC236}">
                <a16:creationId xmlns:a16="http://schemas.microsoft.com/office/drawing/2014/main" id="{9EDC63CF-7FE4-483D-A6C1-D19E4634B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7546C-B5FD-40AA-9F35-2DF81986CB37}"/>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220292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4A4F-CE5A-439D-915D-431E60763C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C72EFD-DDB7-448D-97AF-5AA8937A4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FBC81-B8F3-4B86-AFE8-B4E60DAB6708}"/>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5" name="Footer Placeholder 4">
            <a:extLst>
              <a:ext uri="{FF2B5EF4-FFF2-40B4-BE49-F238E27FC236}">
                <a16:creationId xmlns:a16="http://schemas.microsoft.com/office/drawing/2014/main" id="{CCC9CA2D-F45E-4859-8F08-DC9E78333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46955-F882-4D04-8128-7BBCD33E4BA1}"/>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168063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25239E-430F-4580-A2F1-2F6CE77A4B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5727A-A711-4B38-9D33-FFB336A08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1170-9514-4D38-BFB3-5FFB805DD064}"/>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5" name="Footer Placeholder 4">
            <a:extLst>
              <a:ext uri="{FF2B5EF4-FFF2-40B4-BE49-F238E27FC236}">
                <a16:creationId xmlns:a16="http://schemas.microsoft.com/office/drawing/2014/main" id="{2C0C2C0D-6F2D-401E-B159-5C85BA86A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ED9B9-326C-4C1A-9EB1-E4F08D70B56F}"/>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404993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C61F-3ABF-4180-9136-7D2FD16C6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36703B-0C62-46E8-8E9E-763933AF7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16CE9-23E9-448F-8714-486664E56E1D}"/>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5" name="Footer Placeholder 4">
            <a:extLst>
              <a:ext uri="{FF2B5EF4-FFF2-40B4-BE49-F238E27FC236}">
                <a16:creationId xmlns:a16="http://schemas.microsoft.com/office/drawing/2014/main" id="{5CFA8478-A986-4C63-872D-B78CDCAD8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6B3F0-3E4D-4139-9221-B6DFA9F034D7}"/>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264878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B654-EA32-4130-AF49-0555EC94C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9090F6-6DAB-4040-9887-A3167FE7B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E5860-2F71-4E0A-B77E-A30998F990D4}"/>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5" name="Footer Placeholder 4">
            <a:extLst>
              <a:ext uri="{FF2B5EF4-FFF2-40B4-BE49-F238E27FC236}">
                <a16:creationId xmlns:a16="http://schemas.microsoft.com/office/drawing/2014/main" id="{6F73041F-7631-49AE-85CA-1CE031F39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FE18-310A-4E46-A7F3-FD15A204ED20}"/>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216708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76FA-8ADB-4CB2-8154-B4F8C833B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83D0A-6507-41A4-A20D-948528C04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9D99D-0C7E-4F86-A768-77FE309C1E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D1BC8-14CB-434E-A2F1-5629360767BD}"/>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6" name="Footer Placeholder 5">
            <a:extLst>
              <a:ext uri="{FF2B5EF4-FFF2-40B4-BE49-F238E27FC236}">
                <a16:creationId xmlns:a16="http://schemas.microsoft.com/office/drawing/2014/main" id="{1D6F71DA-5372-4B34-9BF6-7C8450E7C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7C09B-4B7F-4452-A70F-7E32FC1B7614}"/>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101680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182B-3B3D-4A9A-AE6A-B7313C8FCC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085147-DEC2-4CFD-B892-68663717A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E9B4C-9BD1-47D5-AA2E-232A5AFD20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31D212-3613-4A92-907C-EC760B2B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5C564-6D6A-43F4-91BA-75A452EB4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1965D3-3E2A-4B69-8CDE-F33A776AD6C1}"/>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8" name="Footer Placeholder 7">
            <a:extLst>
              <a:ext uri="{FF2B5EF4-FFF2-40B4-BE49-F238E27FC236}">
                <a16:creationId xmlns:a16="http://schemas.microsoft.com/office/drawing/2014/main" id="{1D4BF16C-0E54-4352-8863-61D1C4CA4E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70BA95-3ED0-4379-965F-63F8EABB89E9}"/>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158995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D1AD-2A72-4882-8FD5-BFFC45020D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91DEF9-BAA0-4D71-A151-9B9F41B6F7D8}"/>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4" name="Footer Placeholder 3">
            <a:extLst>
              <a:ext uri="{FF2B5EF4-FFF2-40B4-BE49-F238E27FC236}">
                <a16:creationId xmlns:a16="http://schemas.microsoft.com/office/drawing/2014/main" id="{FB716152-FEC3-4026-91FE-97FD47F035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8051B-E0DC-4CC7-BC49-82B46F08351C}"/>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335244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7D08A-D92B-4EB7-BDE4-6168898D9031}"/>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3" name="Footer Placeholder 2">
            <a:extLst>
              <a:ext uri="{FF2B5EF4-FFF2-40B4-BE49-F238E27FC236}">
                <a16:creationId xmlns:a16="http://schemas.microsoft.com/office/drawing/2014/main" id="{6344C4D5-2840-4920-A72B-77A637AEE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42F6E-A1EF-46AE-AF28-F676CE96FFD6}"/>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247946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444F-3BF5-4032-99A7-B818C2D42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3BD8D6-D826-4F4C-9853-A5F4160D3F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3F706-DCA7-4C89-BCF5-96C746BDD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68095-8320-4A1E-8BB5-FA0291719178}"/>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6" name="Footer Placeholder 5">
            <a:extLst>
              <a:ext uri="{FF2B5EF4-FFF2-40B4-BE49-F238E27FC236}">
                <a16:creationId xmlns:a16="http://schemas.microsoft.com/office/drawing/2014/main" id="{5F421972-0CD0-4A88-91E4-7F7B32EDC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5F053-7E5A-4BD6-B032-7A9D9E82B833}"/>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161593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A772-C7B1-424B-BD0A-CF5649714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00EBC8-A027-49E7-96B7-5E8D85A1E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19295-BB5C-45AB-AECC-FFDEBA292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47D76-9AFF-40E7-9299-4DC6838959E2}"/>
              </a:ext>
            </a:extLst>
          </p:cNvPr>
          <p:cNvSpPr>
            <a:spLocks noGrp="1"/>
          </p:cNvSpPr>
          <p:nvPr>
            <p:ph type="dt" sz="half" idx="10"/>
          </p:nvPr>
        </p:nvSpPr>
        <p:spPr/>
        <p:txBody>
          <a:bodyPr/>
          <a:lstStyle/>
          <a:p>
            <a:fld id="{E51A77AC-790D-4814-AADA-50087DCEF84F}" type="datetimeFigureOut">
              <a:rPr lang="en-US" smtClean="0"/>
              <a:t>11/26/2021</a:t>
            </a:fld>
            <a:endParaRPr lang="en-US"/>
          </a:p>
        </p:txBody>
      </p:sp>
      <p:sp>
        <p:nvSpPr>
          <p:cNvPr id="6" name="Footer Placeholder 5">
            <a:extLst>
              <a:ext uri="{FF2B5EF4-FFF2-40B4-BE49-F238E27FC236}">
                <a16:creationId xmlns:a16="http://schemas.microsoft.com/office/drawing/2014/main" id="{07C6D83C-6B6A-4EEF-BD58-617A01842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7CC36-D43C-4767-BCC7-CD78C68DE871}"/>
              </a:ext>
            </a:extLst>
          </p:cNvPr>
          <p:cNvSpPr>
            <a:spLocks noGrp="1"/>
          </p:cNvSpPr>
          <p:nvPr>
            <p:ph type="sldNum" sz="quarter" idx="12"/>
          </p:nvPr>
        </p:nvSpPr>
        <p:spPr/>
        <p:txBody>
          <a:bodyPr/>
          <a:lstStyle/>
          <a:p>
            <a:fld id="{3EB98CB2-AA2F-407F-831F-1B42A1DDB209}" type="slidenum">
              <a:rPr lang="en-US" smtClean="0"/>
              <a:t>‹#›</a:t>
            </a:fld>
            <a:endParaRPr lang="en-US"/>
          </a:p>
        </p:txBody>
      </p:sp>
    </p:spTree>
    <p:extLst>
      <p:ext uri="{BB962C8B-B14F-4D97-AF65-F5344CB8AC3E}">
        <p14:creationId xmlns:p14="http://schemas.microsoft.com/office/powerpoint/2010/main" val="277960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83BFB-85B6-4262-8F56-2B74409C08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3BE37-89CB-402B-80F7-8BD4113C4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D229C-2E33-42A7-86D8-E2A54102D7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A77AC-790D-4814-AADA-50087DCEF84F}" type="datetimeFigureOut">
              <a:rPr lang="en-US" smtClean="0"/>
              <a:t>11/26/2021</a:t>
            </a:fld>
            <a:endParaRPr lang="en-US"/>
          </a:p>
        </p:txBody>
      </p:sp>
      <p:sp>
        <p:nvSpPr>
          <p:cNvPr id="5" name="Footer Placeholder 4">
            <a:extLst>
              <a:ext uri="{FF2B5EF4-FFF2-40B4-BE49-F238E27FC236}">
                <a16:creationId xmlns:a16="http://schemas.microsoft.com/office/drawing/2014/main" id="{299C176C-E475-4566-B804-7F40734D2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9BA1D3-F9F8-4D84-9BC3-FD0CA6BD3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98CB2-AA2F-407F-831F-1B42A1DDB209}" type="slidenum">
              <a:rPr lang="en-US" smtClean="0"/>
              <a:t>‹#›</a:t>
            </a:fld>
            <a:endParaRPr lang="en-US"/>
          </a:p>
        </p:txBody>
      </p:sp>
    </p:spTree>
    <p:extLst>
      <p:ext uri="{BB962C8B-B14F-4D97-AF65-F5344CB8AC3E}">
        <p14:creationId xmlns:p14="http://schemas.microsoft.com/office/powerpoint/2010/main" val="406002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understanding-time-complexity-simple-examples/"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youtube.com/watch?v=D6xkbGLQesk&amp;t=704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www.geeksforgeeks.org/data-structures/?ref=shm"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hyperlink" Target="https://www.youtube.com/watch?v=2T-A_GFuoTo&amp;t=80s" TargetMode="External"/><Relationship Id="rId5" Type="http://schemas.openxmlformats.org/officeDocument/2006/relationships/image" Target="../media/image4.svg"/><Relationship Id="rId10" Type="http://schemas.openxmlformats.org/officeDocument/2006/relationships/hyperlink" Target="https://www.youtube.com/watch?v=bum_19loj9A" TargetMode="External"/><Relationship Id="rId4" Type="http://schemas.openxmlformats.org/officeDocument/2006/relationships/image" Target="../media/image3.png"/><Relationship Id="rId9" Type="http://schemas.openxmlformats.org/officeDocument/2006/relationships/hyperlink" Target="https://www.cs.usfca.edu/~galles/visualization/Algorithms.html"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stackoverflow.com/questions/9561242/best-worst-and-average-case-running-times"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ho1eFp1nDEo"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hyperlink" Target="https://www.geeksforgeeks.org/advantages-of-vector-over-array-in-c/"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hyperlink" Target="https://www.geeksforgeeks.org/vectorpush_back-vectorpop_back-c-stl/" TargetMode="External"/><Relationship Id="rId13" Type="http://schemas.openxmlformats.org/officeDocument/2006/relationships/hyperlink" Target="https://www.geeksforgeeks.org/vector-max_size-function-in-c-stl/" TargetMode="External"/><Relationship Id="rId3" Type="http://schemas.openxmlformats.org/officeDocument/2006/relationships/image" Target="../media/image8.svg"/><Relationship Id="rId7" Type="http://schemas.openxmlformats.org/officeDocument/2006/relationships/image" Target="../media/image10.svg"/><Relationship Id="rId12" Type="http://schemas.openxmlformats.org/officeDocument/2006/relationships/hyperlink" Target="https://www.geeksforgeeks.org/vectorempty-vectorsize-c-stl/" TargetMode="External"/><Relationship Id="rId17" Type="http://schemas.openxmlformats.org/officeDocument/2006/relationships/hyperlink" Target="https://www.geeksforgeeks.org/vector-in-cpp-stl/" TargetMode="External"/><Relationship Id="rId2" Type="http://schemas.openxmlformats.org/officeDocument/2006/relationships/image" Target="../media/image7.png"/><Relationship Id="rId16" Type="http://schemas.openxmlformats.org/officeDocument/2006/relationships/hyperlink" Target="https://www.geeksforgeeks.org/advantages-of-vector-over-array-in-c/"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hyperlink" Target="https://www.geeksforgeeks.org/vectorat-vectorswap-c-stl/" TargetMode="External"/><Relationship Id="rId5" Type="http://schemas.openxmlformats.org/officeDocument/2006/relationships/image" Target="../media/image4.svg"/><Relationship Id="rId15" Type="http://schemas.openxmlformats.org/officeDocument/2006/relationships/hyperlink" Target="https://www.geeksforgeeks.org/vector-resize-c-stl/" TargetMode="External"/><Relationship Id="rId10" Type="http://schemas.openxmlformats.org/officeDocument/2006/relationships/hyperlink" Target="https://www.geeksforgeeks.org/vectorclear-vectorerase-c-stl/" TargetMode="External"/><Relationship Id="rId4" Type="http://schemas.openxmlformats.org/officeDocument/2006/relationships/image" Target="../media/image3.png"/><Relationship Id="rId9" Type="http://schemas.openxmlformats.org/officeDocument/2006/relationships/hyperlink" Target="https://www.geeksforgeeks.org/vector-insert-function-in-c-stl/" TargetMode="External"/><Relationship Id="rId14" Type="http://schemas.openxmlformats.org/officeDocument/2006/relationships/hyperlink" Target="https://www.geeksforgeeks.org/vector-capacity-function-in-c-st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hyperlink" Target="https://www.bigocheatsheet.com/"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arstechnica.com/gaming/2021/03/hacker-reduces-gta-online-load-times-by-over-70-percent/"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stackoverflow.com/questions/2672085/static-array-vs-dynamic-array-in-c" TargetMode="External"/><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Graphic 216">
            <a:extLst>
              <a:ext uri="{FF2B5EF4-FFF2-40B4-BE49-F238E27FC236}">
                <a16:creationId xmlns:a16="http://schemas.microsoft.com/office/drawing/2014/main" id="{C8F11117-D020-4F8A-B5FD-03FF7DB42F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pic>
        <p:nvPicPr>
          <p:cNvPr id="11" name="Graphic 10">
            <a:extLst>
              <a:ext uri="{FF2B5EF4-FFF2-40B4-BE49-F238E27FC236}">
                <a16:creationId xmlns:a16="http://schemas.microsoft.com/office/drawing/2014/main" id="{69AD5E5A-1C97-4264-9F29-6840BCCE4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85006" y="256635"/>
            <a:ext cx="530915" cy="707887"/>
          </a:xfrm>
          <a:prstGeom prst="rect">
            <a:avLst/>
          </a:prstGeom>
        </p:spPr>
      </p:pic>
      <p:pic>
        <p:nvPicPr>
          <p:cNvPr id="221" name="Graphic 220">
            <a:extLst>
              <a:ext uri="{FF2B5EF4-FFF2-40B4-BE49-F238E27FC236}">
                <a16:creationId xmlns:a16="http://schemas.microsoft.com/office/drawing/2014/main" id="{70E8057B-D875-4FAE-A376-1177D78F53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29840" y="1298255"/>
            <a:ext cx="7132320" cy="1866794"/>
          </a:xfrm>
          <a:prstGeom prst="rect">
            <a:avLst/>
          </a:prstGeom>
        </p:spPr>
      </p:pic>
      <p:sp>
        <p:nvSpPr>
          <p:cNvPr id="2" name="Rectangle 1">
            <a:extLst>
              <a:ext uri="{FF2B5EF4-FFF2-40B4-BE49-F238E27FC236}">
                <a16:creationId xmlns:a16="http://schemas.microsoft.com/office/drawing/2014/main" id="{AE4EA77A-7222-4088-AE23-05FD6FCA18FB}"/>
              </a:ext>
            </a:extLst>
          </p:cNvPr>
          <p:cNvSpPr/>
          <p:nvPr/>
        </p:nvSpPr>
        <p:spPr>
          <a:xfrm>
            <a:off x="2098024" y="3429000"/>
            <a:ext cx="7862281" cy="1754326"/>
          </a:xfrm>
          <a:prstGeom prst="rect">
            <a:avLst/>
          </a:prstGeom>
          <a:noFill/>
        </p:spPr>
        <p:txBody>
          <a:bodyPr wrap="none" lIns="91440" tIns="45720" rIns="91440" bIns="45720">
            <a:spAutoFit/>
          </a:bodyPr>
          <a:lstStyle/>
          <a:p>
            <a:pPr algn="ctr"/>
            <a:r>
              <a:rPr lang="en-US" sz="5400" b="1" cap="none" spc="50" dirty="0">
                <a:ln w="0"/>
                <a:solidFill>
                  <a:schemeClr val="bg1"/>
                </a:solidFill>
                <a:effectLst>
                  <a:innerShdw blurRad="63500" dist="50800" dir="13500000">
                    <a:srgbClr val="000000">
                      <a:alpha val="50000"/>
                    </a:srgbClr>
                  </a:innerShdw>
                </a:effectLst>
              </a:rPr>
              <a:t>Session 1: Introduction to </a:t>
            </a:r>
          </a:p>
          <a:p>
            <a:pPr algn="ctr"/>
            <a:r>
              <a:rPr lang="en-US" sz="5400" b="1" cap="none" spc="50" dirty="0">
                <a:ln w="0"/>
                <a:solidFill>
                  <a:schemeClr val="bg1"/>
                </a:solidFill>
                <a:effectLst>
                  <a:innerShdw blurRad="63500" dist="50800" dir="13500000">
                    <a:srgbClr val="000000">
                      <a:alpha val="50000"/>
                    </a:srgbClr>
                  </a:innerShdw>
                </a:effectLst>
              </a:rPr>
              <a:t>Data structures</a:t>
            </a:r>
          </a:p>
        </p:txBody>
      </p:sp>
    </p:spTree>
    <p:extLst>
      <p:ext uri="{BB962C8B-B14F-4D97-AF65-F5344CB8AC3E}">
        <p14:creationId xmlns:p14="http://schemas.microsoft.com/office/powerpoint/2010/main" val="168767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435128" y="256635"/>
            <a:ext cx="3321743"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Array solution</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C3E8B603-CCB1-4AE4-B978-4C1F5EBA705F}"/>
              </a:ext>
            </a:extLst>
          </p:cNvPr>
          <p:cNvSpPr txBox="1"/>
          <p:nvPr/>
        </p:nvSpPr>
        <p:spPr>
          <a:xfrm rot="10800000" flipH="1" flipV="1">
            <a:off x="1306802" y="1064072"/>
            <a:ext cx="9578394" cy="4462760"/>
          </a:xfrm>
          <a:prstGeom prst="rect">
            <a:avLst/>
          </a:prstGeom>
          <a:noFill/>
        </p:spPr>
        <p:txBody>
          <a:bodyPr wrap="square" rtlCol="0">
            <a:spAutoFit/>
          </a:bodyPr>
          <a:lstStyle/>
          <a:p>
            <a:pPr fontAlgn="base"/>
            <a:r>
              <a:rPr lang="en-US" sz="2200" dirty="0">
                <a:solidFill>
                  <a:schemeClr val="bg1"/>
                </a:solidFill>
                <a:latin typeface="Arial" panose="020B0604020202020204" pitchFamily="34" charset="0"/>
                <a:cs typeface="Arial" panose="020B0604020202020204" pitchFamily="34" charset="0"/>
              </a:rPr>
              <a:t>We can solve this problem by using an array and iterating over each element to search for the email. When we come across the email. Then output the Password:</a:t>
            </a:r>
          </a:p>
          <a:p>
            <a:pPr fontAlgn="base"/>
            <a:endParaRPr lang="en-US" sz="2200" dirty="0">
              <a:solidFill>
                <a:schemeClr val="bg1"/>
              </a:solidFill>
              <a:latin typeface="Arial" panose="020B0604020202020204" pitchFamily="34" charset="0"/>
              <a:cs typeface="Arial" panose="020B0604020202020204" pitchFamily="34" charset="0"/>
            </a:endParaRPr>
          </a:p>
          <a:p>
            <a:pPr fontAlgn="base"/>
            <a:r>
              <a:rPr lang="en-US" sz="2200" dirty="0" err="1">
                <a:solidFill>
                  <a:schemeClr val="bg1"/>
                </a:solidFill>
                <a:latin typeface="Arial" panose="020B0604020202020204" pitchFamily="34" charset="0"/>
                <a:cs typeface="Arial" panose="020B0604020202020204" pitchFamily="34" charset="0"/>
              </a:rPr>
              <a:t>arr</a:t>
            </a:r>
            <a:r>
              <a:rPr lang="en-US" sz="2200" dirty="0">
                <a:solidFill>
                  <a:schemeClr val="bg1"/>
                </a:solidFill>
                <a:latin typeface="Arial" panose="020B0604020202020204" pitchFamily="34" charset="0"/>
                <a:cs typeface="Arial" panose="020B0604020202020204" pitchFamily="34" charset="0"/>
              </a:rPr>
              <a:t>[SIZE][2] -&gt; SIZE represents the number of users, and ‘2’ for the email and password</a:t>
            </a:r>
          </a:p>
          <a:p>
            <a:pPr fontAlgn="base"/>
            <a:endParaRPr lang="en-US" sz="2200" dirty="0">
              <a:solidFill>
                <a:schemeClr val="bg1"/>
              </a:solidFill>
              <a:latin typeface="Arial" panose="020B0604020202020204" pitchFamily="34" charset="0"/>
              <a:cs typeface="Arial" panose="020B0604020202020204" pitchFamily="34" charset="0"/>
            </a:endParaRPr>
          </a:p>
          <a:p>
            <a:r>
              <a:rPr lang="nn-NO" sz="1800" dirty="0">
                <a:solidFill>
                  <a:schemeClr val="bg1"/>
                </a:solidFill>
                <a:latin typeface="Consolas" panose="020B0609020204030204" pitchFamily="49" charset="0"/>
              </a:rPr>
              <a:t>for (int i = 0; i &lt; SIZE; i++)</a:t>
            </a:r>
          </a:p>
          <a:p>
            <a:r>
              <a:rPr lang="en-US" sz="1800" dirty="0">
                <a:solidFill>
                  <a:schemeClr val="bg1"/>
                </a:solidFill>
                <a:latin typeface="Consolas" panose="020B0609020204030204" pitchFamily="49" charset="0"/>
              </a:rPr>
              <a:t>{</a:t>
            </a:r>
          </a:p>
          <a:p>
            <a:r>
              <a:rPr lang="en-US" sz="1800" dirty="0">
                <a:solidFill>
                  <a:schemeClr val="bg1"/>
                </a:solidFill>
                <a:latin typeface="Consolas" panose="020B0609020204030204" pitchFamily="49" charset="0"/>
              </a:rPr>
              <a:t>	if (</a:t>
            </a:r>
            <a:r>
              <a:rPr lang="en-US" sz="1800" dirty="0" err="1">
                <a:solidFill>
                  <a:schemeClr val="bg1"/>
                </a:solidFill>
                <a:latin typeface="Consolas" panose="020B0609020204030204" pitchFamily="49" charset="0"/>
              </a:rPr>
              <a:t>arr</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i</a:t>
            </a:r>
            <a:r>
              <a:rPr lang="en-US" sz="1800" dirty="0">
                <a:solidFill>
                  <a:schemeClr val="bg1"/>
                </a:solidFill>
                <a:latin typeface="Consolas" panose="020B0609020204030204" pitchFamily="49" charset="0"/>
              </a:rPr>
              <a:t>][0]== </a:t>
            </a:r>
            <a:r>
              <a:rPr lang="en-US" sz="1800" dirty="0" err="1">
                <a:solidFill>
                  <a:schemeClr val="bg1"/>
                </a:solidFill>
                <a:latin typeface="Consolas" panose="020B0609020204030204" pitchFamily="49" charset="0"/>
              </a:rPr>
              <a:t>randomEmail</a:t>
            </a:r>
            <a:r>
              <a:rPr lang="en-US" sz="1800" dirty="0">
                <a:solidFill>
                  <a:schemeClr val="bg1"/>
                </a:solidFill>
                <a:latin typeface="Consolas" panose="020B0609020204030204" pitchFamily="49" charset="0"/>
              </a:rPr>
              <a:t>)</a:t>
            </a:r>
          </a:p>
          <a:p>
            <a:r>
              <a:rPr lang="en-US" sz="1800" dirty="0">
                <a:solidFill>
                  <a:schemeClr val="bg1"/>
                </a:solidFill>
                <a:latin typeface="Consolas" panose="020B0609020204030204" pitchFamily="49" charset="0"/>
              </a:rPr>
              <a:t>		return </a:t>
            </a:r>
            <a:r>
              <a:rPr lang="en-US" sz="1800" dirty="0" err="1">
                <a:solidFill>
                  <a:schemeClr val="bg1"/>
                </a:solidFill>
                <a:latin typeface="Consolas" panose="020B0609020204030204" pitchFamily="49" charset="0"/>
              </a:rPr>
              <a:t>arr</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i</a:t>
            </a:r>
            <a:r>
              <a:rPr lang="en-US" sz="1800" dirty="0">
                <a:solidFill>
                  <a:schemeClr val="bg1"/>
                </a:solidFill>
                <a:latin typeface="Consolas" panose="020B0609020204030204" pitchFamily="49" charset="0"/>
              </a:rPr>
              <a:t>][1];</a:t>
            </a:r>
          </a:p>
          <a:p>
            <a:r>
              <a:rPr lang="en-US" sz="1800" dirty="0">
                <a:solidFill>
                  <a:schemeClr val="bg1"/>
                </a:solidFill>
                <a:latin typeface="Consolas" panose="020B0609020204030204" pitchFamily="49" charset="0"/>
              </a:rPr>
              <a:t>}</a:t>
            </a:r>
          </a:p>
          <a:p>
            <a:endParaRPr lang="en-US" dirty="0">
              <a:solidFill>
                <a:schemeClr val="bg1"/>
              </a:solidFill>
              <a:latin typeface="Consolas" panose="020B0609020204030204" pitchFamily="49" charset="0"/>
            </a:endParaRPr>
          </a:p>
          <a:p>
            <a:r>
              <a:rPr lang="en-US" sz="2200" dirty="0">
                <a:solidFill>
                  <a:schemeClr val="bg1"/>
                </a:solidFill>
                <a:latin typeface="Arial" panose="020B0604020202020204" pitchFamily="34" charset="0"/>
                <a:cs typeface="Arial" panose="020B0604020202020204" pitchFamily="34" charset="0"/>
              </a:rPr>
              <a:t>But this solution is very slow as the size grows and not concise. </a:t>
            </a:r>
          </a:p>
        </p:txBody>
      </p:sp>
    </p:spTree>
    <p:extLst>
      <p:ext uri="{BB962C8B-B14F-4D97-AF65-F5344CB8AC3E}">
        <p14:creationId xmlns:p14="http://schemas.microsoft.com/office/powerpoint/2010/main" val="300273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0160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548945" y="140901"/>
            <a:ext cx="3094117"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Map solution</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C3E8B603-CCB1-4AE4-B978-4C1F5EBA705F}"/>
              </a:ext>
            </a:extLst>
          </p:cNvPr>
          <p:cNvSpPr txBox="1"/>
          <p:nvPr/>
        </p:nvSpPr>
        <p:spPr>
          <a:xfrm rot="10800000" flipH="1" flipV="1">
            <a:off x="1611603" y="1295827"/>
            <a:ext cx="9578394" cy="3785652"/>
          </a:xfrm>
          <a:prstGeom prst="rect">
            <a:avLst/>
          </a:prstGeom>
          <a:noFill/>
        </p:spPr>
        <p:txBody>
          <a:bodyPr wrap="square" rtlCol="0">
            <a:spAutoFit/>
          </a:bodyPr>
          <a:lstStyle/>
          <a:p>
            <a:pPr fontAlgn="base"/>
            <a:r>
              <a:rPr lang="en-US" sz="2400" dirty="0">
                <a:solidFill>
                  <a:schemeClr val="bg1"/>
                </a:solidFill>
                <a:latin typeface="Arial" panose="020B0604020202020204" pitchFamily="34" charset="0"/>
                <a:cs typeface="Arial" panose="020B0604020202020204" pitchFamily="34" charset="0"/>
              </a:rPr>
              <a:t>Map is a data structure that consists of a Key and value. </a:t>
            </a:r>
          </a:p>
          <a:p>
            <a:pPr fontAlgn="base"/>
            <a:endParaRPr lang="en-US" sz="2400" dirty="0">
              <a:solidFill>
                <a:schemeClr val="bg1"/>
              </a:solidFill>
              <a:latin typeface="Arial" panose="020B0604020202020204" pitchFamily="34" charset="0"/>
              <a:cs typeface="Arial" panose="020B0604020202020204" pitchFamily="34" charset="0"/>
            </a:endParaRPr>
          </a:p>
          <a:p>
            <a:pPr fontAlgn="base"/>
            <a:r>
              <a:rPr lang="en-US" sz="2400" dirty="0" err="1">
                <a:solidFill>
                  <a:schemeClr val="bg1"/>
                </a:solidFill>
                <a:latin typeface="Arial" panose="020B0604020202020204" pitchFamily="34" charset="0"/>
                <a:cs typeface="Arial" panose="020B0604020202020204" pitchFamily="34" charset="0"/>
              </a:rPr>
              <a:t>Intialize</a:t>
            </a:r>
            <a:r>
              <a:rPr lang="en-US" sz="2400" dirty="0">
                <a:solidFill>
                  <a:schemeClr val="bg1"/>
                </a:solidFill>
                <a:latin typeface="Arial" panose="020B0604020202020204" pitchFamily="34" charset="0"/>
                <a:cs typeface="Arial" panose="020B0604020202020204" pitchFamily="34" charset="0"/>
              </a:rPr>
              <a:t> map:</a:t>
            </a:r>
          </a:p>
          <a:p>
            <a:pPr fontAlgn="base"/>
            <a:r>
              <a:rPr lang="en-US" sz="2400" dirty="0">
                <a:solidFill>
                  <a:schemeClr val="bg1"/>
                </a:solidFill>
                <a:latin typeface="Arial" panose="020B0604020202020204" pitchFamily="34" charset="0"/>
                <a:cs typeface="Arial" panose="020B0604020202020204" pitchFamily="34" charset="0"/>
              </a:rPr>
              <a:t>map&lt;</a:t>
            </a:r>
            <a:r>
              <a:rPr lang="en-US" sz="2400" dirty="0" err="1">
                <a:solidFill>
                  <a:schemeClr val="bg1"/>
                </a:solidFill>
                <a:latin typeface="Arial" panose="020B0604020202020204" pitchFamily="34" charset="0"/>
                <a:cs typeface="Arial" panose="020B0604020202020204" pitchFamily="34" charset="0"/>
              </a:rPr>
              <a:t>string,string</a:t>
            </a:r>
            <a:r>
              <a:rPr lang="en-US" sz="2400" dirty="0">
                <a:solidFill>
                  <a:schemeClr val="bg1"/>
                </a:solidFill>
                <a:latin typeface="Arial" panose="020B0604020202020204" pitchFamily="34" charset="0"/>
                <a:cs typeface="Arial" panose="020B0604020202020204" pitchFamily="34" charset="0"/>
              </a:rPr>
              <a:t>&gt; x; //first string is the key and the second is the </a:t>
            </a:r>
            <a:r>
              <a:rPr lang="en-US" sz="2400" dirty="0" err="1">
                <a:solidFill>
                  <a:schemeClr val="bg1"/>
                </a:solidFill>
                <a:latin typeface="Arial" panose="020B0604020202020204" pitchFamily="34" charset="0"/>
                <a:cs typeface="Arial" panose="020B0604020202020204" pitchFamily="34" charset="0"/>
              </a:rPr>
              <a:t>val</a:t>
            </a:r>
            <a:endParaRPr lang="en-US" sz="2400" dirty="0">
              <a:solidFill>
                <a:schemeClr val="bg1"/>
              </a:solidFill>
              <a:latin typeface="Arial" panose="020B0604020202020204" pitchFamily="34" charset="0"/>
              <a:cs typeface="Arial" panose="020B0604020202020204" pitchFamily="34" charset="0"/>
            </a:endParaRPr>
          </a:p>
          <a:p>
            <a:pPr fontAlgn="base"/>
            <a:endParaRPr lang="en-US" sz="2400" dirty="0">
              <a:solidFill>
                <a:schemeClr val="bg1"/>
              </a:solidFill>
              <a:latin typeface="Arial" panose="020B0604020202020204" pitchFamily="34" charset="0"/>
              <a:cs typeface="Arial" panose="020B0604020202020204" pitchFamily="34" charset="0"/>
            </a:endParaRPr>
          </a:p>
          <a:p>
            <a:pPr fontAlgn="base"/>
            <a:r>
              <a:rPr lang="en-US" sz="2400" dirty="0">
                <a:solidFill>
                  <a:schemeClr val="bg1"/>
                </a:solidFill>
                <a:latin typeface="Arial" panose="020B0604020202020204" pitchFamily="34" charset="0"/>
                <a:cs typeface="Arial" panose="020B0604020202020204" pitchFamily="34" charset="0"/>
              </a:rPr>
              <a:t>Add to map:</a:t>
            </a:r>
          </a:p>
          <a:p>
            <a:pPr fontAlgn="base"/>
            <a:r>
              <a:rPr lang="en-US" sz="2400" dirty="0">
                <a:solidFill>
                  <a:schemeClr val="bg1"/>
                </a:solidFill>
                <a:latin typeface="Arial" panose="020B0604020202020204" pitchFamily="34" charset="0"/>
                <a:cs typeface="Arial" panose="020B0604020202020204" pitchFamily="34" charset="0"/>
              </a:rPr>
              <a:t>x[email] = password; //map the key with value</a:t>
            </a:r>
          </a:p>
          <a:p>
            <a:pPr fontAlgn="base"/>
            <a:endParaRPr lang="en-US" sz="2400" dirty="0">
              <a:solidFill>
                <a:schemeClr val="bg1"/>
              </a:solidFill>
              <a:latin typeface="Arial" panose="020B0604020202020204" pitchFamily="34" charset="0"/>
              <a:cs typeface="Arial" panose="020B0604020202020204" pitchFamily="34" charset="0"/>
            </a:endParaRPr>
          </a:p>
          <a:p>
            <a:pPr fontAlgn="base"/>
            <a:r>
              <a:rPr lang="en-US" sz="2400" dirty="0">
                <a:solidFill>
                  <a:schemeClr val="bg1"/>
                </a:solidFill>
                <a:latin typeface="Arial" panose="020B0604020202020204" pitchFamily="34" charset="0"/>
                <a:cs typeface="Arial" panose="020B0604020202020204" pitchFamily="34" charset="0"/>
              </a:rPr>
              <a:t>Get from map:</a:t>
            </a:r>
          </a:p>
          <a:p>
            <a:pPr fontAlgn="base"/>
            <a:r>
              <a:rPr lang="en-US" sz="2400" dirty="0" err="1">
                <a:solidFill>
                  <a:schemeClr val="bg1"/>
                </a:solidFill>
                <a:latin typeface="Arial" panose="020B0604020202020204" pitchFamily="34" charset="0"/>
                <a:cs typeface="Arial" panose="020B0604020202020204" pitchFamily="34" charset="0"/>
              </a:rPr>
              <a:t>cout</a:t>
            </a:r>
            <a:r>
              <a:rPr lang="en-US" sz="2400" dirty="0">
                <a:solidFill>
                  <a:schemeClr val="bg1"/>
                </a:solidFill>
                <a:latin typeface="Arial" panose="020B0604020202020204" pitchFamily="34" charset="0"/>
                <a:cs typeface="Arial" panose="020B0604020202020204" pitchFamily="34" charset="0"/>
              </a:rPr>
              <a:t> &lt;&lt; x[email]; //printing the value of a key</a:t>
            </a:r>
          </a:p>
        </p:txBody>
      </p:sp>
    </p:spTree>
    <p:extLst>
      <p:ext uri="{BB962C8B-B14F-4D97-AF65-F5344CB8AC3E}">
        <p14:creationId xmlns:p14="http://schemas.microsoft.com/office/powerpoint/2010/main" val="255517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0160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548945" y="140901"/>
            <a:ext cx="3094117"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Map solution</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C3E8B603-CCB1-4AE4-B978-4C1F5EBA705F}"/>
              </a:ext>
            </a:extLst>
          </p:cNvPr>
          <p:cNvSpPr txBox="1"/>
          <p:nvPr/>
        </p:nvSpPr>
        <p:spPr>
          <a:xfrm rot="10800000" flipH="1" flipV="1">
            <a:off x="1398243" y="1045995"/>
            <a:ext cx="9578394" cy="3046988"/>
          </a:xfrm>
          <a:prstGeom prst="rect">
            <a:avLst/>
          </a:prstGeom>
          <a:noFill/>
        </p:spPr>
        <p:txBody>
          <a:bodyPr wrap="square" rtlCol="0">
            <a:spAutoFit/>
          </a:bodyPr>
          <a:lstStyle/>
          <a:p>
            <a:pPr fontAlgn="base"/>
            <a:r>
              <a:rPr lang="en-US" sz="2400" dirty="0">
                <a:solidFill>
                  <a:schemeClr val="bg1"/>
                </a:solidFill>
                <a:latin typeface="Arial" panose="020B0604020202020204" pitchFamily="34" charset="0"/>
                <a:cs typeface="Arial" panose="020B0604020202020204" pitchFamily="34" charset="0"/>
              </a:rPr>
              <a:t>Using a map this problem can become a piece of cake! All you need is:</a:t>
            </a:r>
          </a:p>
          <a:p>
            <a:pPr fontAlgn="base"/>
            <a:endParaRPr lang="en-US" sz="2400" dirty="0">
              <a:solidFill>
                <a:schemeClr val="bg1"/>
              </a:solidFill>
              <a:latin typeface="Arial" panose="020B0604020202020204" pitchFamily="34" charset="0"/>
              <a:cs typeface="Arial" panose="020B0604020202020204" pitchFamily="34" charset="0"/>
            </a:endParaRPr>
          </a:p>
          <a:p>
            <a:pPr fontAlgn="base"/>
            <a:r>
              <a:rPr lang="en-US" sz="1800" dirty="0">
                <a:solidFill>
                  <a:schemeClr val="bg1"/>
                </a:solidFill>
                <a:latin typeface="Consolas" panose="020B0609020204030204" pitchFamily="49" charset="0"/>
              </a:rPr>
              <a:t>	return </a:t>
            </a:r>
            <a:r>
              <a:rPr lang="en-US" sz="1800" dirty="0" err="1">
                <a:solidFill>
                  <a:schemeClr val="bg1"/>
                </a:solidFill>
                <a:latin typeface="Consolas" panose="020B0609020204030204" pitchFamily="49" charset="0"/>
              </a:rPr>
              <a:t>mp</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randomEmail</a:t>
            </a:r>
            <a:r>
              <a:rPr lang="en-US" sz="1800" dirty="0">
                <a:solidFill>
                  <a:schemeClr val="bg1"/>
                </a:solidFill>
                <a:latin typeface="Consolas" panose="020B0609020204030204" pitchFamily="49" charset="0"/>
              </a:rPr>
              <a:t>];</a:t>
            </a:r>
            <a:r>
              <a:rPr lang="en-US" sz="2400" dirty="0">
                <a:solidFill>
                  <a:schemeClr val="bg1"/>
                </a:solidFill>
                <a:latin typeface="Arial" panose="020B0604020202020204" pitchFamily="34" charset="0"/>
                <a:cs typeface="Arial" panose="020B0604020202020204" pitchFamily="34" charset="0"/>
              </a:rPr>
              <a:t> </a:t>
            </a:r>
          </a:p>
          <a:p>
            <a:pPr fontAlgn="base"/>
            <a:endParaRPr lang="en-US" sz="2400" dirty="0">
              <a:solidFill>
                <a:schemeClr val="bg1"/>
              </a:solidFill>
              <a:latin typeface="Arial" panose="020B0604020202020204" pitchFamily="34" charset="0"/>
              <a:cs typeface="Arial" panose="020B0604020202020204" pitchFamily="34" charset="0"/>
            </a:endParaRPr>
          </a:p>
          <a:p>
            <a:pPr fontAlgn="base"/>
            <a:r>
              <a:rPr lang="en-US" sz="2400" dirty="0">
                <a:solidFill>
                  <a:schemeClr val="bg1"/>
                </a:solidFill>
                <a:latin typeface="Arial" panose="020B0604020202020204" pitchFamily="34" charset="0"/>
                <a:cs typeface="Arial" panose="020B0604020202020204" pitchFamily="34" charset="0"/>
              </a:rPr>
              <a:t>And that`s the magic of data structures. Changing the data structure resulted in a code that is a lot simpler and that can be drastically faster. But yielding the same output! </a:t>
            </a:r>
          </a:p>
        </p:txBody>
      </p:sp>
    </p:spTree>
    <p:extLst>
      <p:ext uri="{BB962C8B-B14F-4D97-AF65-F5344CB8AC3E}">
        <p14:creationId xmlns:p14="http://schemas.microsoft.com/office/powerpoint/2010/main" val="193938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1545626" y="610579"/>
            <a:ext cx="9483686" cy="707886"/>
          </a:xfrm>
          <a:prstGeom prst="rect">
            <a:avLst/>
          </a:prstGeom>
          <a:noFill/>
        </p:spPr>
        <p:txBody>
          <a:bodyPr wrap="none" rtlCol="0">
            <a:spAutoFit/>
          </a:bodyPr>
          <a:lstStyle/>
          <a:p>
            <a:pPr algn="ctr"/>
            <a:r>
              <a:rPr lang="en-US" sz="4000" spc="0" baseline="0" dirty="0">
                <a:solidFill>
                  <a:srgbClr val="FFFFFF"/>
                </a:solidFill>
                <a:latin typeface="Arial"/>
                <a:cs typeface="Arial"/>
                <a:sym typeface="Arial"/>
                <a:rtl val="0"/>
              </a:rPr>
              <a:t>The means of comparing Data structures</a:t>
            </a: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C3E8B603-CCB1-4AE4-B978-4C1F5EBA705F}"/>
              </a:ext>
            </a:extLst>
          </p:cNvPr>
          <p:cNvSpPr txBox="1"/>
          <p:nvPr/>
        </p:nvSpPr>
        <p:spPr>
          <a:xfrm rot="10800000" flipH="1" flipV="1">
            <a:off x="1137231" y="1753903"/>
            <a:ext cx="9578394" cy="3785652"/>
          </a:xfrm>
          <a:prstGeom prst="rect">
            <a:avLst/>
          </a:prstGeom>
          <a:noFill/>
        </p:spPr>
        <p:txBody>
          <a:bodyPr wrap="square" rtlCol="0">
            <a:spAutoFit/>
          </a:bodyPr>
          <a:lstStyle/>
          <a:p>
            <a:pPr fontAlgn="base"/>
            <a:r>
              <a:rPr lang="en-US" sz="2400" dirty="0">
                <a:solidFill>
                  <a:schemeClr val="bg1"/>
                </a:solidFill>
                <a:latin typeface="Arial" panose="020B0604020202020204" pitchFamily="34" charset="0"/>
                <a:cs typeface="Arial" panose="020B0604020202020204" pitchFamily="34" charset="0"/>
              </a:rPr>
              <a:t>1-The time it takes: You should ask yourself which data structures will achieve your output faster.</a:t>
            </a:r>
          </a:p>
          <a:p>
            <a:pPr fontAlgn="base"/>
            <a:endParaRPr lang="en-US" sz="2400" dirty="0">
              <a:solidFill>
                <a:schemeClr val="bg1"/>
              </a:solidFill>
              <a:latin typeface="Arial" panose="020B0604020202020204" pitchFamily="34" charset="0"/>
              <a:cs typeface="Arial" panose="020B0604020202020204" pitchFamily="34" charset="0"/>
            </a:endParaRPr>
          </a:p>
          <a:p>
            <a:pPr fontAlgn="base"/>
            <a:r>
              <a:rPr lang="en-US" sz="2400" dirty="0">
                <a:solidFill>
                  <a:schemeClr val="bg1"/>
                </a:solidFill>
                <a:latin typeface="Arial" panose="020B0604020202020204" pitchFamily="34" charset="0"/>
                <a:cs typeface="Arial" panose="020B0604020202020204" pitchFamily="34" charset="0"/>
              </a:rPr>
              <a:t>2-It`s usability: You should ask yourself which data structures is going to make your code more concise.</a:t>
            </a:r>
          </a:p>
          <a:p>
            <a:pPr fontAlgn="base"/>
            <a:endParaRPr lang="en-US" sz="2400" dirty="0">
              <a:solidFill>
                <a:schemeClr val="bg1"/>
              </a:solidFill>
              <a:latin typeface="Arial" panose="020B0604020202020204" pitchFamily="34" charset="0"/>
              <a:cs typeface="Arial" panose="020B0604020202020204" pitchFamily="34" charset="0"/>
            </a:endParaRPr>
          </a:p>
          <a:p>
            <a:pPr fontAlgn="base"/>
            <a:r>
              <a:rPr lang="en-US" sz="2400" dirty="0">
                <a:solidFill>
                  <a:schemeClr val="bg1"/>
                </a:solidFill>
                <a:latin typeface="Arial" panose="020B0604020202020204" pitchFamily="34" charset="0"/>
                <a:cs typeface="Arial" panose="020B0604020202020204" pitchFamily="34" charset="0"/>
              </a:rPr>
              <a:t>3-The space it takes: You should ask yourself which data structures is going to make your code take less space.</a:t>
            </a:r>
          </a:p>
          <a:p>
            <a:pPr algn="ctr" fontAlgn="base"/>
            <a:endParaRPr lang="en-US" sz="2400" dirty="0">
              <a:solidFill>
                <a:schemeClr val="bg1"/>
              </a:solidFill>
              <a:latin typeface="Arial" panose="020B0604020202020204" pitchFamily="34" charset="0"/>
              <a:cs typeface="Arial" panose="020B0604020202020204" pitchFamily="34" charset="0"/>
            </a:endParaRPr>
          </a:p>
          <a:p>
            <a:pPr algn="ctr" fontAlgn="base"/>
            <a:r>
              <a:rPr lang="en-US" sz="2400" dirty="0">
                <a:solidFill>
                  <a:schemeClr val="bg1"/>
                </a:solidFill>
                <a:latin typeface="Arial" panose="020B0604020202020204" pitchFamily="34" charset="0"/>
                <a:cs typeface="Arial" panose="020B0604020202020204" pitchFamily="34" charset="0"/>
              </a:rPr>
              <a:t>There is often a tradeoff between time and space.</a:t>
            </a:r>
          </a:p>
        </p:txBody>
      </p:sp>
    </p:spTree>
    <p:extLst>
      <p:ext uri="{BB962C8B-B14F-4D97-AF65-F5344CB8AC3E}">
        <p14:creationId xmlns:p14="http://schemas.microsoft.com/office/powerpoint/2010/main" val="67976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3990549" y="610579"/>
            <a:ext cx="3871766"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Time complexity</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1223014"/>
            <a:ext cx="9578394" cy="5078313"/>
          </a:xfrm>
          <a:prstGeom prst="rect">
            <a:avLst/>
          </a:prstGeom>
          <a:noFill/>
        </p:spPr>
        <p:txBody>
          <a:bodyPr wrap="square" rtlCol="0">
            <a:spAutoFit/>
          </a:bodyPr>
          <a:lstStyle/>
          <a:p>
            <a:pPr fontAlgn="base"/>
            <a:r>
              <a:rPr lang="en-US" sz="2200" dirty="0">
                <a:solidFill>
                  <a:schemeClr val="bg1"/>
                </a:solidFill>
                <a:latin typeface="Arial" panose="020B0604020202020204" pitchFamily="34" charset="0"/>
                <a:cs typeface="Arial" panose="020B0604020202020204" pitchFamily="34" charset="0"/>
              </a:rPr>
              <a:t>Measuring the time complexity of an algorithm is very important to compare different approaches and try to produce the optimal solution. But a problem arises when we try to measure Time complexity based on the actual time it takes and the problem is as follows:</a:t>
            </a:r>
          </a:p>
          <a:p>
            <a:pPr fontAlgn="base"/>
            <a:r>
              <a:rPr lang="en-US" sz="2400" b="0" i="0" dirty="0">
                <a:solidFill>
                  <a:srgbClr val="FFFFFF"/>
                </a:solidFill>
                <a:effectLst/>
                <a:latin typeface="urw-din"/>
              </a:rPr>
              <a:t>you will get different timings on the different machine. So, we can say that actual time requires to execute code is machine dependent (whether you are using pentium1 or pentium5) and also it considers network load if your machine is in LAN/WAN. Even you will not get the same timings on the same machine for the same code, the reason behind that the current network load. </a:t>
            </a:r>
          </a:p>
          <a:p>
            <a:pPr fontAlgn="base"/>
            <a:endParaRPr lang="en-US" sz="2400" b="0" i="0" dirty="0">
              <a:solidFill>
                <a:srgbClr val="FFFFFF"/>
              </a:solidFill>
              <a:effectLst/>
              <a:latin typeface="urw-din"/>
            </a:endParaRPr>
          </a:p>
          <a:p>
            <a:pPr fontAlgn="base"/>
            <a:r>
              <a:rPr lang="en-US" sz="2400" dirty="0">
                <a:solidFill>
                  <a:srgbClr val="FFFFFF"/>
                </a:solidFill>
                <a:latin typeface="urw-din"/>
              </a:rPr>
              <a:t>More here: </a:t>
            </a:r>
            <a:r>
              <a:rPr lang="en-US" sz="2200" dirty="0">
                <a:solidFill>
                  <a:schemeClr val="bg1"/>
                </a:solidFill>
                <a:latin typeface="Arial" panose="020B0604020202020204" pitchFamily="34" charset="0"/>
                <a:cs typeface="Arial" panose="020B0604020202020204" pitchFamily="34" charset="0"/>
                <a:hlinkClick r:id="rId8"/>
              </a:rPr>
              <a:t>https://www.geeksforgeeks.org/understanding-time-complexity-simple-examples/</a:t>
            </a:r>
            <a:endParaRPr lang="en-US" sz="2400" dirty="0">
              <a:solidFill>
                <a:srgbClr val="FFFFFF"/>
              </a:solidFill>
              <a:latin typeface="urw-din"/>
              <a:cs typeface="Arial" panose="020B0604020202020204" pitchFamily="34" charset="0"/>
            </a:endParaRPr>
          </a:p>
          <a:p>
            <a:pPr fontAlgn="base"/>
            <a:endParaRPr lang="en-US"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014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3981122" y="256636"/>
            <a:ext cx="3871766"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Time complexity</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1666971"/>
            <a:ext cx="9578394" cy="3323987"/>
          </a:xfrm>
          <a:prstGeom prst="rect">
            <a:avLst/>
          </a:prstGeom>
          <a:noFill/>
        </p:spPr>
        <p:txBody>
          <a:bodyPr wrap="square" rtlCol="0">
            <a:spAutoFit/>
          </a:bodyPr>
          <a:lstStyle/>
          <a:p>
            <a:pPr fontAlgn="base"/>
            <a:r>
              <a:rPr lang="en-US" sz="2400" b="0" i="0" dirty="0">
                <a:solidFill>
                  <a:srgbClr val="FFFFFF"/>
                </a:solidFill>
                <a:effectLst/>
                <a:latin typeface="urw-din"/>
              </a:rPr>
              <a:t>Instead of measuring actual time required in executing each statement in the code, we consider how many times each statement execute.</a:t>
            </a:r>
          </a:p>
          <a:p>
            <a:pPr fontAlgn="base"/>
            <a:endParaRPr lang="en-US" sz="2400" b="0" i="0" dirty="0">
              <a:solidFill>
                <a:srgbClr val="FFFFFF"/>
              </a:solidFill>
              <a:effectLst/>
              <a:latin typeface="urw-din"/>
            </a:endParaRPr>
          </a:p>
          <a:p>
            <a:pPr fontAlgn="base"/>
            <a:r>
              <a:rPr lang="en-US" b="0" i="0" dirty="0">
                <a:solidFill>
                  <a:srgbClr val="FFFFFF"/>
                </a:solidFill>
                <a:effectLst/>
                <a:latin typeface="Consolas" panose="020B0609020204030204" pitchFamily="49" charset="0"/>
              </a:rPr>
              <a:t>Int sum = 0; ---&gt;&gt;   1 time</a:t>
            </a:r>
          </a:p>
          <a:p>
            <a:r>
              <a:rPr lang="nn-NO" sz="1800" dirty="0">
                <a:solidFill>
                  <a:schemeClr val="bg1"/>
                </a:solidFill>
                <a:latin typeface="Consolas" panose="020B0609020204030204" pitchFamily="49" charset="0"/>
              </a:rPr>
              <a:t>for (int i = 0; i &lt; N; i++) ---&gt;&gt; 3N times</a:t>
            </a:r>
          </a:p>
          <a:p>
            <a:r>
              <a:rPr lang="en-US" sz="1800" dirty="0">
                <a:solidFill>
                  <a:schemeClr val="bg1"/>
                </a:solidFill>
                <a:latin typeface="Consolas" panose="020B0609020204030204" pitchFamily="49" charset="0"/>
              </a:rPr>
              <a:t>{</a:t>
            </a:r>
          </a:p>
          <a:p>
            <a:r>
              <a:rPr lang="en-US" sz="1800" dirty="0">
                <a:solidFill>
                  <a:schemeClr val="bg1"/>
                </a:solidFill>
                <a:latin typeface="Consolas" panose="020B0609020204030204" pitchFamily="49" charset="0"/>
              </a:rPr>
              <a:t>	sum+=</a:t>
            </a:r>
            <a:r>
              <a:rPr lang="en-US" sz="1800" dirty="0" err="1">
                <a:solidFill>
                  <a:schemeClr val="bg1"/>
                </a:solidFill>
                <a:latin typeface="Consolas" panose="020B0609020204030204" pitchFamily="49" charset="0"/>
              </a:rPr>
              <a:t>arr</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i</a:t>
            </a:r>
            <a:r>
              <a:rPr lang="en-US" sz="1800" dirty="0">
                <a:solidFill>
                  <a:schemeClr val="bg1"/>
                </a:solidFill>
                <a:latin typeface="Consolas" panose="020B0609020204030204" pitchFamily="49" charset="0"/>
              </a:rPr>
              <a:t>] -</a:t>
            </a:r>
            <a:r>
              <a:rPr lang="en-US" dirty="0">
                <a:solidFill>
                  <a:schemeClr val="bg1"/>
                </a:solidFill>
                <a:latin typeface="Consolas" panose="020B0609020204030204" pitchFamily="49" charset="0"/>
                <a:sym typeface="Wingdings" panose="05000000000000000000" pitchFamily="2" charset="2"/>
              </a:rPr>
              <a:t>--&gt;&gt;</a:t>
            </a:r>
            <a:r>
              <a:rPr lang="en-US" sz="1800" dirty="0">
                <a:solidFill>
                  <a:schemeClr val="bg1"/>
                </a:solidFill>
                <a:latin typeface="Consolas" panose="020B0609020204030204" pitchFamily="49" charset="0"/>
              </a:rPr>
              <a:t> 2N times	</a:t>
            </a:r>
          </a:p>
          <a:p>
            <a:r>
              <a:rPr lang="en-US" sz="1800" dirty="0">
                <a:solidFill>
                  <a:schemeClr val="bg1"/>
                </a:solidFill>
                <a:latin typeface="Consolas" panose="020B0609020204030204" pitchFamily="49" charset="0"/>
              </a:rPr>
              <a:t>}</a:t>
            </a:r>
          </a:p>
          <a:p>
            <a:endParaRPr lang="en-US" sz="2400" b="0" i="0" dirty="0">
              <a:solidFill>
                <a:schemeClr val="bg1"/>
              </a:solidFill>
              <a:effectLst/>
              <a:latin typeface="urw-din"/>
            </a:endParaRPr>
          </a:p>
          <a:p>
            <a:pPr fontAlgn="base"/>
            <a:r>
              <a:rPr lang="en-US" sz="2400" dirty="0">
                <a:solidFill>
                  <a:schemeClr val="bg1"/>
                </a:solidFill>
                <a:latin typeface="urw-din"/>
                <a:cs typeface="Arial" panose="020B0604020202020204" pitchFamily="34" charset="0"/>
              </a:rPr>
              <a:t>The above code has (1+ 3N+ 2N) instructions</a:t>
            </a:r>
          </a:p>
        </p:txBody>
      </p:sp>
    </p:spTree>
    <p:extLst>
      <p:ext uri="{BB962C8B-B14F-4D97-AF65-F5344CB8AC3E}">
        <p14:creationId xmlns:p14="http://schemas.microsoft.com/office/powerpoint/2010/main" val="383668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199229" y="256636"/>
            <a:ext cx="3435557"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Big O notation</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1932358"/>
            <a:ext cx="9578394" cy="1400383"/>
          </a:xfrm>
          <a:prstGeom prst="rect">
            <a:avLst/>
          </a:prstGeom>
          <a:noFill/>
        </p:spPr>
        <p:txBody>
          <a:bodyPr wrap="square" rtlCol="0">
            <a:spAutoFit/>
          </a:bodyPr>
          <a:lstStyle/>
          <a:p>
            <a:pPr fontAlgn="base"/>
            <a:r>
              <a:rPr lang="en-US" sz="1700" b="0" i="0" dirty="0">
                <a:solidFill>
                  <a:schemeClr val="bg1">
                    <a:lumMod val="95000"/>
                  </a:schemeClr>
                </a:solidFill>
                <a:effectLst/>
                <a:latin typeface="Arial" panose="020B0604020202020204" pitchFamily="34" charset="0"/>
                <a:cs typeface="Arial" panose="020B0604020202020204" pitchFamily="34" charset="0"/>
              </a:rPr>
              <a:t>In plain words, Big O notation describes the </a:t>
            </a:r>
            <a:r>
              <a:rPr lang="en-US" sz="1700" b="1" i="0" dirty="0">
                <a:solidFill>
                  <a:schemeClr val="bg1">
                    <a:lumMod val="95000"/>
                  </a:schemeClr>
                </a:solidFill>
                <a:effectLst/>
                <a:latin typeface="Arial" panose="020B0604020202020204" pitchFamily="34" charset="0"/>
                <a:cs typeface="Arial" panose="020B0604020202020204" pitchFamily="34" charset="0"/>
              </a:rPr>
              <a:t>complexity</a:t>
            </a:r>
            <a:r>
              <a:rPr lang="en-US" sz="1700" b="0" i="0" dirty="0">
                <a:solidFill>
                  <a:schemeClr val="bg1">
                    <a:lumMod val="95000"/>
                  </a:schemeClr>
                </a:solidFill>
                <a:effectLst/>
                <a:latin typeface="Arial" panose="020B0604020202020204" pitchFamily="34" charset="0"/>
                <a:cs typeface="Arial" panose="020B0604020202020204" pitchFamily="34" charset="0"/>
              </a:rPr>
              <a:t> of your code using algebraic terms. We use it in order to present Time and Space complexity in terms of inpu</a:t>
            </a:r>
            <a:r>
              <a:rPr lang="en-US" sz="1700" dirty="0">
                <a:solidFill>
                  <a:schemeClr val="bg1">
                    <a:lumMod val="95000"/>
                  </a:schemeClr>
                </a:solidFill>
                <a:latin typeface="Arial" panose="020B0604020202020204" pitchFamily="34" charset="0"/>
                <a:cs typeface="Arial" panose="020B0604020202020204" pitchFamily="34" charset="0"/>
              </a:rPr>
              <a:t>t. </a:t>
            </a:r>
            <a:r>
              <a:rPr lang="en-US" sz="1700" b="0" i="0" dirty="0">
                <a:solidFill>
                  <a:schemeClr val="bg1">
                    <a:lumMod val="95000"/>
                  </a:schemeClr>
                </a:solidFill>
                <a:effectLst/>
                <a:latin typeface="Arial" panose="020B0604020202020204" pitchFamily="34" charset="0"/>
                <a:cs typeface="Arial" panose="020B0604020202020204" pitchFamily="34" charset="0"/>
              </a:rPr>
              <a:t>In other words, Big-O notation is a way to track how quickly the runtime grows relative to the size of the input.</a:t>
            </a:r>
            <a:r>
              <a:rPr lang="ar-EG" sz="1700" b="0" i="0" dirty="0">
                <a:solidFill>
                  <a:schemeClr val="bg1">
                    <a:lumMod val="95000"/>
                  </a:schemeClr>
                </a:solidFill>
                <a:effectLst/>
                <a:latin typeface="Arial" panose="020B0604020202020204" pitchFamily="34" charset="0"/>
                <a:cs typeface="Arial" panose="020B0604020202020204" pitchFamily="34" charset="0"/>
              </a:rPr>
              <a:t> </a:t>
            </a:r>
            <a:r>
              <a:rPr lang="en-US" sz="1700" b="0" i="0" dirty="0">
                <a:solidFill>
                  <a:schemeClr val="bg1">
                    <a:lumMod val="95000"/>
                  </a:schemeClr>
                </a:solidFill>
                <a:effectLst/>
                <a:latin typeface="Arial" panose="020B0604020202020204" pitchFamily="34" charset="0"/>
                <a:cs typeface="Arial" panose="020B0604020202020204" pitchFamily="34" charset="0"/>
              </a:rPr>
              <a:t>It’s important to use it in order to understand how your algorithm scales. Rather than only understanding how it preforms with a single input.</a:t>
            </a:r>
            <a:endParaRPr lang="en-US" sz="17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463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a:extLst>
              <a:ext uri="{FF2B5EF4-FFF2-40B4-BE49-F238E27FC236}">
                <a16:creationId xmlns:a16="http://schemas.microsoft.com/office/drawing/2014/main" id="{C45A44B1-3811-49CF-AF43-21632A659F67}"/>
              </a:ext>
            </a:extLst>
          </p:cNvPr>
          <p:cNvSpPr txBox="1"/>
          <p:nvPr/>
        </p:nvSpPr>
        <p:spPr>
          <a:xfrm>
            <a:off x="1295400" y="-67874"/>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solidFill>
                  <a:schemeClr val="bg1"/>
                </a:solidFill>
                <a:latin typeface="Arial" panose="020B0604020202020204" pitchFamily="34" charset="0"/>
                <a:ea typeface="+mj-ea"/>
                <a:cs typeface="Arial" panose="020B0604020202020204" pitchFamily="34" charset="0"/>
                <a:sym typeface="Arial"/>
                <a:rtl val="0"/>
              </a:rPr>
              <a:t>Big O notation</a:t>
            </a:r>
            <a:endParaRPr lang="en-US" sz="4400" spc="0" baseline="0" dirty="0">
              <a:solidFill>
                <a:schemeClr val="bg1"/>
              </a:solidFill>
              <a:latin typeface="Arial" panose="020B0604020202020204" pitchFamily="34" charset="0"/>
              <a:ea typeface="+mj-ea"/>
              <a:cs typeface="Arial" panose="020B0604020202020204" pitchFamily="34" charset="0"/>
              <a:sym typeface="Arial"/>
              <a:rtl val="0"/>
            </a:endParaRPr>
          </a:p>
        </p:txBody>
      </p:sp>
      <p:cxnSp>
        <p:nvCxnSpPr>
          <p:cNvPr id="18" name="Straight Connector 1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24720D5-0527-4A92-BA26-E8429D1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647" y="2026340"/>
            <a:ext cx="5463759" cy="4015105"/>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a:off x="691947" y="1997637"/>
            <a:ext cx="4846753" cy="4294691"/>
          </a:xfrm>
          <a:prstGeom prst="rect">
            <a:avLst/>
          </a:prstGeom>
        </p:spPr>
        <p:txBody>
          <a:bodyPr vert="horz" lIns="91440" tIns="45720" rIns="91440" bIns="45720" rtlCol="0">
            <a:noAutofit/>
          </a:bodyPr>
          <a:lstStyle/>
          <a:p>
            <a:pPr indent="-228600" fontAlgn="base">
              <a:lnSpc>
                <a:spcPct val="90000"/>
              </a:lnSpc>
              <a:spcAft>
                <a:spcPts val="600"/>
              </a:spcAft>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From the previous case we found that the piece of code has (1+ 3N+ 2N) instructions. But always calculating each instruction is not feasible and complex. What we should do instead is:</a:t>
            </a:r>
          </a:p>
          <a:p>
            <a:pPr indent="-228600" fontAlgn="base">
              <a:lnSpc>
                <a:spcPct val="90000"/>
              </a:lnSpc>
              <a:spcAft>
                <a:spcPts val="600"/>
              </a:spcAft>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1- Find the fastest growing term</a:t>
            </a:r>
          </a:p>
          <a:p>
            <a:pPr indent="-228600" fontAlgn="base">
              <a:lnSpc>
                <a:spcPct val="90000"/>
              </a:lnSpc>
              <a:spcAft>
                <a:spcPts val="600"/>
              </a:spcAft>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2- Take out the coefficient/constants</a:t>
            </a:r>
          </a:p>
          <a:p>
            <a:pPr indent="-228600" fontAlgn="base">
              <a:lnSpc>
                <a:spcPct val="90000"/>
              </a:lnSpc>
              <a:spcAft>
                <a:spcPts val="600"/>
              </a:spcAft>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So, in this case the faster growing term is 3N. Takeout the coefficient and we are left with a running time if O(N)</a:t>
            </a:r>
          </a:p>
          <a:p>
            <a:pPr indent="-228600" fontAlgn="base">
              <a:lnSpc>
                <a:spcPct val="90000"/>
              </a:lnSpc>
              <a:spcAft>
                <a:spcPts val="600"/>
              </a:spcAft>
              <a:buFont typeface="Arial" panose="020B0604020202020204" pitchFamily="34" charset="0"/>
              <a:buChar char="•"/>
            </a:pPr>
            <a:r>
              <a:rPr lang="en-US" sz="1700" b="0" i="0" dirty="0">
                <a:solidFill>
                  <a:schemeClr val="bg1"/>
                </a:solidFill>
                <a:effectLst/>
                <a:latin typeface="Arial" panose="020B0604020202020204" pitchFamily="34" charset="0"/>
                <a:cs typeface="Arial" panose="020B0604020202020204" pitchFamily="34" charset="0"/>
              </a:rPr>
              <a:t>The purpose of the Big-O notation is to find what is the dominant factor as the value tends towards the infinity.</a:t>
            </a:r>
          </a:p>
          <a:p>
            <a:pPr indent="-228600" fontAlgn="base">
              <a:lnSpc>
                <a:spcPct val="90000"/>
              </a:lnSpc>
              <a:spcAft>
                <a:spcPts val="600"/>
              </a:spcAft>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Constants are moved to 0(1), so O(1000)=O(1)</a:t>
            </a:r>
          </a:p>
          <a:p>
            <a:pPr fontAlgn="base">
              <a:lnSpc>
                <a:spcPct val="90000"/>
              </a:lnSpc>
              <a:spcAft>
                <a:spcPts val="600"/>
              </a:spcAft>
            </a:pPr>
            <a:r>
              <a:rPr lang="en-US" sz="1700" dirty="0">
                <a:solidFill>
                  <a:schemeClr val="bg1">
                    <a:lumMod val="9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Big O in depth: </a:t>
            </a:r>
            <a:r>
              <a:rPr lang="en-US" sz="1700" dirty="0">
                <a:solidFill>
                  <a:srgbClr val="954F7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https://www.youtube.com/watch?v=D6xkbGLQesk&amp;t=704s</a:t>
            </a:r>
            <a:endParaRPr lang="en-US" sz="1700" dirty="0">
              <a:solidFill>
                <a:schemeClr val="bg1"/>
              </a:solidFill>
              <a:latin typeface="Arial" panose="020B0604020202020204" pitchFamily="34" charset="0"/>
              <a:cs typeface="Arial" panose="020B0604020202020204" pitchFamily="34" charset="0"/>
            </a:endParaRPr>
          </a:p>
          <a:p>
            <a:pPr fontAlgn="base">
              <a:lnSpc>
                <a:spcPct val="90000"/>
              </a:lnSpc>
              <a:spcAft>
                <a:spcPts val="600"/>
              </a:spcAft>
            </a:pPr>
            <a:endParaRPr lang="en-US" sz="1700" dirty="0">
              <a:solidFill>
                <a:schemeClr val="bg1"/>
              </a:solidFill>
              <a:latin typeface="Arial" panose="020B0604020202020204" pitchFamily="34" charset="0"/>
              <a:cs typeface="Arial" panose="020B0604020202020204" pitchFamily="34" charset="0"/>
            </a:endParaRPr>
          </a:p>
        </p:txBody>
      </p:sp>
      <p:cxnSp>
        <p:nvCxnSpPr>
          <p:cNvPr id="24" name="Straight Connector 19">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63491" y="305283"/>
            <a:ext cx="530915" cy="707887"/>
          </a:xfrm>
          <a:prstGeom prst="rect">
            <a:avLst/>
          </a:prstGeom>
        </p:spPr>
      </p:pic>
    </p:spTree>
    <p:extLst>
      <p:ext uri="{BB962C8B-B14F-4D97-AF65-F5344CB8AC3E}">
        <p14:creationId xmlns:p14="http://schemas.microsoft.com/office/powerpoint/2010/main" val="178572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311120" cy="6925005"/>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092887" y="256021"/>
            <a:ext cx="4006226"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Some examples:</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1594744"/>
            <a:ext cx="9578394" cy="461665"/>
          </a:xfrm>
          <a:prstGeom prst="rect">
            <a:avLst/>
          </a:prstGeom>
          <a:noFill/>
        </p:spPr>
        <p:txBody>
          <a:bodyPr wrap="square" rtlCol="0">
            <a:spAutoFit/>
          </a:bodyPr>
          <a:lstStyle/>
          <a:p>
            <a:pPr fontAlgn="base"/>
            <a:r>
              <a:rPr lang="en-US" sz="2400" dirty="0">
                <a:solidFill>
                  <a:schemeClr val="bg1"/>
                </a:solidFill>
                <a:latin typeface="urw-din"/>
                <a:cs typeface="Arial" panose="020B0604020202020204" pitchFamily="34" charset="0"/>
              </a:rPr>
              <a:t> </a:t>
            </a:r>
          </a:p>
        </p:txBody>
      </p:sp>
      <p:sp>
        <p:nvSpPr>
          <p:cNvPr id="4" name="Rectangle 2">
            <a:extLst>
              <a:ext uri="{FF2B5EF4-FFF2-40B4-BE49-F238E27FC236}">
                <a16:creationId xmlns:a16="http://schemas.microsoft.com/office/drawing/2014/main" id="{BA945D70-7DEA-4514-994A-549E43B3ADF6}"/>
              </a:ext>
            </a:extLst>
          </p:cNvPr>
          <p:cNvSpPr>
            <a:spLocks noChangeArrowheads="1"/>
          </p:cNvSpPr>
          <p:nvPr/>
        </p:nvSpPr>
        <p:spPr bwMode="auto">
          <a:xfrm>
            <a:off x="806108" y="1433162"/>
            <a:ext cx="4942788" cy="1246495"/>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O(1) or Constant time</a:t>
            </a:r>
          </a:p>
          <a:p>
            <a:pPr marR="0" lvl="0" algn="l" defTabSz="914400" rtl="0" eaLnBrk="0" fontAlgn="base" latinLnBrk="0" hangingPunct="0">
              <a:lnSpc>
                <a:spcPct val="100000"/>
              </a:lnSpc>
              <a:spcBef>
                <a:spcPct val="0"/>
              </a:spcBef>
              <a:spcAft>
                <a:spcPct val="0"/>
              </a:spcAft>
              <a:buClrTx/>
              <a:buSzTx/>
              <a:tabLst/>
            </a:pPr>
            <a:endParaRPr kumimoji="0" lang="en-US" altLang="en-US" sz="15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void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printFirstElementOfArray</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(int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printf</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("First element of array = %d",</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p:txBody>
      </p:sp>
      <p:sp>
        <p:nvSpPr>
          <p:cNvPr id="8" name="Rectangle 4">
            <a:extLst>
              <a:ext uri="{FF2B5EF4-FFF2-40B4-BE49-F238E27FC236}">
                <a16:creationId xmlns:a16="http://schemas.microsoft.com/office/drawing/2014/main" id="{D20FBB82-F731-495A-82BE-212318F84A66}"/>
              </a:ext>
            </a:extLst>
          </p:cNvPr>
          <p:cNvSpPr>
            <a:spLocks noChangeArrowheads="1"/>
          </p:cNvSpPr>
          <p:nvPr/>
        </p:nvSpPr>
        <p:spPr bwMode="auto">
          <a:xfrm>
            <a:off x="7093786" y="1188938"/>
            <a:ext cx="4942789" cy="1708160"/>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2. O(n) or linear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void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printAllElementOfArray</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(int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for (int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 0;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&lt; size;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printf</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("%d\n",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 </a:t>
            </a:r>
          </a:p>
        </p:txBody>
      </p:sp>
      <p:sp>
        <p:nvSpPr>
          <p:cNvPr id="9" name="Rectangle 5">
            <a:extLst>
              <a:ext uri="{FF2B5EF4-FFF2-40B4-BE49-F238E27FC236}">
                <a16:creationId xmlns:a16="http://schemas.microsoft.com/office/drawing/2014/main" id="{B0FAE00D-E8C3-4F2E-A897-07898EE58C39}"/>
              </a:ext>
            </a:extLst>
          </p:cNvPr>
          <p:cNvSpPr>
            <a:spLocks noChangeArrowheads="1"/>
          </p:cNvSpPr>
          <p:nvPr/>
        </p:nvSpPr>
        <p:spPr bwMode="auto">
          <a:xfrm>
            <a:off x="806108" y="3233443"/>
            <a:ext cx="4942789" cy="2169825"/>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3. O(n</a:t>
            </a:r>
            <a:r>
              <a:rPr kumimoji="0" lang="en-US" altLang="en-US" sz="1500" b="1" i="0" u="none" strike="noStrike" cap="none" normalizeH="0" baseline="30000" dirty="0">
                <a:ln>
                  <a:noFill/>
                </a:ln>
                <a:solidFill>
                  <a:schemeClr val="bg1"/>
                </a:solidFill>
                <a:effectLst/>
                <a:latin typeface="Arial" panose="020B0604020202020204" pitchFamily="34" charset="0"/>
                <a:cs typeface="Arial" panose="020B0604020202020204" pitchFamily="34" charset="0"/>
              </a:rPr>
              <a:t>2</a:t>
            </a:r>
            <a:r>
              <a:rPr kumimoji="0" lang="en-US" altLang="en-US" sz="15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 or quadratic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void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printAllPossibleOrderedPairs</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(int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int size)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for (int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 0;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&lt; size;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bg1"/>
                </a:solidFill>
                <a:latin typeface="Arial" panose="020B0604020202020204" pitchFamily="34" charset="0"/>
                <a:cs typeface="Arial" panose="020B0604020202020204" pitchFamily="34" charset="0"/>
              </a:rPr>
              <a:t>	</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for (int j = 0; j &lt; size;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j++</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printf</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 = %d\n",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p:txBody>
      </p:sp>
      <p:sp>
        <p:nvSpPr>
          <p:cNvPr id="12" name="Rectangle 6">
            <a:extLst>
              <a:ext uri="{FF2B5EF4-FFF2-40B4-BE49-F238E27FC236}">
                <a16:creationId xmlns:a16="http://schemas.microsoft.com/office/drawing/2014/main" id="{45DE60A6-5984-472C-999E-708CB3063E2B}"/>
              </a:ext>
            </a:extLst>
          </p:cNvPr>
          <p:cNvSpPr>
            <a:spLocks noChangeArrowheads="1"/>
          </p:cNvSpPr>
          <p:nvPr/>
        </p:nvSpPr>
        <p:spPr bwMode="auto">
          <a:xfrm>
            <a:off x="6918960" y="3177275"/>
            <a:ext cx="5273040" cy="2492990"/>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3. O(log(n))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bool </a:t>
            </a:r>
            <a:r>
              <a:rPr kumimoji="0" lang="en-US" altLang="en-US" sz="13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binarysearch</a:t>
            </a:r>
            <a:r>
              <a:rPr kumimoji="0" lang="en-US" altLang="en-US" sz="13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(int </a:t>
            </a:r>
            <a:r>
              <a:rPr kumimoji="0" lang="en-US" altLang="en-US" sz="13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arr</a:t>
            </a:r>
            <a:r>
              <a:rPr kumimoji="0" lang="en-US" altLang="en-US" sz="13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int </a:t>
            </a:r>
            <a:r>
              <a:rPr kumimoji="0" lang="en-US" altLang="en-US" sz="13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size,int</a:t>
            </a:r>
            <a:r>
              <a:rPr kumimoji="0" lang="en-US" altLang="en-US" sz="13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target)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bg1"/>
                </a:solidFill>
                <a:latin typeface="Arial" panose="020B0604020202020204" pitchFamily="34" charset="0"/>
                <a:cs typeface="Arial" panose="020B0604020202020204" pitchFamily="34" charset="0"/>
              </a:rPr>
              <a:t>	int start =0,end=size-1,mid;</a:t>
            </a:r>
            <a:endParaRPr kumimoji="0" lang="en-US" altLang="en-US" sz="13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bg1"/>
                </a:solidFill>
                <a:latin typeface="Arial" panose="020B0604020202020204" pitchFamily="34" charset="0"/>
                <a:cs typeface="Arial" panose="020B0604020202020204" pitchFamily="34" charset="0"/>
              </a:rPr>
              <a:t>	while(start&lt;end){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bg1"/>
                </a:solidFill>
                <a:latin typeface="Arial" panose="020B0604020202020204" pitchFamily="34" charset="0"/>
                <a:cs typeface="Arial" panose="020B0604020202020204" pitchFamily="34" charset="0"/>
              </a:rPr>
              <a:t>		int mid = (start + end)/2;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bg1"/>
                </a:solidFill>
                <a:latin typeface="Arial" panose="020B0604020202020204" pitchFamily="34" charset="0"/>
                <a:cs typeface="Arial" panose="020B0604020202020204" pitchFamily="34" charset="0"/>
              </a:rPr>
              <a:t>		if(</a:t>
            </a:r>
            <a:r>
              <a:rPr lang="en-US" altLang="en-US" sz="1300" dirty="0" err="1">
                <a:solidFill>
                  <a:schemeClr val="bg1"/>
                </a:solidFill>
                <a:latin typeface="Arial" panose="020B0604020202020204" pitchFamily="34" charset="0"/>
                <a:cs typeface="Arial" panose="020B0604020202020204" pitchFamily="34" charset="0"/>
              </a:rPr>
              <a:t>arr</a:t>
            </a:r>
            <a:r>
              <a:rPr lang="en-US" altLang="en-US" sz="1300" dirty="0">
                <a:solidFill>
                  <a:schemeClr val="bg1"/>
                </a:solidFill>
                <a:latin typeface="Arial" panose="020B0604020202020204" pitchFamily="34" charset="0"/>
                <a:cs typeface="Arial" panose="020B0604020202020204" pitchFamily="34" charset="0"/>
              </a:rPr>
              <a:t>[mid]== target)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bg1"/>
                </a:solidFill>
                <a:latin typeface="Arial" panose="020B0604020202020204" pitchFamily="34" charset="0"/>
                <a:cs typeface="Arial" panose="020B0604020202020204" pitchFamily="34" charset="0"/>
              </a:rPr>
              <a:t>			return target;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bg1"/>
                </a:solidFill>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bg1"/>
                </a:solidFill>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9513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0159"/>
            <a:ext cx="12311120" cy="6925005"/>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3350702" y="256021"/>
            <a:ext cx="5490607"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Linear vs binary search</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1594744"/>
            <a:ext cx="9578394" cy="461665"/>
          </a:xfrm>
          <a:prstGeom prst="rect">
            <a:avLst/>
          </a:prstGeom>
          <a:noFill/>
        </p:spPr>
        <p:txBody>
          <a:bodyPr wrap="square" rtlCol="0">
            <a:spAutoFit/>
          </a:bodyPr>
          <a:lstStyle/>
          <a:p>
            <a:pPr fontAlgn="base"/>
            <a:r>
              <a:rPr lang="en-US" sz="2400" dirty="0">
                <a:solidFill>
                  <a:schemeClr val="bg1"/>
                </a:solidFill>
                <a:latin typeface="urw-din"/>
                <a:cs typeface="Arial" panose="020B0604020202020204" pitchFamily="34" charset="0"/>
              </a:rPr>
              <a:t> </a:t>
            </a:r>
          </a:p>
        </p:txBody>
      </p:sp>
      <p:pic>
        <p:nvPicPr>
          <p:cNvPr id="7" name="Picture 6" descr="Timeline&#10;&#10;Description automatically generated">
            <a:extLst>
              <a:ext uri="{FF2B5EF4-FFF2-40B4-BE49-F238E27FC236}">
                <a16:creationId xmlns:a16="http://schemas.microsoft.com/office/drawing/2014/main" id="{E484DDAA-B7B9-4DD3-9A65-2E7E5819D5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8060" y="1650623"/>
            <a:ext cx="5715000" cy="3810000"/>
          </a:xfrm>
          <a:prstGeom prst="rect">
            <a:avLst/>
          </a:prstGeom>
        </p:spPr>
      </p:pic>
      <p:cxnSp>
        <p:nvCxnSpPr>
          <p:cNvPr id="14" name="Straight Arrow Connector 13">
            <a:extLst>
              <a:ext uri="{FF2B5EF4-FFF2-40B4-BE49-F238E27FC236}">
                <a16:creationId xmlns:a16="http://schemas.microsoft.com/office/drawing/2014/main" id="{41966C98-F184-4D44-B1C7-D4807794DBE1}"/>
              </a:ext>
            </a:extLst>
          </p:cNvPr>
          <p:cNvCxnSpPr>
            <a:cxnSpLocks/>
          </p:cNvCxnSpPr>
          <p:nvPr/>
        </p:nvCxnSpPr>
        <p:spPr>
          <a:xfrm>
            <a:off x="9013060" y="2687246"/>
            <a:ext cx="821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6165CC9-F1A3-4153-84DE-CACEDAAB48C2}"/>
              </a:ext>
            </a:extLst>
          </p:cNvPr>
          <p:cNvCxnSpPr>
            <a:cxnSpLocks/>
          </p:cNvCxnSpPr>
          <p:nvPr/>
        </p:nvCxnSpPr>
        <p:spPr>
          <a:xfrm>
            <a:off x="9013060" y="4419587"/>
            <a:ext cx="821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0F88DA-94A6-4749-9B3D-8593295C12A7}"/>
              </a:ext>
            </a:extLst>
          </p:cNvPr>
          <p:cNvSpPr txBox="1"/>
          <p:nvPr/>
        </p:nvSpPr>
        <p:spPr>
          <a:xfrm>
            <a:off x="9867862" y="2502580"/>
            <a:ext cx="1096775" cy="369332"/>
          </a:xfrm>
          <a:prstGeom prst="rect">
            <a:avLst/>
          </a:prstGeom>
          <a:noFill/>
        </p:spPr>
        <p:txBody>
          <a:bodyPr wrap="none" rtlCol="0">
            <a:spAutoFit/>
          </a:bodyPr>
          <a:lstStyle/>
          <a:p>
            <a:r>
              <a:rPr lang="en-US" dirty="0">
                <a:solidFill>
                  <a:schemeClr val="bg1">
                    <a:lumMod val="95000"/>
                  </a:schemeClr>
                </a:solidFill>
              </a:rPr>
              <a:t>O(Log(N))</a:t>
            </a:r>
          </a:p>
        </p:txBody>
      </p:sp>
      <p:sp>
        <p:nvSpPr>
          <p:cNvPr id="19" name="TextBox 18">
            <a:extLst>
              <a:ext uri="{FF2B5EF4-FFF2-40B4-BE49-F238E27FC236}">
                <a16:creationId xmlns:a16="http://schemas.microsoft.com/office/drawing/2014/main" id="{9F101248-DCAA-42D0-96A7-1A4B6851213B}"/>
              </a:ext>
            </a:extLst>
          </p:cNvPr>
          <p:cNvSpPr txBox="1"/>
          <p:nvPr/>
        </p:nvSpPr>
        <p:spPr>
          <a:xfrm>
            <a:off x="9849467" y="4234921"/>
            <a:ext cx="627095" cy="369332"/>
          </a:xfrm>
          <a:prstGeom prst="rect">
            <a:avLst/>
          </a:prstGeom>
          <a:noFill/>
        </p:spPr>
        <p:txBody>
          <a:bodyPr wrap="none" rtlCol="0">
            <a:spAutoFit/>
          </a:bodyPr>
          <a:lstStyle/>
          <a:p>
            <a:r>
              <a:rPr lang="en-US" dirty="0">
                <a:solidFill>
                  <a:schemeClr val="bg1">
                    <a:lumMod val="95000"/>
                  </a:schemeClr>
                </a:solidFill>
              </a:rPr>
              <a:t>O(N)</a:t>
            </a:r>
          </a:p>
        </p:txBody>
      </p:sp>
    </p:spTree>
    <p:extLst>
      <p:ext uri="{BB962C8B-B14F-4D97-AF65-F5344CB8AC3E}">
        <p14:creationId xmlns:p14="http://schemas.microsoft.com/office/powerpoint/2010/main" val="76315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3" name="TextBox 22">
            <a:extLst>
              <a:ext uri="{FF2B5EF4-FFF2-40B4-BE49-F238E27FC236}">
                <a16:creationId xmlns:a16="http://schemas.microsoft.com/office/drawing/2014/main" id="{75642DBE-5290-481B-8175-D4DEF559FA56}"/>
              </a:ext>
            </a:extLst>
          </p:cNvPr>
          <p:cNvSpPr txBox="1"/>
          <p:nvPr/>
        </p:nvSpPr>
        <p:spPr>
          <a:xfrm>
            <a:off x="3903733" y="256635"/>
            <a:ext cx="4384534" cy="659411"/>
          </a:xfrm>
          <a:prstGeom prst="rect">
            <a:avLst/>
          </a:prstGeom>
          <a:noFill/>
        </p:spPr>
        <p:txBody>
          <a:bodyPr wrap="none" rtlCol="0">
            <a:spAutoFit/>
          </a:bodyPr>
          <a:lstStyle/>
          <a:p>
            <a:pPr algn="ctr"/>
            <a:r>
              <a:rPr lang="en-US" sz="3685" spc="0" baseline="0" dirty="0">
                <a:solidFill>
                  <a:srgbClr val="FFFFFF"/>
                </a:solidFill>
                <a:latin typeface="Arial"/>
                <a:cs typeface="Arial"/>
                <a:sym typeface="Arial"/>
                <a:rtl val="0"/>
              </a:rPr>
              <a:t>Powerful resources</a:t>
            </a:r>
          </a:p>
        </p:txBody>
      </p:sp>
      <p:pic>
        <p:nvPicPr>
          <p:cNvPr id="27" name="Graphic 26">
            <a:extLst>
              <a:ext uri="{FF2B5EF4-FFF2-40B4-BE49-F238E27FC236}">
                <a16:creationId xmlns:a16="http://schemas.microsoft.com/office/drawing/2014/main" id="{289195AC-6F74-4E2E-9A68-75F6A7563A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1" name="TextBox 10">
            <a:extLst>
              <a:ext uri="{FF2B5EF4-FFF2-40B4-BE49-F238E27FC236}">
                <a16:creationId xmlns:a16="http://schemas.microsoft.com/office/drawing/2014/main" id="{12D07AE6-C57D-4DB5-82EA-9A15D5E325CB}"/>
              </a:ext>
            </a:extLst>
          </p:cNvPr>
          <p:cNvSpPr txBox="1"/>
          <p:nvPr/>
        </p:nvSpPr>
        <p:spPr>
          <a:xfrm>
            <a:off x="762000" y="1673633"/>
            <a:ext cx="10668000" cy="470898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solidFill>
                  <a:schemeClr val="bg1"/>
                </a:solidFill>
                <a:latin typeface="Arial" panose="020B0604020202020204" pitchFamily="34" charset="0"/>
                <a:cs typeface="Arial" panose="020B0604020202020204" pitchFamily="34" charset="0"/>
              </a:rPr>
              <a:t>GeeksforGeeks</a:t>
            </a:r>
            <a:r>
              <a:rPr lang="en-US" sz="2400" dirty="0">
                <a:solidFill>
                  <a:schemeClr val="bg1"/>
                </a:solidFill>
                <a:latin typeface="Arial" panose="020B0604020202020204" pitchFamily="34" charset="0"/>
                <a:cs typeface="Arial" panose="020B0604020202020204" pitchFamily="34" charset="0"/>
              </a:rPr>
              <a:t> Data structures section: </a:t>
            </a:r>
            <a:r>
              <a:rPr lang="en-US" sz="2400"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https://www.geeksforgeeks.org/data-structures/?ref=shm</a:t>
            </a:r>
            <a:endParaRPr lang="en-US" sz="2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Visualization tool for Data structures: </a:t>
            </a:r>
            <a:r>
              <a:rPr lang="en-US" sz="2400" dirty="0">
                <a:solidFill>
                  <a:schemeClr val="bg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https://www.cs.usfca.edu/~galles/visualization/Algorithms.html</a:t>
            </a:r>
            <a:endParaRPr lang="en-US" sz="2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What are Data structures? From the perspective of a software developer at google: </a:t>
            </a:r>
            <a:r>
              <a:rPr lang="en-US" sz="2400" dirty="0">
                <a:solidFill>
                  <a:schemeClr val="bg1"/>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https://www.youtube.com/watch?v=bum_19loj9A</a:t>
            </a:r>
            <a:endParaRPr lang="en-US" sz="2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CS50 Data Structures: </a:t>
            </a:r>
            <a:r>
              <a:rPr lang="en-US" sz="2400" dirty="0">
                <a:solidFill>
                  <a:schemeClr val="bg1"/>
                </a:solidFill>
                <a:latin typeface="Arial" panose="020B060402020202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https://www.youtube.com/watch?v=2T-A_GFuoTo&amp;t=80s</a:t>
            </a:r>
            <a:endParaRPr lang="en-US" sz="2400" dirty="0">
              <a:solidFill>
                <a:schemeClr val="bg1"/>
              </a:solidFill>
              <a:latin typeface="Arial" panose="020B0604020202020204" pitchFamily="34" charset="0"/>
              <a:cs typeface="Arial" panose="020B0604020202020204" pitchFamily="34" charset="0"/>
            </a:endParaRP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1735833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311120" cy="6925005"/>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2529519" y="256021"/>
            <a:ext cx="7132979"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Best vs Average vs worst case</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1031905"/>
            <a:ext cx="9578394" cy="5001369"/>
          </a:xfrm>
          <a:prstGeom prst="rect">
            <a:avLst/>
          </a:prstGeom>
          <a:noFill/>
        </p:spPr>
        <p:txBody>
          <a:bodyPr wrap="square" rtlCol="0">
            <a:spAutoFit/>
          </a:bodyPr>
          <a:lstStyle/>
          <a:p>
            <a:pPr algn="l" fontAlgn="base">
              <a:buFont typeface="Arial" panose="020B0604020202020204" pitchFamily="34" charset="0"/>
              <a:buChar char="•"/>
            </a:pPr>
            <a:r>
              <a:rPr lang="en-US" sz="1900" i="0" dirty="0">
                <a:solidFill>
                  <a:schemeClr val="bg1"/>
                </a:solidFill>
                <a:effectLst/>
                <a:latin typeface="Arial" panose="020B0604020202020204" pitchFamily="34" charset="0"/>
                <a:cs typeface="Arial" panose="020B0604020202020204" pitchFamily="34" charset="0"/>
              </a:rPr>
              <a:t>Best case = fastest time to complete.</a:t>
            </a:r>
            <a:br>
              <a:rPr lang="en-US" sz="1900" i="0" dirty="0">
                <a:solidFill>
                  <a:schemeClr val="bg1"/>
                </a:solidFill>
                <a:effectLst/>
                <a:latin typeface="Arial" panose="020B0604020202020204" pitchFamily="34" charset="0"/>
                <a:cs typeface="Arial" panose="020B0604020202020204" pitchFamily="34" charset="0"/>
              </a:rPr>
            </a:br>
            <a:r>
              <a:rPr lang="en-US" sz="1900" i="0" dirty="0">
                <a:solidFill>
                  <a:schemeClr val="bg1"/>
                </a:solidFill>
                <a:effectLst/>
                <a:latin typeface="Arial" panose="020B0604020202020204" pitchFamily="34" charset="0"/>
                <a:cs typeface="Arial" panose="020B0604020202020204" pitchFamily="34" charset="0"/>
              </a:rPr>
              <a:t>For example, the best case for linea</a:t>
            </a:r>
            <a:r>
              <a:rPr lang="en-US" sz="1900" dirty="0">
                <a:solidFill>
                  <a:schemeClr val="bg1"/>
                </a:solidFill>
                <a:latin typeface="Arial" panose="020B0604020202020204" pitchFamily="34" charset="0"/>
                <a:cs typeface="Arial" panose="020B0604020202020204" pitchFamily="34" charset="0"/>
              </a:rPr>
              <a:t>r search would be if the element is the first element in the array -&gt; O(1)</a:t>
            </a:r>
            <a:endParaRPr lang="en-US" sz="1900" i="0" dirty="0">
              <a:solidFill>
                <a:schemeClr val="bg1"/>
              </a:solidFill>
              <a:effectLst/>
              <a:latin typeface="Arial" panose="020B0604020202020204" pitchFamily="34" charset="0"/>
              <a:cs typeface="Arial" panose="020B0604020202020204" pitchFamily="34" charset="0"/>
            </a:endParaRPr>
          </a:p>
          <a:p>
            <a:pPr algn="l" fontAlgn="base"/>
            <a:endParaRPr lang="en-US" sz="1900" i="0" dirty="0">
              <a:solidFill>
                <a:schemeClr val="bg1"/>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900" i="0" dirty="0">
                <a:solidFill>
                  <a:schemeClr val="bg1"/>
                </a:solidFill>
                <a:effectLst/>
                <a:latin typeface="Arial" panose="020B0604020202020204" pitchFamily="34" charset="0"/>
                <a:cs typeface="Arial" panose="020B0604020202020204" pitchFamily="34" charset="0"/>
              </a:rPr>
              <a:t>Worst case = slowest time to complete.</a:t>
            </a:r>
            <a:br>
              <a:rPr lang="en-US" sz="1900" i="0" dirty="0">
                <a:solidFill>
                  <a:schemeClr val="bg1"/>
                </a:solidFill>
                <a:effectLst/>
                <a:latin typeface="Arial" panose="020B0604020202020204" pitchFamily="34" charset="0"/>
                <a:cs typeface="Arial" panose="020B0604020202020204" pitchFamily="34" charset="0"/>
              </a:rPr>
            </a:br>
            <a:r>
              <a:rPr lang="en-US" sz="1900" i="0" dirty="0">
                <a:solidFill>
                  <a:schemeClr val="bg1"/>
                </a:solidFill>
                <a:effectLst/>
                <a:latin typeface="Arial" panose="020B0604020202020204" pitchFamily="34" charset="0"/>
                <a:cs typeface="Arial" panose="020B0604020202020204" pitchFamily="34" charset="0"/>
              </a:rPr>
              <a:t>For example, the worst case for a linear search algorithm is for the element to be the last element in the array. (Most used)</a:t>
            </a:r>
          </a:p>
          <a:p>
            <a:pPr algn="l" fontAlgn="base"/>
            <a:endParaRPr lang="en-US" sz="1900" i="0" dirty="0">
              <a:solidFill>
                <a:schemeClr val="bg1"/>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900" i="0" dirty="0">
                <a:solidFill>
                  <a:schemeClr val="bg1"/>
                </a:solidFill>
                <a:effectLst/>
                <a:latin typeface="Arial" panose="020B0604020202020204" pitchFamily="34" charset="0"/>
                <a:cs typeface="Arial" panose="020B0604020202020204" pitchFamily="34" charset="0"/>
              </a:rPr>
              <a:t>Average case = arithmetic mean. Run the algorithm many times, using many different inputs of size </a:t>
            </a:r>
            <a:r>
              <a:rPr lang="en-US" sz="1900" i="1" dirty="0">
                <a:solidFill>
                  <a:schemeClr val="bg1"/>
                </a:solidFill>
                <a:effectLst/>
                <a:latin typeface="Arial" panose="020B0604020202020204" pitchFamily="34" charset="0"/>
                <a:cs typeface="Arial" panose="020B0604020202020204" pitchFamily="34" charset="0"/>
              </a:rPr>
              <a:t>n</a:t>
            </a:r>
            <a:r>
              <a:rPr lang="en-US" sz="1900" i="0" dirty="0">
                <a:solidFill>
                  <a:schemeClr val="bg1"/>
                </a:solidFill>
                <a:effectLst/>
                <a:latin typeface="Arial" panose="020B0604020202020204" pitchFamily="34" charset="0"/>
                <a:cs typeface="Arial" panose="020B0604020202020204" pitchFamily="34" charset="0"/>
              </a:rPr>
              <a:t> that come from some distribution that generates these inputs (in the simplest case, all the possible inputs are equally likely), compute the total running time (by adding the individual times), and divide by the number of trials. You may also need to normalize the results based on the size of the input sets.</a:t>
            </a:r>
          </a:p>
          <a:p>
            <a:pPr fontAlgn="base"/>
            <a:endParaRPr lang="en-US" sz="2400" dirty="0">
              <a:solidFill>
                <a:schemeClr val="bg1"/>
              </a:solidFill>
              <a:latin typeface="urw-din"/>
              <a:cs typeface="Arial" panose="020B0604020202020204" pitchFamily="34" charset="0"/>
            </a:endParaRPr>
          </a:p>
          <a:p>
            <a:pPr fontAlgn="base"/>
            <a:r>
              <a:rPr lang="en-US" sz="2400" dirty="0">
                <a:solidFill>
                  <a:schemeClr val="bg1"/>
                </a:solidFill>
                <a:latin typeface="urw-din"/>
                <a:cs typeface="Arial" panose="020B0604020202020204" pitchFamily="34" charset="0"/>
              </a:rPr>
              <a:t>More here: </a:t>
            </a:r>
            <a:r>
              <a:rPr lang="en-US" sz="2400" dirty="0">
                <a:solidFill>
                  <a:schemeClr val="accent1"/>
                </a:solidFill>
                <a:latin typeface="Arial" panose="020B0604020202020204" pitchFamily="34" charset="0"/>
                <a:cs typeface="Arial" panose="020B0604020202020204" pitchFamily="34" charset="0"/>
                <a:hlinkClick r:id="rId8"/>
              </a:rPr>
              <a:t>https://stackoverflow.com/questions/9561242/best-worst-and-average-case-running-times</a:t>
            </a:r>
            <a:endParaRPr lang="en-US" sz="2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91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311120" cy="6925005"/>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2979614" y="256021"/>
            <a:ext cx="6232796"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Importance of log (Base 2)</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66363" y="1116077"/>
            <a:ext cx="9578394" cy="3600986"/>
          </a:xfrm>
          <a:prstGeom prst="rect">
            <a:avLst/>
          </a:prstGeom>
          <a:noFill/>
        </p:spPr>
        <p:txBody>
          <a:bodyPr wrap="square" rtlCol="0">
            <a:spAutoFit/>
          </a:bodyPr>
          <a:lstStyle/>
          <a:p>
            <a:pPr algn="l" fontAlgn="base">
              <a:buFont typeface="Arial" panose="020B0604020202020204" pitchFamily="34" charset="0"/>
              <a:buChar char="•"/>
            </a:pPr>
            <a:r>
              <a:rPr lang="en-US" sz="1900" i="0" dirty="0">
                <a:solidFill>
                  <a:schemeClr val="bg1"/>
                </a:solidFill>
                <a:effectLst/>
                <a:latin typeface="Arial" panose="020B0604020202020204" pitchFamily="34" charset="0"/>
                <a:cs typeface="Arial" panose="020B0604020202020204" pitchFamily="34" charset="0"/>
              </a:rPr>
              <a:t>Log(x) = y if and only if 2^y = x. </a:t>
            </a:r>
          </a:p>
          <a:p>
            <a:pPr algn="l" fontAlgn="base">
              <a:buFont typeface="Arial" panose="020B0604020202020204" pitchFamily="34" charset="0"/>
              <a:buChar char="•"/>
            </a:pPr>
            <a:r>
              <a:rPr lang="en-US" sz="1900" i="0" dirty="0">
                <a:solidFill>
                  <a:schemeClr val="bg1"/>
                </a:solidFill>
                <a:effectLst/>
                <a:latin typeface="Arial" panose="020B0604020202020204" pitchFamily="34" charset="0"/>
                <a:cs typeface="Arial" panose="020B0604020202020204" pitchFamily="34" charset="0"/>
              </a:rPr>
              <a:t>meaning that log(8)=3, </a:t>
            </a:r>
            <a:r>
              <a:rPr lang="en-US" sz="1900" dirty="0">
                <a:solidFill>
                  <a:schemeClr val="bg1"/>
                </a:solidFill>
                <a:latin typeface="Arial" panose="020B0604020202020204" pitchFamily="34" charset="0"/>
                <a:cs typeface="Arial" panose="020B0604020202020204" pitchFamily="34" charset="0"/>
              </a:rPr>
              <a:t>l</a:t>
            </a:r>
            <a:r>
              <a:rPr lang="en-US" sz="1900" i="0" dirty="0">
                <a:solidFill>
                  <a:schemeClr val="bg1"/>
                </a:solidFill>
                <a:effectLst/>
                <a:latin typeface="Arial" panose="020B0604020202020204" pitchFamily="34" charset="0"/>
                <a:cs typeface="Arial" panose="020B0604020202020204" pitchFamily="34" charset="0"/>
              </a:rPr>
              <a:t>og(1024)=10 because 2^10=1024</a:t>
            </a:r>
            <a:endParaRPr lang="en-US" sz="1900" dirty="0">
              <a:solidFill>
                <a:schemeClr val="bg1"/>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900" dirty="0">
                <a:solidFill>
                  <a:schemeClr val="bg1"/>
                </a:solidFill>
                <a:latin typeface="Arial" panose="020B0604020202020204" pitchFamily="34" charset="0"/>
                <a:cs typeface="Arial" panose="020B0604020202020204" pitchFamily="34" charset="0"/>
              </a:rPr>
              <a:t>Let’s say an algorithm runs in O(n)  where n is equal to 4,000,000,000. Imagine each input takes 1 nanosecond. So the algorithms might take 4,000,000,000 nanoseconds. Which is equal to 4 days!</a:t>
            </a:r>
          </a:p>
          <a:p>
            <a:pPr algn="l" fontAlgn="base">
              <a:buFont typeface="Arial" panose="020B0604020202020204" pitchFamily="34" charset="0"/>
              <a:buChar char="•"/>
            </a:pPr>
            <a:endParaRPr lang="en-US" sz="1900" i="0" dirty="0">
              <a:solidFill>
                <a:schemeClr val="bg1"/>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900" i="0" dirty="0">
                <a:solidFill>
                  <a:schemeClr val="bg1"/>
                </a:solidFill>
                <a:effectLst/>
                <a:latin typeface="Arial" panose="020B0604020202020204" pitchFamily="34" charset="0"/>
                <a:cs typeface="Arial" panose="020B0604020202020204" pitchFamily="34" charset="0"/>
              </a:rPr>
              <a:t>Try to guess without calc: What is the log2(</a:t>
            </a:r>
            <a:r>
              <a:rPr lang="en-US" sz="1900" dirty="0">
                <a:solidFill>
                  <a:schemeClr val="bg1"/>
                </a:solidFill>
                <a:latin typeface="Arial" panose="020B0604020202020204" pitchFamily="34" charset="0"/>
                <a:cs typeface="Arial" panose="020B0604020202020204" pitchFamily="34" charset="0"/>
              </a:rPr>
              <a:t>4,000,000,000)?</a:t>
            </a:r>
          </a:p>
          <a:p>
            <a:pPr algn="l" fontAlgn="base">
              <a:buFont typeface="Arial" panose="020B0604020202020204" pitchFamily="34" charset="0"/>
              <a:buChar char="•"/>
            </a:pPr>
            <a:endParaRPr lang="en-US" sz="1900" i="0" dirty="0">
              <a:solidFill>
                <a:schemeClr val="bg1"/>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900" i="0" dirty="0">
                <a:solidFill>
                  <a:schemeClr val="bg1"/>
                </a:solidFill>
                <a:effectLst/>
                <a:latin typeface="Arial" panose="020B0604020202020204" pitchFamily="34" charset="0"/>
                <a:cs typeface="Arial" panose="020B0604020202020204" pitchFamily="34" charset="0"/>
              </a:rPr>
              <a:t>The answer is 32! Which means that if the O(n) algorithms takes 4 days, th</a:t>
            </a:r>
            <a:r>
              <a:rPr lang="en-US" sz="1900" dirty="0">
                <a:solidFill>
                  <a:schemeClr val="bg1"/>
                </a:solidFill>
                <a:latin typeface="Arial" panose="020B0604020202020204" pitchFamily="34" charset="0"/>
                <a:cs typeface="Arial" panose="020B0604020202020204" pitchFamily="34" charset="0"/>
              </a:rPr>
              <a:t>e O(log(n))</a:t>
            </a:r>
          </a:p>
          <a:p>
            <a:pPr algn="l" fontAlgn="base"/>
            <a:r>
              <a:rPr lang="en-US" sz="1900" dirty="0">
                <a:solidFill>
                  <a:schemeClr val="bg1"/>
                </a:solidFill>
                <a:latin typeface="Arial" panose="020B0604020202020204" pitchFamily="34" charset="0"/>
                <a:cs typeface="Arial" panose="020B0604020202020204" pitchFamily="34" charset="0"/>
              </a:rPr>
              <a:t>takes only 32 nanoseconds.</a:t>
            </a:r>
          </a:p>
          <a:p>
            <a:pPr algn="l" fontAlgn="base"/>
            <a:endParaRPr lang="en-US" sz="1900" dirty="0">
              <a:solidFill>
                <a:schemeClr val="bg1"/>
              </a:solidFill>
              <a:latin typeface="Arial" panose="020B0604020202020204" pitchFamily="34" charset="0"/>
              <a:cs typeface="Arial" panose="020B0604020202020204" pitchFamily="34" charset="0"/>
            </a:endParaRPr>
          </a:p>
          <a:p>
            <a:pPr fontAlgn="base"/>
            <a:r>
              <a:rPr lang="en-US" sz="1900" dirty="0">
                <a:solidFill>
                  <a:schemeClr val="bg1"/>
                </a:solidFill>
                <a:latin typeface="Arial" panose="020B0604020202020204" pitchFamily="34" charset="0"/>
                <a:cs typeface="Arial" panose="020B0604020202020204" pitchFamily="34" charset="0"/>
              </a:rPr>
              <a:t>You can find more here: </a:t>
            </a:r>
            <a:r>
              <a:rPr lang="en-US" sz="1900" dirty="0">
                <a:solidFill>
                  <a:schemeClr val="bg1"/>
                </a:solidFill>
                <a:latin typeface="Arial" panose="020B0604020202020204" pitchFamily="34" charset="0"/>
                <a:cs typeface="Arial" panose="020B0604020202020204" pitchFamily="34" charset="0"/>
                <a:hlinkClick r:id="rId8"/>
              </a:rPr>
              <a:t>https://www.youtube.com/watch?v=ho1eFp1nDEo</a:t>
            </a:r>
            <a:endParaRPr lang="en-US" sz="1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28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1258221"/>
            <a:ext cx="9578394" cy="3046988"/>
          </a:xfrm>
          <a:prstGeom prst="rect">
            <a:avLst/>
          </a:prstGeom>
          <a:noFill/>
        </p:spPr>
        <p:txBody>
          <a:bodyPr wrap="square" rtlCol="0">
            <a:spAutoFit/>
          </a:bodyPr>
          <a:lstStyle/>
          <a:p>
            <a:pPr fontAlgn="base"/>
            <a:r>
              <a:rPr lang="en-US" sz="2400" dirty="0">
                <a:solidFill>
                  <a:schemeClr val="bg1"/>
                </a:solidFill>
                <a:latin typeface="urw-din"/>
                <a:cs typeface="Arial" panose="020B0604020202020204" pitchFamily="34" charset="0"/>
              </a:rPr>
              <a:t>Given an integer N followed by an array of N-1 integers with size N, then integer num and integer k. Insert num at position k.(Zero-based)</a:t>
            </a:r>
          </a:p>
          <a:p>
            <a:pPr fontAlgn="base"/>
            <a:endParaRPr lang="en-US" sz="2400" dirty="0">
              <a:solidFill>
                <a:schemeClr val="bg1"/>
              </a:solidFill>
              <a:latin typeface="urw-din"/>
              <a:cs typeface="Arial" panose="020B0604020202020204" pitchFamily="34" charset="0"/>
            </a:endParaRPr>
          </a:p>
          <a:p>
            <a:pPr fontAlgn="base"/>
            <a:r>
              <a:rPr lang="en-US" sz="2400" dirty="0">
                <a:solidFill>
                  <a:schemeClr val="bg1"/>
                </a:solidFill>
                <a:latin typeface="urw-din"/>
                <a:cs typeface="Arial" panose="020B0604020202020204" pitchFamily="34" charset="0"/>
              </a:rPr>
              <a:t>Sample: </a:t>
            </a:r>
          </a:p>
          <a:p>
            <a:pPr fontAlgn="base"/>
            <a:endParaRPr lang="en-US" sz="2400" dirty="0">
              <a:solidFill>
                <a:schemeClr val="bg1"/>
              </a:solidFill>
              <a:latin typeface="urw-din"/>
              <a:cs typeface="Arial" panose="020B0604020202020204" pitchFamily="34" charset="0"/>
            </a:endParaRPr>
          </a:p>
          <a:p>
            <a:pPr fontAlgn="base"/>
            <a:r>
              <a:rPr lang="en-US" sz="2400" dirty="0">
                <a:solidFill>
                  <a:schemeClr val="bg1"/>
                </a:solidFill>
                <a:latin typeface="urw-din"/>
                <a:cs typeface="Arial" panose="020B0604020202020204" pitchFamily="34" charset="0"/>
              </a:rPr>
              <a:t>N = 5, </a:t>
            </a:r>
            <a:r>
              <a:rPr lang="en-US" sz="2400" dirty="0" err="1">
                <a:solidFill>
                  <a:schemeClr val="bg1"/>
                </a:solidFill>
                <a:latin typeface="urw-din"/>
                <a:cs typeface="Arial" panose="020B0604020202020204" pitchFamily="34" charset="0"/>
              </a:rPr>
              <a:t>arr</a:t>
            </a:r>
            <a:r>
              <a:rPr lang="en-US" sz="2400" dirty="0">
                <a:solidFill>
                  <a:schemeClr val="bg1"/>
                </a:solidFill>
                <a:latin typeface="urw-din"/>
                <a:cs typeface="Arial" panose="020B0604020202020204" pitchFamily="34" charset="0"/>
              </a:rPr>
              <a:t> = [10,20,40,50,_], num= 30 , K = 2 </a:t>
            </a:r>
          </a:p>
          <a:p>
            <a:pPr fontAlgn="base"/>
            <a:endParaRPr lang="en-US" sz="2400" dirty="0">
              <a:solidFill>
                <a:schemeClr val="bg1"/>
              </a:solidFill>
              <a:latin typeface="urw-din"/>
              <a:cs typeface="Arial" panose="020B0604020202020204" pitchFamily="34" charset="0"/>
            </a:endParaRPr>
          </a:p>
          <a:p>
            <a:pPr fontAlgn="base"/>
            <a:r>
              <a:rPr lang="en-US" sz="2400" dirty="0">
                <a:solidFill>
                  <a:schemeClr val="bg1"/>
                </a:solidFill>
                <a:latin typeface="urw-din"/>
                <a:cs typeface="Arial" panose="020B0604020202020204" pitchFamily="34" charset="0"/>
              </a:rPr>
              <a:t>Output: [10,20,30,40,50] </a:t>
            </a:r>
          </a:p>
        </p:txBody>
      </p:sp>
      <p:sp>
        <p:nvSpPr>
          <p:cNvPr id="7" name="TextBox 6">
            <a:extLst>
              <a:ext uri="{FF2B5EF4-FFF2-40B4-BE49-F238E27FC236}">
                <a16:creationId xmlns:a16="http://schemas.microsoft.com/office/drawing/2014/main" id="{B9D2F0C6-FFC1-427B-8D4C-54BEC178A643}"/>
              </a:ext>
            </a:extLst>
          </p:cNvPr>
          <p:cNvSpPr txBox="1"/>
          <p:nvPr/>
        </p:nvSpPr>
        <p:spPr>
          <a:xfrm>
            <a:off x="4869288" y="256636"/>
            <a:ext cx="2095445" cy="707886"/>
          </a:xfrm>
          <a:prstGeom prst="rect">
            <a:avLst/>
          </a:prstGeom>
          <a:noFill/>
        </p:spPr>
        <p:txBody>
          <a:bodyPr wrap="none" rtlCol="0">
            <a:spAutoFit/>
          </a:bodyPr>
          <a:lstStyle/>
          <a:p>
            <a:pPr algn="ctr"/>
            <a:r>
              <a:rPr lang="en-US" sz="4000" spc="0" baseline="0" dirty="0">
                <a:solidFill>
                  <a:srgbClr val="FFFFFF"/>
                </a:solidFill>
                <a:latin typeface="Arial"/>
                <a:cs typeface="Arial"/>
                <a:sym typeface="Arial"/>
                <a:rtl val="0"/>
              </a:rPr>
              <a:t>Problem</a:t>
            </a:r>
          </a:p>
        </p:txBody>
      </p:sp>
    </p:spTree>
    <p:extLst>
      <p:ext uri="{BB962C8B-B14F-4D97-AF65-F5344CB8AC3E}">
        <p14:creationId xmlns:p14="http://schemas.microsoft.com/office/powerpoint/2010/main" val="1727563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Text, logo&#10;&#10;Description automatically generated">
            <a:extLst>
              <a:ext uri="{FF2B5EF4-FFF2-40B4-BE49-F238E27FC236}">
                <a16:creationId xmlns:a16="http://schemas.microsoft.com/office/drawing/2014/main" id="{0D0B6D3F-D426-4E7C-8DBB-000302ECA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6459"/>
            <a:ext cx="12192000" cy="5351541"/>
          </a:xfrm>
          <a:prstGeom prst="rect">
            <a:avLst/>
          </a:prstGeom>
        </p:spPr>
      </p:pic>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536963"/>
            <a:ext cx="9578394" cy="1938992"/>
          </a:xfrm>
          <a:prstGeom prst="rect">
            <a:avLst/>
          </a:prstGeom>
          <a:noFill/>
        </p:spPr>
        <p:txBody>
          <a:bodyPr wrap="square" rtlCol="0">
            <a:spAutoFit/>
          </a:bodyPr>
          <a:lstStyle/>
          <a:p>
            <a:pPr fontAlgn="base"/>
            <a:r>
              <a:rPr lang="en-US" sz="2400" dirty="0">
                <a:solidFill>
                  <a:schemeClr val="bg1"/>
                </a:solidFill>
                <a:latin typeface="urw-din"/>
                <a:cs typeface="Arial" panose="020B0604020202020204" pitchFamily="34" charset="0"/>
              </a:rPr>
              <a:t>Our slogan in OSC is: “</a:t>
            </a:r>
            <a:r>
              <a:rPr lang="en-US" sz="2400" b="0" i="0" dirty="0">
                <a:solidFill>
                  <a:srgbClr val="E4E6EB"/>
                </a:solidFill>
                <a:effectLst/>
                <a:latin typeface="Segoe UI Historic" panose="020B0502040204020203" pitchFamily="34" charset="0"/>
              </a:rPr>
              <a:t>Don't Reinvent the wheel</a:t>
            </a:r>
            <a:r>
              <a:rPr lang="en-US" sz="2400" b="0" i="0" dirty="0">
                <a:solidFill>
                  <a:schemeClr val="bg1"/>
                </a:solidFill>
                <a:effectLst/>
                <a:latin typeface="urw-din"/>
                <a:cs typeface="Arial" panose="020B0604020202020204" pitchFamily="34" charset="0"/>
              </a:rPr>
              <a:t>”</a:t>
            </a:r>
            <a:r>
              <a:rPr lang="en-US" sz="2400" dirty="0">
                <a:solidFill>
                  <a:schemeClr val="bg1"/>
                </a:solidFill>
                <a:latin typeface="urw-din"/>
                <a:cs typeface="Arial" panose="020B0604020202020204" pitchFamily="34" charset="0"/>
              </a:rPr>
              <a:t>. Meaning that you don’t have to start from point zero and do everything from scratch. A lot of data structures are mainly used to support this idea. As we saw in the previous example. We had to write some code in order to simply insert an element to the array. That goes against our slogan!</a:t>
            </a:r>
            <a:endParaRPr lang="en-US" sz="2400" spc="0" baseline="0" dirty="0">
              <a:solidFill>
                <a:srgbClr val="FFFFFF"/>
              </a:solidFill>
              <a:latin typeface="Arial"/>
              <a:cs typeface="Arial"/>
              <a:sym typeface="Arial"/>
              <a:rtl val="0"/>
            </a:endParaRPr>
          </a:p>
        </p:txBody>
      </p:sp>
    </p:spTree>
    <p:extLst>
      <p:ext uri="{BB962C8B-B14F-4D97-AF65-F5344CB8AC3E}">
        <p14:creationId xmlns:p14="http://schemas.microsoft.com/office/powerpoint/2010/main" val="12038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3514459" y="256636"/>
            <a:ext cx="4805098"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Array List or Vectors</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3098132"/>
            <a:ext cx="9578394" cy="461665"/>
          </a:xfrm>
          <a:prstGeom prst="rect">
            <a:avLst/>
          </a:prstGeom>
          <a:noFill/>
        </p:spPr>
        <p:txBody>
          <a:bodyPr wrap="square" rtlCol="0">
            <a:spAutoFit/>
          </a:bodyPr>
          <a:lstStyle/>
          <a:p>
            <a:pPr fontAlgn="base"/>
            <a:endParaRPr lang="en-US" sz="2400" dirty="0">
              <a:solidFill>
                <a:schemeClr val="bg1"/>
              </a:solidFill>
              <a:latin typeface="urw-din"/>
              <a:cs typeface="Arial" panose="020B0604020202020204" pitchFamily="34" charset="0"/>
            </a:endParaRPr>
          </a:p>
        </p:txBody>
      </p:sp>
      <p:sp>
        <p:nvSpPr>
          <p:cNvPr id="9" name="TextBox 8">
            <a:extLst>
              <a:ext uri="{FF2B5EF4-FFF2-40B4-BE49-F238E27FC236}">
                <a16:creationId xmlns:a16="http://schemas.microsoft.com/office/drawing/2014/main" id="{B998D211-DDC0-41E7-9628-5BFDA7C41BA2}"/>
              </a:ext>
            </a:extLst>
          </p:cNvPr>
          <p:cNvSpPr txBox="1"/>
          <p:nvPr/>
        </p:nvSpPr>
        <p:spPr>
          <a:xfrm rot="10800000" flipH="1" flipV="1">
            <a:off x="1306803" y="928308"/>
            <a:ext cx="9578394" cy="5262979"/>
          </a:xfrm>
          <a:prstGeom prst="rect">
            <a:avLst/>
          </a:prstGeom>
          <a:noFill/>
        </p:spPr>
        <p:txBody>
          <a:bodyPr wrap="square" rtlCol="0">
            <a:spAutoFit/>
          </a:bodyPr>
          <a:lstStyle/>
          <a:p>
            <a:pPr fontAlgn="base"/>
            <a:r>
              <a:rPr lang="en-US" sz="2400" dirty="0">
                <a:solidFill>
                  <a:schemeClr val="bg1"/>
                </a:solidFill>
                <a:latin typeface="urw-din"/>
                <a:cs typeface="Arial" panose="020B0604020202020204" pitchFamily="34" charset="0"/>
              </a:rPr>
              <a:t>In short, vector or Array lists are dynamic arrays with functionalities that are ready to use. Instead of having to implement everything from scratch. You can use Array lists, that will help you to write more concise and straightforward code, without having to worry about forgetting something and debugging. Let`s say you want to delete and element from an array. Instead of having to implement that you just simply call the delete function used.</a:t>
            </a:r>
          </a:p>
          <a:p>
            <a:pPr fontAlgn="base"/>
            <a:r>
              <a:rPr lang="en-US" sz="2400" dirty="0">
                <a:solidFill>
                  <a:schemeClr val="bg1"/>
                </a:solidFill>
                <a:latin typeface="urw-din"/>
                <a:cs typeface="Arial" panose="020B0604020202020204" pitchFamily="34" charset="0"/>
              </a:rPr>
              <a:t>In </a:t>
            </a:r>
            <a:r>
              <a:rPr lang="en-US" sz="2400" dirty="0" err="1">
                <a:solidFill>
                  <a:schemeClr val="bg1"/>
                </a:solidFill>
                <a:latin typeface="urw-din"/>
                <a:cs typeface="Arial" panose="020B0604020202020204" pitchFamily="34" charset="0"/>
              </a:rPr>
              <a:t>c++</a:t>
            </a:r>
            <a:r>
              <a:rPr lang="en-US" sz="2400" dirty="0">
                <a:solidFill>
                  <a:schemeClr val="bg1"/>
                </a:solidFill>
                <a:latin typeface="urw-din"/>
                <a:cs typeface="Arial" panose="020B0604020202020204" pitchFamily="34" charset="0"/>
              </a:rPr>
              <a:t>, You simply add </a:t>
            </a:r>
          </a:p>
          <a:p>
            <a:pPr fontAlgn="base"/>
            <a:r>
              <a:rPr lang="en-US" sz="2400" dirty="0">
                <a:solidFill>
                  <a:schemeClr val="bg1"/>
                </a:solidFill>
                <a:latin typeface="urw-din"/>
                <a:cs typeface="Arial" panose="020B0604020202020204" pitchFamily="34" charset="0"/>
              </a:rPr>
              <a:t>#include &lt;vector&gt;</a:t>
            </a:r>
          </a:p>
          <a:p>
            <a:pPr fontAlgn="base"/>
            <a:r>
              <a:rPr lang="en-US" sz="2400" dirty="0">
                <a:solidFill>
                  <a:schemeClr val="bg1"/>
                </a:solidFill>
                <a:latin typeface="urw-din"/>
                <a:cs typeface="Arial" panose="020B0604020202020204" pitchFamily="34" charset="0"/>
              </a:rPr>
              <a:t>And then use the </a:t>
            </a:r>
            <a:r>
              <a:rPr lang="en-US" sz="2400" dirty="0" err="1">
                <a:solidFill>
                  <a:schemeClr val="bg1"/>
                </a:solidFill>
                <a:latin typeface="urw-din"/>
                <a:cs typeface="Arial" panose="020B0604020202020204" pitchFamily="34" charset="0"/>
              </a:rPr>
              <a:t>intialize</a:t>
            </a:r>
            <a:r>
              <a:rPr lang="en-US" sz="2400" dirty="0">
                <a:solidFill>
                  <a:schemeClr val="bg1"/>
                </a:solidFill>
                <a:latin typeface="urw-din"/>
                <a:cs typeface="Arial" panose="020B0604020202020204" pitchFamily="34" charset="0"/>
              </a:rPr>
              <a:t> as follows:</a:t>
            </a:r>
          </a:p>
          <a:p>
            <a:pPr fontAlgn="base"/>
            <a:r>
              <a:rPr lang="en-US" sz="2400" dirty="0">
                <a:solidFill>
                  <a:schemeClr val="bg1"/>
                </a:solidFill>
                <a:latin typeface="urw-din"/>
                <a:cs typeface="Arial" panose="020B0604020202020204" pitchFamily="34" charset="0"/>
              </a:rPr>
              <a:t>vector &lt;int&gt; </a:t>
            </a:r>
            <a:r>
              <a:rPr lang="en-US" sz="2400" dirty="0" err="1">
                <a:solidFill>
                  <a:schemeClr val="bg1"/>
                </a:solidFill>
                <a:latin typeface="urw-din"/>
                <a:cs typeface="Arial" panose="020B0604020202020204" pitchFamily="34" charset="0"/>
              </a:rPr>
              <a:t>vec</a:t>
            </a:r>
            <a:r>
              <a:rPr lang="en-US" sz="2400" dirty="0">
                <a:solidFill>
                  <a:schemeClr val="bg1"/>
                </a:solidFill>
                <a:latin typeface="urw-din"/>
                <a:cs typeface="Arial" panose="020B0604020202020204" pitchFamily="34" charset="0"/>
              </a:rPr>
              <a:t> = {1,2,3,4};</a:t>
            </a:r>
          </a:p>
          <a:p>
            <a:pPr fontAlgn="base"/>
            <a:endParaRPr lang="en-US" sz="2400" dirty="0">
              <a:solidFill>
                <a:schemeClr val="bg1"/>
              </a:solidFill>
              <a:latin typeface="urw-din"/>
              <a:cs typeface="Arial" panose="020B0604020202020204" pitchFamily="34" charset="0"/>
            </a:endParaRPr>
          </a:p>
          <a:p>
            <a:pPr fontAlgn="base"/>
            <a:r>
              <a:rPr lang="en-US" sz="2400" dirty="0">
                <a:solidFill>
                  <a:schemeClr val="bg1"/>
                </a:solidFill>
                <a:latin typeface="urw-din"/>
                <a:cs typeface="Arial" panose="020B0604020202020204" pitchFamily="34" charset="0"/>
              </a:rPr>
              <a:t>Here you can see the different things vectors can do:</a:t>
            </a:r>
            <a:r>
              <a:rPr lang="en-US" sz="2400" dirty="0">
                <a:solidFill>
                  <a:schemeClr val="bg1"/>
                </a:solidFill>
                <a:latin typeface="urw-din"/>
                <a:cs typeface="Arial" panose="020B0604020202020204" pitchFamily="34" charset="0"/>
                <a:hlinkClick r:id="rId8"/>
              </a:rPr>
              <a:t> https://www.geeksforgeeks.org/advantages-of-vector-over-array-in-c/</a:t>
            </a:r>
            <a:endParaRPr lang="en-US" sz="2400" dirty="0">
              <a:solidFill>
                <a:schemeClr val="bg1"/>
              </a:solidFill>
              <a:latin typeface="urw-din"/>
              <a:cs typeface="Arial" panose="020B0604020202020204" pitchFamily="34" charset="0"/>
            </a:endParaRPr>
          </a:p>
        </p:txBody>
      </p:sp>
    </p:spTree>
    <p:extLst>
      <p:ext uri="{BB962C8B-B14F-4D97-AF65-F5344CB8AC3E}">
        <p14:creationId xmlns:p14="http://schemas.microsoft.com/office/powerpoint/2010/main" val="256476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3871128" y="256636"/>
            <a:ext cx="4091762"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Vectors functions</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3098132"/>
            <a:ext cx="9578394" cy="461665"/>
          </a:xfrm>
          <a:prstGeom prst="rect">
            <a:avLst/>
          </a:prstGeom>
          <a:noFill/>
        </p:spPr>
        <p:txBody>
          <a:bodyPr wrap="square" rtlCol="0">
            <a:spAutoFit/>
          </a:bodyPr>
          <a:lstStyle/>
          <a:p>
            <a:pPr fontAlgn="base"/>
            <a:endParaRPr lang="en-US" sz="2400" dirty="0">
              <a:solidFill>
                <a:schemeClr val="bg1"/>
              </a:solidFill>
              <a:latin typeface="urw-din"/>
              <a:cs typeface="Arial" panose="020B0604020202020204" pitchFamily="34" charset="0"/>
            </a:endParaRPr>
          </a:p>
        </p:txBody>
      </p:sp>
      <p:sp>
        <p:nvSpPr>
          <p:cNvPr id="9" name="TextBox 8">
            <a:extLst>
              <a:ext uri="{FF2B5EF4-FFF2-40B4-BE49-F238E27FC236}">
                <a16:creationId xmlns:a16="http://schemas.microsoft.com/office/drawing/2014/main" id="{B998D211-DDC0-41E7-9628-5BFDA7C41BA2}"/>
              </a:ext>
            </a:extLst>
          </p:cNvPr>
          <p:cNvSpPr txBox="1"/>
          <p:nvPr/>
        </p:nvSpPr>
        <p:spPr>
          <a:xfrm rot="10800000" flipH="1" flipV="1">
            <a:off x="1306803" y="959086"/>
            <a:ext cx="9578394" cy="5201424"/>
          </a:xfrm>
          <a:prstGeom prst="rect">
            <a:avLst/>
          </a:prstGeom>
          <a:noFill/>
        </p:spPr>
        <p:txBody>
          <a:bodyPr wrap="square" rtlCol="0">
            <a:spAutoFit/>
          </a:bodyPr>
          <a:lstStyle/>
          <a:p>
            <a:pPr algn="l" fontAlgn="base">
              <a:buFont typeface="+mj-lt"/>
              <a:buAutoNum type="arabicPeriod"/>
            </a:pPr>
            <a:r>
              <a:rPr lang="en-US" sz="2000" b="0" i="0" u="sng" dirty="0" err="1">
                <a:solidFill>
                  <a:schemeClr val="bg1"/>
                </a:solidFill>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push_back</a:t>
            </a:r>
            <a:r>
              <a:rPr lang="en-US" sz="2000" b="0" i="0" u="sng" dirty="0">
                <a:solidFill>
                  <a:schemeClr val="bg1"/>
                </a:solidFill>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a:t>
            </a:r>
            <a:r>
              <a:rPr lang="en-US" sz="2000" b="0" i="0" dirty="0">
                <a:solidFill>
                  <a:schemeClr val="bg1"/>
                </a:solidFill>
                <a:effectLst/>
                <a:latin typeface="Arial" panose="020B0604020202020204" pitchFamily="34" charset="0"/>
                <a:cs typeface="Arial" panose="020B0604020202020204" pitchFamily="34" charset="0"/>
              </a:rPr>
              <a:t> – It push the elements into a vector from the back</a:t>
            </a:r>
          </a:p>
          <a:p>
            <a:pPr algn="l" fontAlgn="base">
              <a:buFont typeface="+mj-lt"/>
              <a:buAutoNum type="arabicPeriod"/>
            </a:pPr>
            <a:r>
              <a:rPr lang="en-US" sz="2000" b="0" i="0" u="sng" dirty="0" err="1">
                <a:solidFill>
                  <a:schemeClr val="bg1"/>
                </a:solidFill>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pop_back</a:t>
            </a:r>
            <a:r>
              <a:rPr lang="en-US" sz="2000" b="0" i="0" u="sng" dirty="0">
                <a:solidFill>
                  <a:schemeClr val="bg1"/>
                </a:solidFill>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a:t>
            </a:r>
            <a:r>
              <a:rPr lang="en-US" sz="2000" b="0" i="0" dirty="0">
                <a:solidFill>
                  <a:schemeClr val="bg1"/>
                </a:solidFill>
                <a:effectLst/>
                <a:latin typeface="Arial" panose="020B0604020202020204" pitchFamily="34" charset="0"/>
                <a:cs typeface="Arial" panose="020B0604020202020204" pitchFamily="34" charset="0"/>
              </a:rPr>
              <a:t> – It is used to pop or remove elements from a vector from the back.</a:t>
            </a:r>
          </a:p>
          <a:p>
            <a:pPr algn="l" fontAlgn="base">
              <a:buFont typeface="+mj-lt"/>
              <a:buAutoNum type="arabicPeriod"/>
            </a:pPr>
            <a:r>
              <a:rPr lang="en-US" sz="2000" b="0" i="0" u="sng" dirty="0">
                <a:solidFill>
                  <a:schemeClr val="bg1"/>
                </a:solidFill>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insert()</a:t>
            </a:r>
            <a:r>
              <a:rPr lang="en-US" sz="2000" b="0" i="0" dirty="0">
                <a:solidFill>
                  <a:schemeClr val="bg1"/>
                </a:solidFill>
                <a:effectLst/>
                <a:latin typeface="Arial" panose="020B0604020202020204" pitchFamily="34" charset="0"/>
                <a:cs typeface="Arial" panose="020B0604020202020204" pitchFamily="34" charset="0"/>
              </a:rPr>
              <a:t> – It inserts new elements before the element at the specified position</a:t>
            </a:r>
          </a:p>
          <a:p>
            <a:pPr algn="l" fontAlgn="base">
              <a:buFont typeface="+mj-lt"/>
              <a:buAutoNum type="arabicPeriod"/>
            </a:pPr>
            <a:r>
              <a:rPr lang="en-US" sz="2000" b="0" i="0" u="sng" dirty="0">
                <a:solidFill>
                  <a:schemeClr val="bg1"/>
                </a:solidFill>
                <a:effectLst/>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erase()</a:t>
            </a:r>
            <a:r>
              <a:rPr lang="en-US" sz="2000" b="0" i="0" dirty="0">
                <a:solidFill>
                  <a:schemeClr val="bg1"/>
                </a:solidFill>
                <a:effectLst/>
                <a:latin typeface="Arial" panose="020B0604020202020204" pitchFamily="34" charset="0"/>
                <a:cs typeface="Arial" panose="020B0604020202020204" pitchFamily="34" charset="0"/>
              </a:rPr>
              <a:t> – It is used to remove elements from a container from the specified position or range.</a:t>
            </a:r>
          </a:p>
          <a:p>
            <a:pPr algn="l" fontAlgn="base">
              <a:buFont typeface="+mj-lt"/>
              <a:buAutoNum type="arabicPeriod"/>
            </a:pPr>
            <a:r>
              <a:rPr lang="en-US" sz="2000" b="0" i="0" u="sng" dirty="0">
                <a:solidFill>
                  <a:schemeClr val="bg1"/>
                </a:solidFill>
                <a:effectLst/>
                <a:latin typeface="Arial" panose="020B060402020202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swap()</a:t>
            </a:r>
            <a:r>
              <a:rPr lang="en-US" sz="2000" b="0" i="0" dirty="0">
                <a:solidFill>
                  <a:schemeClr val="bg1"/>
                </a:solidFill>
                <a:effectLst/>
                <a:latin typeface="Arial" panose="020B0604020202020204" pitchFamily="34" charset="0"/>
                <a:cs typeface="Arial" panose="020B0604020202020204" pitchFamily="34" charset="0"/>
              </a:rPr>
              <a:t> – It is used to swap the contents of one vector with another vector of same type. Sizes may differ.</a:t>
            </a:r>
          </a:p>
          <a:p>
            <a:pPr algn="l" fontAlgn="base">
              <a:buFont typeface="+mj-lt"/>
              <a:buAutoNum type="arabicPeriod"/>
            </a:pPr>
            <a:r>
              <a:rPr lang="en-US" sz="2000" b="0" i="0" u="sng" dirty="0">
                <a:solidFill>
                  <a:schemeClr val="bg1"/>
                </a:solidFill>
                <a:effectLst/>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clear()</a:t>
            </a:r>
            <a:r>
              <a:rPr lang="en-US" sz="2000" b="0" i="0" dirty="0">
                <a:solidFill>
                  <a:schemeClr val="bg1"/>
                </a:solidFill>
                <a:effectLst/>
                <a:latin typeface="Arial" panose="020B0604020202020204" pitchFamily="34" charset="0"/>
                <a:cs typeface="Arial" panose="020B0604020202020204" pitchFamily="34" charset="0"/>
              </a:rPr>
              <a:t> – It is used to remove all the elements of the vector container</a:t>
            </a:r>
          </a:p>
          <a:p>
            <a:pPr algn="l" fontAlgn="base">
              <a:buFont typeface="+mj-lt"/>
              <a:buAutoNum type="arabicPeriod"/>
            </a:pPr>
            <a:r>
              <a:rPr lang="en-US" sz="2000" b="0" i="0" u="sng" dirty="0">
                <a:solidFill>
                  <a:schemeClr val="bg1"/>
                </a:solidFill>
                <a:effectLst/>
                <a:latin typeface="Arial" panose="020B060402020202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size()</a:t>
            </a:r>
            <a:r>
              <a:rPr lang="en-US" sz="2000" b="0" i="0" dirty="0">
                <a:solidFill>
                  <a:schemeClr val="bg1"/>
                </a:solidFill>
                <a:effectLst/>
                <a:latin typeface="Arial" panose="020B0604020202020204" pitchFamily="34" charset="0"/>
                <a:cs typeface="Arial" panose="020B0604020202020204" pitchFamily="34" charset="0"/>
              </a:rPr>
              <a:t> – Returns the number of elements in the vector.</a:t>
            </a:r>
          </a:p>
          <a:p>
            <a:pPr algn="l" fontAlgn="base">
              <a:buFont typeface="+mj-lt"/>
              <a:buAutoNum type="arabicPeriod"/>
            </a:pPr>
            <a:r>
              <a:rPr lang="en-US" sz="2000" b="0" i="0" u="sng" dirty="0" err="1">
                <a:solidFill>
                  <a:schemeClr val="bg1"/>
                </a:solidFill>
                <a:effectLst/>
                <a:latin typeface="Arial" panose="020B060402020202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max_size</a:t>
            </a:r>
            <a:r>
              <a:rPr lang="en-US" sz="2000" b="0" i="0" u="sng" dirty="0">
                <a:solidFill>
                  <a:schemeClr val="bg1"/>
                </a:solidFill>
                <a:effectLst/>
                <a:latin typeface="Arial" panose="020B060402020202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a:t>
            </a:r>
            <a:r>
              <a:rPr lang="en-US" sz="2000" b="0" i="0" dirty="0">
                <a:solidFill>
                  <a:schemeClr val="bg1"/>
                </a:solidFill>
                <a:effectLst/>
                <a:latin typeface="Arial" panose="020B0604020202020204" pitchFamily="34" charset="0"/>
                <a:cs typeface="Arial" panose="020B0604020202020204" pitchFamily="34" charset="0"/>
              </a:rPr>
              <a:t> – Returns the maximum number of elements that the vector can hold.</a:t>
            </a:r>
          </a:p>
          <a:p>
            <a:pPr algn="l" fontAlgn="base">
              <a:buFont typeface="+mj-lt"/>
              <a:buAutoNum type="arabicPeriod"/>
            </a:pPr>
            <a:r>
              <a:rPr lang="en-US" sz="2000" b="0" i="0" u="sng" dirty="0">
                <a:solidFill>
                  <a:schemeClr val="bg1"/>
                </a:solidFill>
                <a:effectLst/>
                <a:latin typeface="Arial" panose="020B060402020202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capacity()</a:t>
            </a:r>
            <a:r>
              <a:rPr lang="en-US" sz="2000" b="0" i="0" dirty="0">
                <a:solidFill>
                  <a:schemeClr val="bg1"/>
                </a:solidFill>
                <a:effectLst/>
                <a:latin typeface="Arial" panose="020B0604020202020204" pitchFamily="34" charset="0"/>
                <a:cs typeface="Arial" panose="020B0604020202020204" pitchFamily="34" charset="0"/>
              </a:rPr>
              <a:t> – Returns the size of the storage space currently allocated to the vector expressed as number of elements.</a:t>
            </a:r>
          </a:p>
          <a:p>
            <a:pPr algn="l" fontAlgn="base">
              <a:buFont typeface="+mj-lt"/>
              <a:buAutoNum type="arabicPeriod"/>
            </a:pPr>
            <a:r>
              <a:rPr lang="en-US" sz="2000" b="0" i="0" u="sng" dirty="0">
                <a:solidFill>
                  <a:schemeClr val="bg1"/>
                </a:solidFill>
                <a:effectLst/>
                <a:latin typeface="Arial" panose="020B060402020202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resize(n)</a:t>
            </a:r>
            <a:r>
              <a:rPr lang="en-US" sz="2000" b="0" i="0" dirty="0">
                <a:solidFill>
                  <a:schemeClr val="bg1"/>
                </a:solidFill>
                <a:effectLst/>
                <a:latin typeface="Arial" panose="020B0604020202020204" pitchFamily="34" charset="0"/>
                <a:cs typeface="Arial" panose="020B0604020202020204" pitchFamily="34" charset="0"/>
              </a:rPr>
              <a:t> – Resizes the container so that it contains ‘n’ elements.</a:t>
            </a:r>
          </a:p>
          <a:p>
            <a:pPr algn="l" fontAlgn="base"/>
            <a:endParaRPr lang="en-US" sz="2400" dirty="0">
              <a:solidFill>
                <a:schemeClr val="bg1"/>
              </a:solidFill>
              <a:latin typeface="urw-din"/>
              <a:cs typeface="Arial" panose="020B0604020202020204" pitchFamily="34" charset="0"/>
            </a:endParaRPr>
          </a:p>
          <a:p>
            <a:pPr fontAlgn="base"/>
            <a:r>
              <a:rPr lang="en-US" sz="2400" dirty="0">
                <a:solidFill>
                  <a:schemeClr val="bg1"/>
                </a:solidFill>
                <a:latin typeface="urw-din"/>
                <a:cs typeface="Arial" panose="020B0604020202020204" pitchFamily="34" charset="0"/>
              </a:rPr>
              <a:t>Here you can see the different things vectors can do:</a:t>
            </a:r>
            <a:r>
              <a:rPr lang="en-US" sz="2400" dirty="0">
                <a:solidFill>
                  <a:schemeClr val="bg1"/>
                </a:solidFill>
                <a:latin typeface="urw-din"/>
                <a:cs typeface="Arial" panose="020B0604020202020204" pitchFamily="34" charset="0"/>
                <a:hlinkClick r:id="rId16"/>
              </a:rPr>
              <a:t> </a:t>
            </a:r>
            <a:r>
              <a:rPr lang="en-US" sz="2400" dirty="0">
                <a:solidFill>
                  <a:schemeClr val="bg1"/>
                </a:solidFill>
                <a:latin typeface="urw-din"/>
                <a:cs typeface="Arial" panose="020B0604020202020204" pitchFamily="34" charset="0"/>
                <a:hlinkClick r:id="rId17"/>
              </a:rPr>
              <a:t>https://www.geeksforgeeks.org/vector-in-cpp-stl/</a:t>
            </a:r>
            <a:endParaRPr lang="en-US" sz="2400" dirty="0">
              <a:solidFill>
                <a:schemeClr val="bg1"/>
              </a:solidFill>
              <a:latin typeface="urw-din"/>
              <a:cs typeface="Arial" panose="020B0604020202020204" pitchFamily="34" charset="0"/>
            </a:endParaRPr>
          </a:p>
        </p:txBody>
      </p:sp>
    </p:spTree>
    <p:extLst>
      <p:ext uri="{BB962C8B-B14F-4D97-AF65-F5344CB8AC3E}">
        <p14:creationId xmlns:p14="http://schemas.microsoft.com/office/powerpoint/2010/main" val="699000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3675695" y="256636"/>
            <a:ext cx="4482638"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Spot the difference</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3098132"/>
            <a:ext cx="9578394" cy="461665"/>
          </a:xfrm>
          <a:prstGeom prst="rect">
            <a:avLst/>
          </a:prstGeom>
          <a:noFill/>
        </p:spPr>
        <p:txBody>
          <a:bodyPr wrap="square" rtlCol="0">
            <a:spAutoFit/>
          </a:bodyPr>
          <a:lstStyle/>
          <a:p>
            <a:pPr fontAlgn="base"/>
            <a:endParaRPr lang="en-US" sz="2400" dirty="0">
              <a:solidFill>
                <a:schemeClr val="bg1"/>
              </a:solidFill>
              <a:latin typeface="urw-din"/>
              <a:cs typeface="Arial" panose="020B0604020202020204" pitchFamily="34" charset="0"/>
            </a:endParaRPr>
          </a:p>
        </p:txBody>
      </p:sp>
      <p:sp>
        <p:nvSpPr>
          <p:cNvPr id="13" name="Rectangle 2">
            <a:extLst>
              <a:ext uri="{FF2B5EF4-FFF2-40B4-BE49-F238E27FC236}">
                <a16:creationId xmlns:a16="http://schemas.microsoft.com/office/drawing/2014/main" id="{27221D87-412F-4E8B-987D-B7BB1F09E43F}"/>
              </a:ext>
            </a:extLst>
          </p:cNvPr>
          <p:cNvSpPr>
            <a:spLocks noChangeArrowheads="1"/>
          </p:cNvSpPr>
          <p:nvPr/>
        </p:nvSpPr>
        <p:spPr bwMode="auto">
          <a:xfrm>
            <a:off x="806108" y="1571962"/>
            <a:ext cx="4942788" cy="1708160"/>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500" dirty="0">
                <a:solidFill>
                  <a:schemeClr val="bg1"/>
                </a:solidFill>
                <a:latin typeface="Arial" panose="020B0604020202020204" pitchFamily="34" charset="0"/>
                <a:cs typeface="Arial" panose="020B0604020202020204" pitchFamily="34" charset="0"/>
              </a:rPr>
              <a:t>Vector&lt;int&gt; </a:t>
            </a:r>
            <a:r>
              <a:rPr lang="en-US" altLang="en-US" sz="1500" dirty="0" err="1">
                <a:solidFill>
                  <a:schemeClr val="bg1"/>
                </a:solidFill>
                <a:latin typeface="Arial" panose="020B0604020202020204" pitchFamily="34" charset="0"/>
                <a:cs typeface="Arial" panose="020B0604020202020204" pitchFamily="34" charset="0"/>
              </a:rPr>
              <a:t>vec</a:t>
            </a:r>
            <a:r>
              <a:rPr lang="en-US" altLang="en-US" sz="1500" dirty="0">
                <a:solidFill>
                  <a:schemeClr val="bg1"/>
                </a:solidFill>
                <a:latin typeface="Arial" panose="020B0604020202020204" pitchFamily="34" charset="0"/>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lang="en-US" altLang="en-US" sz="1500" dirty="0">
                <a:solidFill>
                  <a:schemeClr val="bg1"/>
                </a:solidFill>
                <a:latin typeface="Arial" panose="020B0604020202020204" pitchFamily="34" charset="0"/>
                <a:cs typeface="Arial" panose="020B0604020202020204" pitchFamily="34" charset="0"/>
              </a:rPr>
              <a:t>f</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or(int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 </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&lt;</a:t>
            </a:r>
            <a:r>
              <a:rPr kumimoji="0" lang="en-US" altLang="en-US" sz="15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n;i</a:t>
            </a: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lang="en-US" altLang="en-US" sz="1500" dirty="0">
                <a:solidFill>
                  <a:schemeClr val="bg1"/>
                </a:solidFill>
                <a:latin typeface="Arial" panose="020B0604020202020204" pitchFamily="34" charset="0"/>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lang="en-US" altLang="en-US" sz="1500" dirty="0">
                <a:solidFill>
                  <a:schemeClr val="bg1"/>
                </a:solidFill>
                <a:latin typeface="Arial" panose="020B0604020202020204" pitchFamily="34" charset="0"/>
                <a:cs typeface="Arial" panose="020B0604020202020204" pitchFamily="34" charset="0"/>
              </a:rPr>
              <a:t>         int x;</a:t>
            </a:r>
          </a:p>
          <a:p>
            <a:pPr marR="0" lvl="0" algn="l" defTabSz="914400" rtl="0" eaLnBrk="0" fontAlgn="base" latinLnBrk="0" hangingPunct="0">
              <a:lnSpc>
                <a:spcPct val="100000"/>
              </a:lnSpc>
              <a:spcBef>
                <a:spcPct val="0"/>
              </a:spcBef>
              <a:spcAft>
                <a:spcPct val="0"/>
              </a:spcAft>
              <a:buClrTx/>
              <a:buSzTx/>
              <a:tabLst/>
            </a:pPr>
            <a:r>
              <a:rPr lang="en-US" altLang="en-US" sz="1500" dirty="0">
                <a:solidFill>
                  <a:schemeClr val="bg1"/>
                </a:solidFill>
                <a:latin typeface="Arial" panose="020B0604020202020204" pitchFamily="34" charset="0"/>
                <a:cs typeface="Arial" panose="020B0604020202020204" pitchFamily="34" charset="0"/>
              </a:rPr>
              <a:t>         </a:t>
            </a:r>
            <a:r>
              <a:rPr lang="en-US" altLang="en-US" sz="1500" dirty="0" err="1">
                <a:solidFill>
                  <a:schemeClr val="bg1"/>
                </a:solidFill>
                <a:latin typeface="Arial" panose="020B0604020202020204" pitchFamily="34" charset="0"/>
                <a:cs typeface="Arial" panose="020B0604020202020204" pitchFamily="34" charset="0"/>
              </a:rPr>
              <a:t>cin</a:t>
            </a:r>
            <a:r>
              <a:rPr lang="en-US" altLang="en-US" sz="1500" dirty="0">
                <a:solidFill>
                  <a:schemeClr val="bg1"/>
                </a:solidFill>
                <a:latin typeface="Arial" panose="020B0604020202020204" pitchFamily="34" charset="0"/>
                <a:cs typeface="Arial" panose="020B0604020202020204" pitchFamily="34" charset="0"/>
              </a:rPr>
              <a:t> &gt;&gt; x;</a:t>
            </a:r>
          </a:p>
          <a:p>
            <a:pPr marR="0" lvl="0" algn="l" defTabSz="914400" rtl="0" eaLnBrk="0" fontAlgn="base" latinLnBrk="0" hangingPunct="0">
              <a:lnSpc>
                <a:spcPct val="100000"/>
              </a:lnSpc>
              <a:spcBef>
                <a:spcPct val="0"/>
              </a:spcBef>
              <a:spcAft>
                <a:spcPct val="0"/>
              </a:spcAft>
              <a:buClrTx/>
              <a:buSzTx/>
              <a:tabLst/>
            </a:pPr>
            <a:r>
              <a:rPr lang="en-US" altLang="en-US" sz="1500" dirty="0">
                <a:solidFill>
                  <a:schemeClr val="bg1"/>
                </a:solidFill>
                <a:latin typeface="Arial" panose="020B0604020202020204" pitchFamily="34" charset="0"/>
                <a:cs typeface="Arial" panose="020B0604020202020204" pitchFamily="34" charset="0"/>
              </a:rPr>
              <a:t>         </a:t>
            </a:r>
            <a:r>
              <a:rPr lang="en-US" altLang="en-US" sz="1500" dirty="0" err="1">
                <a:solidFill>
                  <a:schemeClr val="bg1"/>
                </a:solidFill>
                <a:latin typeface="Arial" panose="020B0604020202020204" pitchFamily="34" charset="0"/>
                <a:cs typeface="Arial" panose="020B0604020202020204" pitchFamily="34" charset="0"/>
              </a:rPr>
              <a:t>vec.push_back</a:t>
            </a:r>
            <a:r>
              <a:rPr lang="en-US" altLang="en-US" sz="1500" dirty="0">
                <a:solidFill>
                  <a:schemeClr val="bg1"/>
                </a:solidFill>
                <a:latin typeface="Arial" panose="020B0604020202020204" pitchFamily="34" charset="0"/>
                <a:cs typeface="Arial" panose="020B0604020202020204" pitchFamily="34" charset="0"/>
              </a:rPr>
              <a:t>(x);</a:t>
            </a:r>
          </a:p>
          <a:p>
            <a:pPr marR="0" lvl="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p:txBody>
      </p:sp>
      <p:sp>
        <p:nvSpPr>
          <p:cNvPr id="14" name="Rectangle 2">
            <a:extLst>
              <a:ext uri="{FF2B5EF4-FFF2-40B4-BE49-F238E27FC236}">
                <a16:creationId xmlns:a16="http://schemas.microsoft.com/office/drawing/2014/main" id="{7A37EBA1-7C3F-4604-8336-851413A8E53A}"/>
              </a:ext>
            </a:extLst>
          </p:cNvPr>
          <p:cNvSpPr>
            <a:spLocks noChangeArrowheads="1"/>
          </p:cNvSpPr>
          <p:nvPr/>
        </p:nvSpPr>
        <p:spPr bwMode="auto">
          <a:xfrm>
            <a:off x="6739548" y="1802794"/>
            <a:ext cx="4942788" cy="1246495"/>
          </a:xfrm>
          <a:prstGeom prst="rect">
            <a:avLst/>
          </a:prstGeom>
          <a:solidFill>
            <a:srgbClr val="2A36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500" dirty="0">
                <a:solidFill>
                  <a:schemeClr val="bg1"/>
                </a:solidFill>
                <a:latin typeface="Arial" panose="020B0604020202020204" pitchFamily="34" charset="0"/>
                <a:cs typeface="Arial" panose="020B0604020202020204" pitchFamily="34" charset="0"/>
              </a:rPr>
              <a:t>Vector&lt;int&gt; </a:t>
            </a:r>
            <a:r>
              <a:rPr lang="en-US" altLang="en-US" sz="1500" dirty="0" err="1">
                <a:solidFill>
                  <a:schemeClr val="bg1"/>
                </a:solidFill>
                <a:latin typeface="Arial" panose="020B0604020202020204" pitchFamily="34" charset="0"/>
                <a:cs typeface="Arial" panose="020B0604020202020204" pitchFamily="34" charset="0"/>
              </a:rPr>
              <a:t>vec</a:t>
            </a:r>
            <a:r>
              <a:rPr lang="en-US" altLang="en-US" sz="1500" dirty="0">
                <a:solidFill>
                  <a:schemeClr val="bg1"/>
                </a:solidFill>
                <a:latin typeface="Arial" panose="020B0604020202020204" pitchFamily="34" charset="0"/>
                <a:cs typeface="Arial" panose="020B0604020202020204" pitchFamily="34" charset="0"/>
              </a:rPr>
              <a:t>(n);</a:t>
            </a:r>
          </a:p>
          <a:p>
            <a:pPr lvl="0" eaLnBrk="0" fontAlgn="base" hangingPunct="0">
              <a:spcBef>
                <a:spcPct val="0"/>
              </a:spcBef>
              <a:spcAft>
                <a:spcPct val="0"/>
              </a:spcAft>
            </a:pPr>
            <a:r>
              <a:rPr lang="en-US" altLang="en-US" sz="1500" dirty="0">
                <a:solidFill>
                  <a:schemeClr val="bg1"/>
                </a:solidFill>
                <a:latin typeface="Arial" panose="020B0604020202020204" pitchFamily="34" charset="0"/>
                <a:cs typeface="Arial" panose="020B0604020202020204" pitchFamily="34" charset="0"/>
              </a:rPr>
              <a:t>for(int </a:t>
            </a:r>
            <a:r>
              <a:rPr lang="en-US" altLang="en-US" sz="1500" dirty="0" err="1">
                <a:solidFill>
                  <a:schemeClr val="bg1"/>
                </a:solidFill>
                <a:latin typeface="Arial" panose="020B0604020202020204" pitchFamily="34" charset="0"/>
                <a:cs typeface="Arial" panose="020B0604020202020204" pitchFamily="34" charset="0"/>
              </a:rPr>
              <a:t>i</a:t>
            </a:r>
            <a:r>
              <a:rPr lang="en-US" altLang="en-US" sz="1500" dirty="0">
                <a:solidFill>
                  <a:schemeClr val="bg1"/>
                </a:solidFill>
                <a:latin typeface="Arial" panose="020B0604020202020204" pitchFamily="34" charset="0"/>
                <a:cs typeface="Arial" panose="020B0604020202020204" pitchFamily="34" charset="0"/>
              </a:rPr>
              <a:t>=0; </a:t>
            </a:r>
            <a:r>
              <a:rPr lang="en-US" altLang="en-US" sz="1500" dirty="0" err="1">
                <a:solidFill>
                  <a:schemeClr val="bg1"/>
                </a:solidFill>
                <a:latin typeface="Arial" panose="020B0604020202020204" pitchFamily="34" charset="0"/>
                <a:cs typeface="Arial" panose="020B0604020202020204" pitchFamily="34" charset="0"/>
              </a:rPr>
              <a:t>i</a:t>
            </a:r>
            <a:r>
              <a:rPr lang="en-US" altLang="en-US" sz="1500" dirty="0">
                <a:solidFill>
                  <a:schemeClr val="bg1"/>
                </a:solidFill>
                <a:latin typeface="Arial" panose="020B0604020202020204" pitchFamily="34" charset="0"/>
                <a:cs typeface="Arial" panose="020B0604020202020204" pitchFamily="34" charset="0"/>
              </a:rPr>
              <a:t>&lt;</a:t>
            </a:r>
            <a:r>
              <a:rPr lang="en-US" altLang="en-US" sz="1500" dirty="0" err="1">
                <a:solidFill>
                  <a:schemeClr val="bg1"/>
                </a:solidFill>
                <a:latin typeface="Arial" panose="020B0604020202020204" pitchFamily="34" charset="0"/>
                <a:cs typeface="Arial" panose="020B0604020202020204" pitchFamily="34" charset="0"/>
              </a:rPr>
              <a:t>n;i</a:t>
            </a:r>
            <a:r>
              <a:rPr lang="en-US" altLang="en-US" sz="1500" dirty="0">
                <a:solidFill>
                  <a:schemeClr val="bg1"/>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altLang="en-US" sz="1500" dirty="0">
                <a:solidFill>
                  <a:schemeClr val="bg1"/>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altLang="en-US" sz="1500" dirty="0">
                <a:solidFill>
                  <a:schemeClr val="bg1"/>
                </a:solidFill>
                <a:latin typeface="Arial" panose="020B0604020202020204" pitchFamily="34" charset="0"/>
                <a:cs typeface="Arial" panose="020B0604020202020204" pitchFamily="34" charset="0"/>
              </a:rPr>
              <a:t>        </a:t>
            </a:r>
            <a:r>
              <a:rPr lang="en-US" altLang="en-US" sz="1500" dirty="0" err="1">
                <a:solidFill>
                  <a:schemeClr val="bg1"/>
                </a:solidFill>
                <a:latin typeface="Arial" panose="020B0604020202020204" pitchFamily="34" charset="0"/>
                <a:cs typeface="Arial" panose="020B0604020202020204" pitchFamily="34" charset="0"/>
              </a:rPr>
              <a:t>cin</a:t>
            </a:r>
            <a:r>
              <a:rPr lang="en-US" altLang="en-US" sz="1500" dirty="0">
                <a:solidFill>
                  <a:schemeClr val="bg1"/>
                </a:solidFill>
                <a:latin typeface="Arial" panose="020B0604020202020204" pitchFamily="34" charset="0"/>
                <a:cs typeface="Arial" panose="020B0604020202020204" pitchFamily="34" charset="0"/>
              </a:rPr>
              <a:t> &gt;&gt; </a:t>
            </a:r>
            <a:r>
              <a:rPr lang="en-US" altLang="en-US" sz="1500" dirty="0" err="1">
                <a:solidFill>
                  <a:schemeClr val="bg1"/>
                </a:solidFill>
                <a:latin typeface="Arial" panose="020B0604020202020204" pitchFamily="34" charset="0"/>
                <a:cs typeface="Arial" panose="020B0604020202020204" pitchFamily="34" charset="0"/>
              </a:rPr>
              <a:t>vec</a:t>
            </a:r>
            <a:r>
              <a:rPr lang="en-US" altLang="en-US" sz="1500" dirty="0">
                <a:solidFill>
                  <a:schemeClr val="bg1"/>
                </a:solidFill>
                <a:latin typeface="Arial" panose="020B0604020202020204" pitchFamily="34" charset="0"/>
                <a:cs typeface="Arial" panose="020B0604020202020204" pitchFamily="34" charset="0"/>
              </a:rPr>
              <a:t>[</a:t>
            </a:r>
            <a:r>
              <a:rPr lang="en-US" altLang="en-US" sz="1500" dirty="0" err="1">
                <a:solidFill>
                  <a:schemeClr val="bg1"/>
                </a:solidFill>
                <a:latin typeface="Arial" panose="020B0604020202020204" pitchFamily="34" charset="0"/>
                <a:cs typeface="Arial" panose="020B0604020202020204" pitchFamily="34" charset="0"/>
              </a:rPr>
              <a:t>i</a:t>
            </a:r>
            <a:r>
              <a:rPr lang="en-US" altLang="en-US" sz="1500" dirty="0">
                <a:solidFill>
                  <a:schemeClr val="bg1"/>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altLang="en-US" sz="1500" dirty="0">
                <a:solidFill>
                  <a:schemeClr val="bg1"/>
                </a:solidFill>
                <a:latin typeface="Arial" panose="020B0604020202020204" pitchFamily="34" charset="0"/>
                <a:cs typeface="Arial" panose="020B0604020202020204" pitchFamily="34" charset="0"/>
              </a:rPr>
              <a:t>}</a:t>
            </a:r>
          </a:p>
        </p:txBody>
      </p:sp>
      <p:cxnSp>
        <p:nvCxnSpPr>
          <p:cNvPr id="7" name="Straight Arrow Connector 6">
            <a:extLst>
              <a:ext uri="{FF2B5EF4-FFF2-40B4-BE49-F238E27FC236}">
                <a16:creationId xmlns:a16="http://schemas.microsoft.com/office/drawing/2014/main" id="{416B71A0-9A12-4311-9976-63A9E93586CD}"/>
              </a:ext>
            </a:extLst>
          </p:cNvPr>
          <p:cNvCxnSpPr>
            <a:stCxn id="13" idx="2"/>
          </p:cNvCxnSpPr>
          <p:nvPr/>
        </p:nvCxnSpPr>
        <p:spPr>
          <a:xfrm>
            <a:off x="3277502" y="3280122"/>
            <a:ext cx="0" cy="100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E25313-413B-4138-919D-67298B7C9A48}"/>
              </a:ext>
            </a:extLst>
          </p:cNvPr>
          <p:cNvCxnSpPr/>
          <p:nvPr/>
        </p:nvCxnSpPr>
        <p:spPr>
          <a:xfrm>
            <a:off x="9210942" y="3049289"/>
            <a:ext cx="0" cy="100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F36146-8007-4656-ADEA-607455954D1C}"/>
              </a:ext>
            </a:extLst>
          </p:cNvPr>
          <p:cNvSpPr txBox="1"/>
          <p:nvPr/>
        </p:nvSpPr>
        <p:spPr>
          <a:xfrm>
            <a:off x="1931281" y="4287520"/>
            <a:ext cx="2692441" cy="1754326"/>
          </a:xfrm>
          <a:prstGeom prst="rect">
            <a:avLst/>
          </a:prstGeom>
          <a:noFill/>
        </p:spPr>
        <p:txBody>
          <a:bodyPr wrap="square" rtlCol="0">
            <a:spAutoFit/>
          </a:bodyPr>
          <a:lstStyle/>
          <a:p>
            <a:r>
              <a:rPr lang="en-US" dirty="0">
                <a:solidFill>
                  <a:schemeClr val="bg1">
                    <a:lumMod val="95000"/>
                  </a:schemeClr>
                </a:solidFill>
              </a:rPr>
              <a:t>When you don’t initialize a vector with a size. It assumes a size. So when you </a:t>
            </a:r>
            <a:r>
              <a:rPr lang="en-US" dirty="0" err="1">
                <a:solidFill>
                  <a:schemeClr val="bg1">
                    <a:lumMod val="95000"/>
                  </a:schemeClr>
                </a:solidFill>
              </a:rPr>
              <a:t>push_back</a:t>
            </a:r>
            <a:r>
              <a:rPr lang="en-US" dirty="0">
                <a:solidFill>
                  <a:schemeClr val="bg1">
                    <a:lumMod val="95000"/>
                  </a:schemeClr>
                </a:solidFill>
              </a:rPr>
              <a:t> more than the initialized size. It expands which is costly.</a:t>
            </a:r>
          </a:p>
        </p:txBody>
      </p:sp>
      <p:sp>
        <p:nvSpPr>
          <p:cNvPr id="16" name="TextBox 15">
            <a:extLst>
              <a:ext uri="{FF2B5EF4-FFF2-40B4-BE49-F238E27FC236}">
                <a16:creationId xmlns:a16="http://schemas.microsoft.com/office/drawing/2014/main" id="{593555D0-72F4-49AD-910D-89F2EBAF59C6}"/>
              </a:ext>
            </a:extLst>
          </p:cNvPr>
          <p:cNvSpPr txBox="1"/>
          <p:nvPr/>
        </p:nvSpPr>
        <p:spPr>
          <a:xfrm>
            <a:off x="7864721" y="4056687"/>
            <a:ext cx="2692441" cy="1477328"/>
          </a:xfrm>
          <a:prstGeom prst="rect">
            <a:avLst/>
          </a:prstGeom>
          <a:noFill/>
        </p:spPr>
        <p:txBody>
          <a:bodyPr wrap="square" rtlCol="0">
            <a:spAutoFit/>
          </a:bodyPr>
          <a:lstStyle/>
          <a:p>
            <a:r>
              <a:rPr lang="en-US" dirty="0">
                <a:solidFill>
                  <a:schemeClr val="bg1">
                    <a:lumMod val="95000"/>
                  </a:schemeClr>
                </a:solidFill>
              </a:rPr>
              <a:t>Here you set an initial size that you know you are not going to go beyond. Which in turn avoids unnecessary expansions. </a:t>
            </a:r>
          </a:p>
        </p:txBody>
      </p:sp>
    </p:spTree>
    <p:extLst>
      <p:ext uri="{BB962C8B-B14F-4D97-AF65-F5344CB8AC3E}">
        <p14:creationId xmlns:p14="http://schemas.microsoft.com/office/powerpoint/2010/main" val="209079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812379" y="256636"/>
            <a:ext cx="2209259"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The end </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0" name="TextBox 9">
            <a:extLst>
              <a:ext uri="{FF2B5EF4-FFF2-40B4-BE49-F238E27FC236}">
                <a16:creationId xmlns:a16="http://schemas.microsoft.com/office/drawing/2014/main" id="{C106DD7B-FCFF-4A58-8231-BEC168288C60}"/>
              </a:ext>
            </a:extLst>
          </p:cNvPr>
          <p:cNvSpPr txBox="1"/>
          <p:nvPr/>
        </p:nvSpPr>
        <p:spPr>
          <a:xfrm rot="10800000" flipH="1" flipV="1">
            <a:off x="1306803" y="3098132"/>
            <a:ext cx="9578394" cy="461665"/>
          </a:xfrm>
          <a:prstGeom prst="rect">
            <a:avLst/>
          </a:prstGeom>
          <a:noFill/>
        </p:spPr>
        <p:txBody>
          <a:bodyPr wrap="square" rtlCol="0">
            <a:spAutoFit/>
          </a:bodyPr>
          <a:lstStyle/>
          <a:p>
            <a:pPr fontAlgn="base"/>
            <a:endParaRPr lang="en-US" sz="2400" dirty="0">
              <a:solidFill>
                <a:schemeClr val="bg1"/>
              </a:solidFill>
              <a:latin typeface="urw-din"/>
              <a:cs typeface="Arial" panose="020B0604020202020204" pitchFamily="34" charset="0"/>
            </a:endParaRPr>
          </a:p>
        </p:txBody>
      </p:sp>
      <p:sp>
        <p:nvSpPr>
          <p:cNvPr id="9" name="TextBox 8">
            <a:extLst>
              <a:ext uri="{FF2B5EF4-FFF2-40B4-BE49-F238E27FC236}">
                <a16:creationId xmlns:a16="http://schemas.microsoft.com/office/drawing/2014/main" id="{B998D211-DDC0-41E7-9628-5BFDA7C41BA2}"/>
              </a:ext>
            </a:extLst>
          </p:cNvPr>
          <p:cNvSpPr txBox="1"/>
          <p:nvPr/>
        </p:nvSpPr>
        <p:spPr>
          <a:xfrm rot="10800000" flipH="1" flipV="1">
            <a:off x="1306803" y="1943969"/>
            <a:ext cx="9578394" cy="2308324"/>
          </a:xfrm>
          <a:prstGeom prst="rect">
            <a:avLst/>
          </a:prstGeom>
          <a:noFill/>
        </p:spPr>
        <p:txBody>
          <a:bodyPr wrap="square" rtlCol="0">
            <a:spAutoFit/>
          </a:bodyPr>
          <a:lstStyle/>
          <a:p>
            <a:pPr fontAlgn="base"/>
            <a:r>
              <a:rPr lang="en-US" sz="2400" dirty="0">
                <a:solidFill>
                  <a:schemeClr val="bg1"/>
                </a:solidFill>
                <a:latin typeface="urw-din"/>
                <a:cs typeface="Arial" panose="020B0604020202020204" pitchFamily="34" charset="0"/>
              </a:rPr>
              <a:t>This session mainly was made to showcase the importance and usefulness of data structures. As studying something which you may not know how is it useful is illogical and demotivating. </a:t>
            </a:r>
          </a:p>
          <a:p>
            <a:pPr fontAlgn="base"/>
            <a:endParaRPr lang="en-US" sz="2400" dirty="0">
              <a:solidFill>
                <a:schemeClr val="bg1"/>
              </a:solidFill>
              <a:latin typeface="urw-din"/>
              <a:cs typeface="Arial" panose="020B0604020202020204" pitchFamily="34" charset="0"/>
            </a:endParaRPr>
          </a:p>
          <a:p>
            <a:pPr fontAlgn="base"/>
            <a:r>
              <a:rPr lang="en-US" sz="2400" dirty="0">
                <a:solidFill>
                  <a:schemeClr val="bg1"/>
                </a:solidFill>
                <a:latin typeface="urw-din"/>
                <a:cs typeface="Arial" panose="020B0604020202020204" pitchFamily="34" charset="0"/>
              </a:rPr>
              <a:t>A very important link where you can find complexities of each operation for data structures: </a:t>
            </a:r>
            <a:r>
              <a:rPr lang="en-US" sz="2400" dirty="0">
                <a:solidFill>
                  <a:schemeClr val="bg1"/>
                </a:solidFill>
                <a:latin typeface="urw-din"/>
                <a:cs typeface="Arial" panose="020B0604020202020204" pitchFamily="34" charset="0"/>
                <a:hlinkClick r:id="rId8"/>
              </a:rPr>
              <a:t>https://www.bigocheatsheet.com/</a:t>
            </a:r>
            <a:endParaRPr lang="en-US" sz="2400" dirty="0">
              <a:solidFill>
                <a:schemeClr val="bg1"/>
              </a:solidFill>
              <a:latin typeface="urw-din"/>
              <a:cs typeface="Arial" panose="020B0604020202020204" pitchFamily="34" charset="0"/>
            </a:endParaRPr>
          </a:p>
        </p:txBody>
      </p:sp>
    </p:spTree>
    <p:extLst>
      <p:ext uri="{BB962C8B-B14F-4D97-AF65-F5344CB8AC3E}">
        <p14:creationId xmlns:p14="http://schemas.microsoft.com/office/powerpoint/2010/main" val="65186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3" name="TextBox 22">
            <a:extLst>
              <a:ext uri="{FF2B5EF4-FFF2-40B4-BE49-F238E27FC236}">
                <a16:creationId xmlns:a16="http://schemas.microsoft.com/office/drawing/2014/main" id="{75642DBE-5290-481B-8175-D4DEF559FA56}"/>
              </a:ext>
            </a:extLst>
          </p:cNvPr>
          <p:cNvSpPr txBox="1"/>
          <p:nvPr/>
        </p:nvSpPr>
        <p:spPr>
          <a:xfrm>
            <a:off x="2445801" y="256635"/>
            <a:ext cx="7300396" cy="659411"/>
          </a:xfrm>
          <a:prstGeom prst="rect">
            <a:avLst/>
          </a:prstGeom>
          <a:noFill/>
        </p:spPr>
        <p:txBody>
          <a:bodyPr wrap="none" rtlCol="0">
            <a:spAutoFit/>
          </a:bodyPr>
          <a:lstStyle/>
          <a:p>
            <a:pPr algn="ctr"/>
            <a:r>
              <a:rPr lang="en-US" sz="3685" spc="0" baseline="0" dirty="0">
                <a:solidFill>
                  <a:srgbClr val="FFFFFF"/>
                </a:solidFill>
                <a:latin typeface="Arial"/>
                <a:cs typeface="Arial"/>
                <a:sym typeface="Arial"/>
                <a:rtl val="0"/>
              </a:rPr>
              <a:t>How important is Data structures?</a:t>
            </a:r>
          </a:p>
        </p:txBody>
      </p:sp>
      <p:pic>
        <p:nvPicPr>
          <p:cNvPr id="13" name="Graphic 12">
            <a:extLst>
              <a:ext uri="{FF2B5EF4-FFF2-40B4-BE49-F238E27FC236}">
                <a16:creationId xmlns:a16="http://schemas.microsoft.com/office/drawing/2014/main" id="{FB78C559-572A-4499-9471-84DB56C4E0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1" name="TextBox 10">
            <a:extLst>
              <a:ext uri="{FF2B5EF4-FFF2-40B4-BE49-F238E27FC236}">
                <a16:creationId xmlns:a16="http://schemas.microsoft.com/office/drawing/2014/main" id="{5A784C4B-D797-4366-ABB8-C7602EC97C13}"/>
              </a:ext>
            </a:extLst>
          </p:cNvPr>
          <p:cNvSpPr txBox="1"/>
          <p:nvPr/>
        </p:nvSpPr>
        <p:spPr>
          <a:xfrm>
            <a:off x="985837" y="1847752"/>
            <a:ext cx="10220325" cy="3970318"/>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Data structures is very important for anyone considering a career involved with software development. Data structures is an essential tool for building applications in an efficient manner. Have you ever opened an application and felt like it was taking too much time to load the data? It might be because they are using a wrong data structures. An example would be GTA loading screen. A hacker made it load 25% faster by using the right Data structure. Also, Knowledge of Data structures and algorithms is also essential for passing software engineering roles in big companies. Such as Google,  Facebook, etc.</a:t>
            </a: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r>
              <a:rPr lang="en-US" b="0" i="0" dirty="0">
                <a:solidFill>
                  <a:schemeClr val="bg1"/>
                </a:solidFill>
                <a:effectLst/>
                <a:latin typeface="Arial" panose="020B0604020202020204" pitchFamily="34" charset="0"/>
                <a:cs typeface="Arial" panose="020B0604020202020204" pitchFamily="34" charset="0"/>
              </a:rPr>
              <a:t>Hacker reduces </a:t>
            </a:r>
            <a:r>
              <a:rPr lang="en-US" b="0" i="1" dirty="0">
                <a:solidFill>
                  <a:schemeClr val="bg1"/>
                </a:solidFill>
                <a:effectLst/>
                <a:latin typeface="Arial" panose="020B0604020202020204" pitchFamily="34" charset="0"/>
                <a:cs typeface="Arial" panose="020B0604020202020204" pitchFamily="34" charset="0"/>
              </a:rPr>
              <a:t>GTA Online</a:t>
            </a:r>
            <a:r>
              <a:rPr lang="en-US" b="0" i="0" dirty="0">
                <a:solidFill>
                  <a:schemeClr val="bg1"/>
                </a:solidFill>
                <a:effectLst/>
                <a:latin typeface="Arial" panose="020B0604020202020204" pitchFamily="34" charset="0"/>
                <a:cs typeface="Arial" panose="020B0604020202020204" pitchFamily="34" charset="0"/>
              </a:rPr>
              <a:t> load times by roughly 70 percent: </a:t>
            </a:r>
            <a:r>
              <a:rPr lang="en-US" b="0" i="0" dirty="0">
                <a:solidFill>
                  <a:schemeClr val="bg1"/>
                </a:solidFill>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https://arstechnica.com/gaming/2021/03/hacker-reduces-gta-online-load-times-by-over-70-percent/</a:t>
            </a:r>
            <a:endParaRPr lang="en-US" b="0" i="0" dirty="0">
              <a:solidFill>
                <a:schemeClr val="bg1"/>
              </a:solidFill>
              <a:effectLst/>
              <a:latin typeface="Arial" panose="020B0604020202020204" pitchFamily="34" charset="0"/>
              <a:cs typeface="Arial" panose="020B0604020202020204" pitchFamily="34" charset="0"/>
            </a:endParaRPr>
          </a:p>
          <a:p>
            <a:endParaRPr lang="en-US" b="0" i="0" dirty="0">
              <a:solidFill>
                <a:schemeClr val="bg1"/>
              </a:solidFill>
              <a:effectLst/>
              <a:latin typeface="bitter"/>
            </a:endParaRPr>
          </a:p>
          <a:p>
            <a:endParaRPr lang="en-US" dirty="0">
              <a:solidFill>
                <a:schemeClr val="bg1">
                  <a:lumMod val="95000"/>
                </a:schemeClr>
              </a:solidFill>
            </a:endParaRPr>
          </a:p>
        </p:txBody>
      </p:sp>
    </p:spTree>
    <p:extLst>
      <p:ext uri="{BB962C8B-B14F-4D97-AF65-F5344CB8AC3E}">
        <p14:creationId xmlns:p14="http://schemas.microsoft.com/office/powerpoint/2010/main" val="249147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092736" y="256636"/>
            <a:ext cx="3977948" cy="707886"/>
          </a:xfrm>
          <a:prstGeom prst="rect">
            <a:avLst/>
          </a:prstGeom>
          <a:noFill/>
        </p:spPr>
        <p:txBody>
          <a:bodyPr wrap="none" rtlCol="0">
            <a:spAutoFit/>
          </a:bodyPr>
          <a:lstStyle/>
          <a:p>
            <a:pPr algn="ctr"/>
            <a:r>
              <a:rPr lang="en-US" sz="4000" spc="0" baseline="0" dirty="0">
                <a:solidFill>
                  <a:srgbClr val="FFFFFF"/>
                </a:solidFill>
                <a:latin typeface="Arial"/>
                <a:cs typeface="Arial"/>
                <a:sym typeface="Arial"/>
                <a:rtl val="0"/>
              </a:rPr>
              <a:t>Recap on Arrays</a:t>
            </a: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12" name="TextBox 11">
            <a:extLst>
              <a:ext uri="{FF2B5EF4-FFF2-40B4-BE49-F238E27FC236}">
                <a16:creationId xmlns:a16="http://schemas.microsoft.com/office/drawing/2014/main" id="{C83D164C-7785-4DC3-847A-BB1D13F2289D}"/>
              </a:ext>
            </a:extLst>
          </p:cNvPr>
          <p:cNvSpPr txBox="1"/>
          <p:nvPr/>
        </p:nvSpPr>
        <p:spPr>
          <a:xfrm>
            <a:off x="695322" y="1361514"/>
            <a:ext cx="10772775" cy="4739759"/>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bg1"/>
                </a:solidFill>
                <a:effectLst/>
              </a:rPr>
              <a:t>An array is a collection of items stored at contiguous memory locations. The idea is to store multiple items of the same type together.</a:t>
            </a:r>
          </a:p>
          <a:p>
            <a:pPr marL="285750" indent="-285750">
              <a:buFont typeface="Arial" panose="020B0604020202020204" pitchFamily="34" charset="0"/>
              <a:buChar char="•"/>
            </a:pPr>
            <a:endParaRPr lang="ar-EG" dirty="0">
              <a:solidFill>
                <a:schemeClr val="bg1"/>
              </a:solidFill>
            </a:endParaRPr>
          </a:p>
          <a:p>
            <a:pPr marL="285750" indent="-285750">
              <a:buFont typeface="Arial" panose="020B0604020202020204" pitchFamily="34" charset="0"/>
              <a:buChar char="•"/>
            </a:pPr>
            <a:endParaRPr lang="ar-EG" dirty="0">
              <a:solidFill>
                <a:schemeClr val="bg1"/>
              </a:solidFill>
            </a:endParaRPr>
          </a:p>
          <a:p>
            <a:pPr marL="285750" indent="-285750">
              <a:buFont typeface="Arial" panose="020B0604020202020204" pitchFamily="34" charset="0"/>
              <a:buChar char="•"/>
            </a:pPr>
            <a:endParaRPr lang="ar-EG" dirty="0">
              <a:solidFill>
                <a:schemeClr val="bg1"/>
              </a:solidFill>
            </a:endParaRPr>
          </a:p>
          <a:p>
            <a:pPr algn="ctr"/>
            <a:r>
              <a:rPr lang="en-US" sz="2800" dirty="0">
                <a:solidFill>
                  <a:schemeClr val="bg1">
                    <a:lumMod val="95000"/>
                  </a:schemeClr>
                </a:solidFill>
              </a:rPr>
              <a:t>Static vs Dynamic Arrays:</a:t>
            </a:r>
          </a:p>
          <a:p>
            <a:pPr algn="ctr"/>
            <a:endParaRPr lang="en-US" sz="2800" dirty="0">
              <a:solidFill>
                <a:schemeClr val="bg1">
                  <a:lumMod val="95000"/>
                </a:schemeClr>
              </a:solidFill>
            </a:endParaRPr>
          </a:p>
          <a:p>
            <a:pPr marL="457200" indent="-457200">
              <a:buFont typeface="Arial" panose="020B0604020202020204" pitchFamily="34" charset="0"/>
              <a:buChar char="•"/>
            </a:pPr>
            <a:r>
              <a:rPr lang="en-US" sz="2400" dirty="0">
                <a:solidFill>
                  <a:schemeClr val="bg1">
                    <a:lumMod val="95000"/>
                  </a:schemeClr>
                </a:solidFill>
                <a:latin typeface="Arial" panose="020B0604020202020204" pitchFamily="34" charset="0"/>
                <a:cs typeface="Arial" panose="020B0604020202020204" pitchFamily="34" charset="0"/>
              </a:rPr>
              <a:t>Static Arrays: int </a:t>
            </a:r>
            <a:r>
              <a:rPr lang="en-US" sz="2400" dirty="0" err="1">
                <a:solidFill>
                  <a:schemeClr val="bg1">
                    <a:lumMod val="95000"/>
                  </a:schemeClr>
                </a:solidFill>
                <a:latin typeface="Arial" panose="020B0604020202020204" pitchFamily="34" charset="0"/>
                <a:cs typeface="Arial" panose="020B0604020202020204" pitchFamily="34" charset="0"/>
              </a:rPr>
              <a:t>arr</a:t>
            </a:r>
            <a:r>
              <a:rPr lang="en-US" sz="2400" dirty="0">
                <a:solidFill>
                  <a:schemeClr val="bg1">
                    <a:lumMod val="95000"/>
                  </a:schemeClr>
                </a:solidFill>
                <a:latin typeface="Arial" panose="020B0604020202020204" pitchFamily="34" charset="0"/>
                <a:cs typeface="Arial" panose="020B0604020202020204" pitchFamily="34" charset="0"/>
              </a:rPr>
              <a:t>[10] -&gt; can`t be resized</a:t>
            </a:r>
          </a:p>
          <a:p>
            <a:endParaRPr lang="en-US" sz="2400" dirty="0">
              <a:solidFill>
                <a:schemeClr val="bg1">
                  <a:lumMod val="9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solidFill>
                  <a:schemeClr val="bg1">
                    <a:lumMod val="95000"/>
                  </a:schemeClr>
                </a:solidFill>
                <a:latin typeface="Arial" panose="020B0604020202020204" pitchFamily="34" charset="0"/>
                <a:cs typeface="Arial" panose="020B0604020202020204" pitchFamily="34" charset="0"/>
              </a:rPr>
              <a:t>Dynamic Arrays: int* </a:t>
            </a:r>
            <a:r>
              <a:rPr lang="en-US" sz="2400" dirty="0" err="1">
                <a:solidFill>
                  <a:schemeClr val="bg1">
                    <a:lumMod val="95000"/>
                  </a:schemeClr>
                </a:solidFill>
                <a:latin typeface="Arial" panose="020B0604020202020204" pitchFamily="34" charset="0"/>
                <a:cs typeface="Arial" panose="020B0604020202020204" pitchFamily="34" charset="0"/>
              </a:rPr>
              <a:t>arr</a:t>
            </a:r>
            <a:r>
              <a:rPr lang="en-US" sz="2400" dirty="0">
                <a:solidFill>
                  <a:schemeClr val="bg1">
                    <a:lumMod val="95000"/>
                  </a:schemeClr>
                </a:solidFill>
                <a:latin typeface="Arial" panose="020B0604020202020204" pitchFamily="34" charset="0"/>
                <a:cs typeface="Arial" panose="020B0604020202020204" pitchFamily="34" charset="0"/>
              </a:rPr>
              <a:t> =  new int[10] -&gt; can be resized, later we can say that </a:t>
            </a:r>
            <a:r>
              <a:rPr lang="en-US" sz="2400" dirty="0" err="1">
                <a:solidFill>
                  <a:schemeClr val="bg1">
                    <a:lumMod val="95000"/>
                  </a:schemeClr>
                </a:solidFill>
                <a:latin typeface="Arial" panose="020B0604020202020204" pitchFamily="34" charset="0"/>
                <a:cs typeface="Arial" panose="020B0604020202020204" pitchFamily="34" charset="0"/>
              </a:rPr>
              <a:t>arr</a:t>
            </a:r>
            <a:r>
              <a:rPr lang="en-US" sz="2400" dirty="0">
                <a:solidFill>
                  <a:schemeClr val="bg1">
                    <a:lumMod val="95000"/>
                  </a:schemeClr>
                </a:solidFill>
                <a:latin typeface="Arial" panose="020B0604020202020204" pitchFamily="34" charset="0"/>
                <a:cs typeface="Arial" panose="020B0604020202020204" pitchFamily="34" charset="0"/>
              </a:rPr>
              <a:t> = new int[20] </a:t>
            </a:r>
          </a:p>
          <a:p>
            <a:pPr marL="457200" indent="-457200">
              <a:buFont typeface="Arial" panose="020B0604020202020204" pitchFamily="34" charset="0"/>
              <a:buChar char="•"/>
            </a:pPr>
            <a:r>
              <a:rPr lang="en-US" sz="2400" dirty="0">
                <a:solidFill>
                  <a:schemeClr val="bg1">
                    <a:lumMod val="95000"/>
                  </a:schemeClr>
                </a:solidFill>
                <a:latin typeface="Arial" panose="020B0604020202020204" pitchFamily="34" charset="0"/>
                <a:cs typeface="Arial" panose="020B0604020202020204" pitchFamily="34" charset="0"/>
                <a:hlinkClick r:id="rId8"/>
              </a:rPr>
              <a:t>https://stackoverflow.com/questions/2672085/static-array-vs-dynamic-array-in-c</a:t>
            </a:r>
            <a:endParaRPr lang="en-US" sz="24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13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3" name="TextBox 22">
            <a:extLst>
              <a:ext uri="{FF2B5EF4-FFF2-40B4-BE49-F238E27FC236}">
                <a16:creationId xmlns:a16="http://schemas.microsoft.com/office/drawing/2014/main" id="{75642DBE-5290-481B-8175-D4DEF559FA56}"/>
              </a:ext>
            </a:extLst>
          </p:cNvPr>
          <p:cNvSpPr txBox="1"/>
          <p:nvPr/>
        </p:nvSpPr>
        <p:spPr>
          <a:xfrm>
            <a:off x="3879046" y="256635"/>
            <a:ext cx="3887154" cy="659411"/>
          </a:xfrm>
          <a:prstGeom prst="rect">
            <a:avLst/>
          </a:prstGeom>
          <a:noFill/>
        </p:spPr>
        <p:txBody>
          <a:bodyPr wrap="none" rtlCol="0">
            <a:spAutoFit/>
          </a:bodyPr>
          <a:lstStyle/>
          <a:p>
            <a:pPr algn="ctr"/>
            <a:r>
              <a:rPr lang="en-US" sz="3685" spc="0" baseline="0" dirty="0">
                <a:solidFill>
                  <a:srgbClr val="FFFFFF"/>
                </a:solidFill>
                <a:latin typeface="Arial"/>
                <a:cs typeface="Arial"/>
                <a:sym typeface="Arial"/>
                <a:rtl val="0"/>
              </a:rPr>
              <a:t>Expanding Arrays</a:t>
            </a:r>
          </a:p>
        </p:txBody>
      </p:sp>
      <p:pic>
        <p:nvPicPr>
          <p:cNvPr id="11" name="Graphic 10">
            <a:extLst>
              <a:ext uri="{FF2B5EF4-FFF2-40B4-BE49-F238E27FC236}">
                <a16:creationId xmlns:a16="http://schemas.microsoft.com/office/drawing/2014/main" id="{AFB56447-95DE-417B-93F0-B7685B62A61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cxnSp>
        <p:nvCxnSpPr>
          <p:cNvPr id="16" name="Straight Arrow Connector 15">
            <a:extLst>
              <a:ext uri="{FF2B5EF4-FFF2-40B4-BE49-F238E27FC236}">
                <a16:creationId xmlns:a16="http://schemas.microsoft.com/office/drawing/2014/main" id="{67104970-CECB-4F8F-BE80-608DD0790856}"/>
              </a:ext>
            </a:extLst>
          </p:cNvPr>
          <p:cNvCxnSpPr>
            <a:cxnSpLocks/>
          </p:cNvCxnSpPr>
          <p:nvPr/>
        </p:nvCxnSpPr>
        <p:spPr>
          <a:xfrm flipH="1">
            <a:off x="5662269" y="3336488"/>
            <a:ext cx="9525" cy="45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F8573B-680B-4A19-B6D5-FE4481B469DE}"/>
              </a:ext>
            </a:extLst>
          </p:cNvPr>
          <p:cNvCxnSpPr/>
          <p:nvPr/>
        </p:nvCxnSpPr>
        <p:spPr>
          <a:xfrm flipV="1">
            <a:off x="9742051" y="4052563"/>
            <a:ext cx="755650" cy="1009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0BEA97-B447-47A8-B2A8-7A779C06C88D}"/>
              </a:ext>
            </a:extLst>
          </p:cNvPr>
          <p:cNvSpPr txBox="1"/>
          <p:nvPr/>
        </p:nvSpPr>
        <p:spPr>
          <a:xfrm>
            <a:off x="10119876" y="1467240"/>
            <a:ext cx="1955802" cy="2585323"/>
          </a:xfrm>
          <a:prstGeom prst="rect">
            <a:avLst/>
          </a:prstGeom>
          <a:solidFill>
            <a:schemeClr val="accent1">
              <a:lumMod val="50000"/>
            </a:schemeClr>
          </a:solidFill>
        </p:spPr>
        <p:txBody>
          <a:bodyPr wrap="square" rtlCol="0">
            <a:spAutoFit/>
          </a:bodyPr>
          <a:lstStyle/>
          <a:p>
            <a:r>
              <a:rPr lang="en-US" dirty="0">
                <a:solidFill>
                  <a:schemeClr val="bg1">
                    <a:lumMod val="95000"/>
                  </a:schemeClr>
                </a:solidFill>
              </a:rPr>
              <a:t>Notice how they were inserted in a different place in memory. We must copy the content and place it somewhere else which can be costly.</a:t>
            </a:r>
          </a:p>
        </p:txBody>
      </p:sp>
      <p:graphicFrame>
        <p:nvGraphicFramePr>
          <p:cNvPr id="25" name="Table 5">
            <a:extLst>
              <a:ext uri="{FF2B5EF4-FFF2-40B4-BE49-F238E27FC236}">
                <a16:creationId xmlns:a16="http://schemas.microsoft.com/office/drawing/2014/main" id="{EC486575-8833-4C84-89FE-58B255B574A7}"/>
              </a:ext>
            </a:extLst>
          </p:cNvPr>
          <p:cNvGraphicFramePr>
            <a:graphicFrameLocks noGrp="1"/>
          </p:cNvGraphicFramePr>
          <p:nvPr>
            <p:extLst>
              <p:ext uri="{D42A27DB-BD31-4B8C-83A1-F6EECF244321}">
                <p14:modId xmlns:p14="http://schemas.microsoft.com/office/powerpoint/2010/main" val="2382275733"/>
              </p:ext>
            </p:extLst>
          </p:nvPr>
        </p:nvGraphicFramePr>
        <p:xfrm>
          <a:off x="1607794" y="1467240"/>
          <a:ext cx="8128000" cy="1854200"/>
        </p:xfrm>
        <a:graphic>
          <a:graphicData uri="http://schemas.openxmlformats.org/drawingml/2006/table">
            <a:tbl>
              <a:tblPr firstRow="1" bandRow="1">
                <a:tableStyleId>{073A0DAA-6AF3-43AB-8588-CEC1D06C72B9}</a:tableStyleId>
              </a:tblPr>
              <a:tblGrid>
                <a:gridCol w="1016000">
                  <a:extLst>
                    <a:ext uri="{9D8B030D-6E8A-4147-A177-3AD203B41FA5}">
                      <a16:colId xmlns:a16="http://schemas.microsoft.com/office/drawing/2014/main" val="1529677386"/>
                    </a:ext>
                  </a:extLst>
                </a:gridCol>
                <a:gridCol w="1016000">
                  <a:extLst>
                    <a:ext uri="{9D8B030D-6E8A-4147-A177-3AD203B41FA5}">
                      <a16:colId xmlns:a16="http://schemas.microsoft.com/office/drawing/2014/main" val="3766610393"/>
                    </a:ext>
                  </a:extLst>
                </a:gridCol>
                <a:gridCol w="1016000">
                  <a:extLst>
                    <a:ext uri="{9D8B030D-6E8A-4147-A177-3AD203B41FA5}">
                      <a16:colId xmlns:a16="http://schemas.microsoft.com/office/drawing/2014/main" val="2513388592"/>
                    </a:ext>
                  </a:extLst>
                </a:gridCol>
                <a:gridCol w="1016000">
                  <a:extLst>
                    <a:ext uri="{9D8B030D-6E8A-4147-A177-3AD203B41FA5}">
                      <a16:colId xmlns:a16="http://schemas.microsoft.com/office/drawing/2014/main" val="1167911161"/>
                    </a:ext>
                  </a:extLst>
                </a:gridCol>
                <a:gridCol w="1016000">
                  <a:extLst>
                    <a:ext uri="{9D8B030D-6E8A-4147-A177-3AD203B41FA5}">
                      <a16:colId xmlns:a16="http://schemas.microsoft.com/office/drawing/2014/main" val="1716012337"/>
                    </a:ext>
                  </a:extLst>
                </a:gridCol>
                <a:gridCol w="1016000">
                  <a:extLst>
                    <a:ext uri="{9D8B030D-6E8A-4147-A177-3AD203B41FA5}">
                      <a16:colId xmlns:a16="http://schemas.microsoft.com/office/drawing/2014/main" val="618464139"/>
                    </a:ext>
                  </a:extLst>
                </a:gridCol>
                <a:gridCol w="1016000">
                  <a:extLst>
                    <a:ext uri="{9D8B030D-6E8A-4147-A177-3AD203B41FA5}">
                      <a16:colId xmlns:a16="http://schemas.microsoft.com/office/drawing/2014/main" val="3671510601"/>
                    </a:ext>
                  </a:extLst>
                </a:gridCol>
                <a:gridCol w="1016000">
                  <a:extLst>
                    <a:ext uri="{9D8B030D-6E8A-4147-A177-3AD203B41FA5}">
                      <a16:colId xmlns:a16="http://schemas.microsoft.com/office/drawing/2014/main" val="2333124730"/>
                    </a:ext>
                  </a:extLst>
                </a:gridCol>
              </a:tblGrid>
              <a:tr h="370840">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extLst>
                  <a:ext uri="{0D108BD9-81ED-4DB2-BD59-A6C34878D82A}">
                    <a16:rowId xmlns:a16="http://schemas.microsoft.com/office/drawing/2014/main" val="486259053"/>
                  </a:ext>
                </a:extLst>
              </a:tr>
              <a:tr h="370840">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a:p>
                  </a:txBody>
                  <a:tcPr>
                    <a:solidFill>
                      <a:srgbClr val="0A0A0A"/>
                    </a:solidFill>
                  </a:tcPr>
                </a:tc>
                <a:tc>
                  <a:txBody>
                    <a:bodyPr/>
                    <a:lstStyle/>
                    <a:p>
                      <a:endParaRPr lang="en-US"/>
                    </a:p>
                  </a:txBody>
                  <a:tcPr>
                    <a:solidFill>
                      <a:srgbClr val="0A0A0A"/>
                    </a:solidFill>
                  </a:tcPr>
                </a:tc>
                <a:tc>
                  <a:txBody>
                    <a:bodyPr/>
                    <a:lstStyle/>
                    <a:p>
                      <a:endParaRPr lang="en-US" dirty="0"/>
                    </a:p>
                  </a:txBody>
                  <a:tcPr>
                    <a:solidFill>
                      <a:srgbClr val="0A0A0A"/>
                    </a:solidFill>
                  </a:tcPr>
                </a:tc>
                <a:extLst>
                  <a:ext uri="{0D108BD9-81ED-4DB2-BD59-A6C34878D82A}">
                    <a16:rowId xmlns:a16="http://schemas.microsoft.com/office/drawing/2014/main" val="2191943907"/>
                  </a:ext>
                </a:extLst>
              </a:tr>
              <a:tr h="370840">
                <a:tc>
                  <a:txBody>
                    <a:bodyPr/>
                    <a:lstStyle/>
                    <a:p>
                      <a:endParaRPr lang="en-US"/>
                    </a:p>
                  </a:txBody>
                  <a:tcPr>
                    <a:solidFill>
                      <a:srgbClr val="0A0A0A"/>
                    </a:solidFill>
                  </a:tcPr>
                </a:tc>
                <a:tc>
                  <a:txBody>
                    <a:bodyPr/>
                    <a:lstStyle/>
                    <a:p>
                      <a:endParaRPr lang="en-US"/>
                    </a:p>
                  </a:txBody>
                  <a:tcPr>
                    <a:solidFill>
                      <a:srgbClr val="0A0A0A"/>
                    </a:solidFill>
                  </a:tcPr>
                </a:tc>
                <a:tc>
                  <a:txBody>
                    <a:bodyPr/>
                    <a:lstStyle/>
                    <a:p>
                      <a:endParaRPr lang="en-US" dirty="0"/>
                    </a:p>
                  </a:txBody>
                  <a:tcPr>
                    <a:solidFill>
                      <a:srgbClr val="0A0A0A"/>
                    </a:solidFill>
                  </a:tcPr>
                </a:tc>
                <a:tc>
                  <a:txBody>
                    <a:bodyPr/>
                    <a:lstStyle/>
                    <a:p>
                      <a:endParaRPr lang="en-US"/>
                    </a:p>
                  </a:txBody>
                  <a:tcPr>
                    <a:solidFill>
                      <a:srgbClr val="0A0A0A"/>
                    </a:solidFill>
                  </a:tcPr>
                </a:tc>
                <a:tc>
                  <a:txBody>
                    <a:bodyPr/>
                    <a:lstStyle/>
                    <a:p>
                      <a:pPr algn="ctr"/>
                      <a:r>
                        <a:rPr lang="en-US" dirty="0">
                          <a:solidFill>
                            <a:schemeClr val="bg1">
                              <a:lumMod val="95000"/>
                            </a:schemeClr>
                          </a:solidFill>
                        </a:rPr>
                        <a:t>1</a:t>
                      </a:r>
                    </a:p>
                  </a:txBody>
                  <a:tcPr>
                    <a:solidFill>
                      <a:srgbClr val="0A0A0A"/>
                    </a:solidFill>
                  </a:tcPr>
                </a:tc>
                <a:tc>
                  <a:txBody>
                    <a:bodyPr/>
                    <a:lstStyle/>
                    <a:p>
                      <a:pPr algn="ctr"/>
                      <a:r>
                        <a:rPr lang="en-US" dirty="0">
                          <a:solidFill>
                            <a:schemeClr val="bg1">
                              <a:lumMod val="95000"/>
                            </a:schemeClr>
                          </a:solidFill>
                        </a:rPr>
                        <a:t>2</a:t>
                      </a:r>
                    </a:p>
                  </a:txBody>
                  <a:tcPr>
                    <a:solidFill>
                      <a:srgbClr val="0A0A0A"/>
                    </a:solidFill>
                  </a:tcPr>
                </a:tc>
                <a:tc>
                  <a:txBody>
                    <a:bodyPr/>
                    <a:lstStyle/>
                    <a:p>
                      <a:pPr algn="ctr"/>
                      <a:r>
                        <a:rPr lang="en-US" dirty="0">
                          <a:solidFill>
                            <a:schemeClr val="bg1">
                              <a:lumMod val="95000"/>
                            </a:schemeClr>
                          </a:solidFill>
                        </a:rPr>
                        <a:t>3</a:t>
                      </a:r>
                    </a:p>
                  </a:txBody>
                  <a:tcPr>
                    <a:solidFill>
                      <a:srgbClr val="0A0A0A"/>
                    </a:solidFill>
                  </a:tcPr>
                </a:tc>
                <a:tc>
                  <a:txBody>
                    <a:bodyPr/>
                    <a:lstStyle/>
                    <a:p>
                      <a:pPr algn="ctr"/>
                      <a:r>
                        <a:rPr lang="en-US" dirty="0">
                          <a:solidFill>
                            <a:schemeClr val="bg1">
                              <a:lumMod val="65000"/>
                            </a:schemeClr>
                          </a:solidFill>
                        </a:rPr>
                        <a:t>‘h’</a:t>
                      </a:r>
                    </a:p>
                  </a:txBody>
                  <a:tcPr>
                    <a:solidFill>
                      <a:srgbClr val="0A0A0A"/>
                    </a:solidFill>
                  </a:tcPr>
                </a:tc>
                <a:extLst>
                  <a:ext uri="{0D108BD9-81ED-4DB2-BD59-A6C34878D82A}">
                    <a16:rowId xmlns:a16="http://schemas.microsoft.com/office/drawing/2014/main" val="1374935458"/>
                  </a:ext>
                </a:extLst>
              </a:tr>
              <a:tr h="370840">
                <a:tc>
                  <a:txBody>
                    <a:bodyPr/>
                    <a:lstStyle/>
                    <a:p>
                      <a:pPr algn="ctr"/>
                      <a:r>
                        <a:rPr lang="en-US" dirty="0">
                          <a:solidFill>
                            <a:schemeClr val="bg1">
                              <a:lumMod val="65000"/>
                            </a:schemeClr>
                          </a:solidFill>
                        </a:rPr>
                        <a:t>‘e’</a:t>
                      </a:r>
                    </a:p>
                  </a:txBody>
                  <a:tcPr>
                    <a:solidFill>
                      <a:srgbClr val="0A0A0A"/>
                    </a:solidFill>
                  </a:tcPr>
                </a:tc>
                <a:tc>
                  <a:txBody>
                    <a:bodyPr/>
                    <a:lstStyle/>
                    <a:p>
                      <a:pPr algn="ctr"/>
                      <a:r>
                        <a:rPr lang="en-US" dirty="0">
                          <a:solidFill>
                            <a:schemeClr val="bg1">
                              <a:lumMod val="65000"/>
                            </a:schemeClr>
                          </a:solidFill>
                        </a:rPr>
                        <a:t>‘l’</a:t>
                      </a:r>
                    </a:p>
                  </a:txBody>
                  <a:tcPr>
                    <a:solidFill>
                      <a:srgbClr val="0A0A0A"/>
                    </a:solidFill>
                  </a:tcPr>
                </a:tc>
                <a:tc>
                  <a:txBody>
                    <a:bodyPr/>
                    <a:lstStyle/>
                    <a:p>
                      <a:pPr algn="ctr"/>
                      <a:r>
                        <a:rPr lang="en-US" dirty="0">
                          <a:solidFill>
                            <a:schemeClr val="bg1">
                              <a:lumMod val="65000"/>
                            </a:schemeClr>
                          </a:solidFill>
                        </a:rPr>
                        <a:t>‘l’</a:t>
                      </a:r>
                    </a:p>
                  </a:txBody>
                  <a:tcPr>
                    <a:solidFill>
                      <a:srgbClr val="0A0A0A"/>
                    </a:solidFill>
                  </a:tcPr>
                </a:tc>
                <a:tc>
                  <a:txBody>
                    <a:bodyPr/>
                    <a:lstStyle/>
                    <a:p>
                      <a:pPr algn="ctr"/>
                      <a:r>
                        <a:rPr lang="en-US" dirty="0">
                          <a:solidFill>
                            <a:schemeClr val="bg1">
                              <a:lumMod val="65000"/>
                            </a:schemeClr>
                          </a:solidFill>
                        </a:rPr>
                        <a:t>‘o’</a:t>
                      </a:r>
                    </a:p>
                  </a:txBody>
                  <a:tcPr>
                    <a:solidFill>
                      <a:srgbClr val="0A0A0A"/>
                    </a:solidFill>
                  </a:tcPr>
                </a:tc>
                <a:tc>
                  <a:txBody>
                    <a:bodyPr/>
                    <a:lstStyle/>
                    <a:p>
                      <a:pPr algn="ctr"/>
                      <a:r>
                        <a:rPr lang="en-US" dirty="0">
                          <a:solidFill>
                            <a:schemeClr val="bg1">
                              <a:lumMod val="65000"/>
                            </a:schemeClr>
                          </a:solidFill>
                        </a:rPr>
                        <a:t>/0</a:t>
                      </a:r>
                    </a:p>
                  </a:txBody>
                  <a:tcPr>
                    <a:solidFill>
                      <a:srgbClr val="0A0A0A"/>
                    </a:solidFill>
                  </a:tcPr>
                </a:tc>
                <a:tc>
                  <a:txBody>
                    <a:bodyPr/>
                    <a:lstStyle/>
                    <a:p>
                      <a:endParaRPr lang="en-US" dirty="0"/>
                    </a:p>
                  </a:txBody>
                  <a:tcPr>
                    <a:solidFill>
                      <a:srgbClr val="0A0A0A"/>
                    </a:solidFill>
                  </a:tcPr>
                </a:tc>
                <a:tc>
                  <a:txBody>
                    <a:bodyPr/>
                    <a:lstStyle/>
                    <a:p>
                      <a:endParaRPr lang="en-US"/>
                    </a:p>
                  </a:txBody>
                  <a:tcPr>
                    <a:solidFill>
                      <a:srgbClr val="0A0A0A"/>
                    </a:solidFill>
                  </a:tcPr>
                </a:tc>
                <a:tc>
                  <a:txBody>
                    <a:bodyPr/>
                    <a:lstStyle/>
                    <a:p>
                      <a:endParaRPr lang="en-US" dirty="0"/>
                    </a:p>
                  </a:txBody>
                  <a:tcPr>
                    <a:solidFill>
                      <a:srgbClr val="0A0A0A"/>
                    </a:solidFill>
                  </a:tcPr>
                </a:tc>
                <a:extLst>
                  <a:ext uri="{0D108BD9-81ED-4DB2-BD59-A6C34878D82A}">
                    <a16:rowId xmlns:a16="http://schemas.microsoft.com/office/drawing/2014/main" val="2897393667"/>
                  </a:ext>
                </a:extLst>
              </a:tr>
              <a:tr h="370840">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extLst>
                  <a:ext uri="{0D108BD9-81ED-4DB2-BD59-A6C34878D82A}">
                    <a16:rowId xmlns:a16="http://schemas.microsoft.com/office/drawing/2014/main" val="2384372952"/>
                  </a:ext>
                </a:extLst>
              </a:tr>
            </a:tbl>
          </a:graphicData>
        </a:graphic>
      </p:graphicFrame>
      <p:graphicFrame>
        <p:nvGraphicFramePr>
          <p:cNvPr id="26" name="Table 5">
            <a:extLst>
              <a:ext uri="{FF2B5EF4-FFF2-40B4-BE49-F238E27FC236}">
                <a16:creationId xmlns:a16="http://schemas.microsoft.com/office/drawing/2014/main" id="{7C289E44-B515-4A3E-8F4F-18E47BA9D188}"/>
              </a:ext>
            </a:extLst>
          </p:cNvPr>
          <p:cNvGraphicFramePr>
            <a:graphicFrameLocks noGrp="1"/>
          </p:cNvGraphicFramePr>
          <p:nvPr>
            <p:extLst>
              <p:ext uri="{D42A27DB-BD31-4B8C-83A1-F6EECF244321}">
                <p14:modId xmlns:p14="http://schemas.microsoft.com/office/powerpoint/2010/main" val="122188569"/>
              </p:ext>
            </p:extLst>
          </p:nvPr>
        </p:nvGraphicFramePr>
        <p:xfrm>
          <a:off x="1598269" y="3808736"/>
          <a:ext cx="8128000" cy="1854200"/>
        </p:xfrm>
        <a:graphic>
          <a:graphicData uri="http://schemas.openxmlformats.org/drawingml/2006/table">
            <a:tbl>
              <a:tblPr firstRow="1" bandRow="1">
                <a:tableStyleId>{073A0DAA-6AF3-43AB-8588-CEC1D06C72B9}</a:tableStyleId>
              </a:tblPr>
              <a:tblGrid>
                <a:gridCol w="1016000">
                  <a:extLst>
                    <a:ext uri="{9D8B030D-6E8A-4147-A177-3AD203B41FA5}">
                      <a16:colId xmlns:a16="http://schemas.microsoft.com/office/drawing/2014/main" val="1529677386"/>
                    </a:ext>
                  </a:extLst>
                </a:gridCol>
                <a:gridCol w="1016000">
                  <a:extLst>
                    <a:ext uri="{9D8B030D-6E8A-4147-A177-3AD203B41FA5}">
                      <a16:colId xmlns:a16="http://schemas.microsoft.com/office/drawing/2014/main" val="3766610393"/>
                    </a:ext>
                  </a:extLst>
                </a:gridCol>
                <a:gridCol w="1016000">
                  <a:extLst>
                    <a:ext uri="{9D8B030D-6E8A-4147-A177-3AD203B41FA5}">
                      <a16:colId xmlns:a16="http://schemas.microsoft.com/office/drawing/2014/main" val="2513388592"/>
                    </a:ext>
                  </a:extLst>
                </a:gridCol>
                <a:gridCol w="1016000">
                  <a:extLst>
                    <a:ext uri="{9D8B030D-6E8A-4147-A177-3AD203B41FA5}">
                      <a16:colId xmlns:a16="http://schemas.microsoft.com/office/drawing/2014/main" val="1167911161"/>
                    </a:ext>
                  </a:extLst>
                </a:gridCol>
                <a:gridCol w="1016000">
                  <a:extLst>
                    <a:ext uri="{9D8B030D-6E8A-4147-A177-3AD203B41FA5}">
                      <a16:colId xmlns:a16="http://schemas.microsoft.com/office/drawing/2014/main" val="1716012337"/>
                    </a:ext>
                  </a:extLst>
                </a:gridCol>
                <a:gridCol w="1016000">
                  <a:extLst>
                    <a:ext uri="{9D8B030D-6E8A-4147-A177-3AD203B41FA5}">
                      <a16:colId xmlns:a16="http://schemas.microsoft.com/office/drawing/2014/main" val="618464139"/>
                    </a:ext>
                  </a:extLst>
                </a:gridCol>
                <a:gridCol w="1016000">
                  <a:extLst>
                    <a:ext uri="{9D8B030D-6E8A-4147-A177-3AD203B41FA5}">
                      <a16:colId xmlns:a16="http://schemas.microsoft.com/office/drawing/2014/main" val="3671510601"/>
                    </a:ext>
                  </a:extLst>
                </a:gridCol>
                <a:gridCol w="1016000">
                  <a:extLst>
                    <a:ext uri="{9D8B030D-6E8A-4147-A177-3AD203B41FA5}">
                      <a16:colId xmlns:a16="http://schemas.microsoft.com/office/drawing/2014/main" val="2333124730"/>
                    </a:ext>
                  </a:extLst>
                </a:gridCol>
              </a:tblGrid>
              <a:tr h="370840">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extLst>
                  <a:ext uri="{0D108BD9-81ED-4DB2-BD59-A6C34878D82A}">
                    <a16:rowId xmlns:a16="http://schemas.microsoft.com/office/drawing/2014/main" val="486259053"/>
                  </a:ext>
                </a:extLst>
              </a:tr>
              <a:tr h="370840">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a:p>
                  </a:txBody>
                  <a:tcPr>
                    <a:solidFill>
                      <a:srgbClr val="0A0A0A"/>
                    </a:solidFill>
                  </a:tcPr>
                </a:tc>
                <a:tc>
                  <a:txBody>
                    <a:bodyPr/>
                    <a:lstStyle/>
                    <a:p>
                      <a:endParaRPr lang="en-US"/>
                    </a:p>
                  </a:txBody>
                  <a:tcPr>
                    <a:solidFill>
                      <a:srgbClr val="0A0A0A"/>
                    </a:solidFill>
                  </a:tcPr>
                </a:tc>
                <a:tc>
                  <a:txBody>
                    <a:bodyPr/>
                    <a:lstStyle/>
                    <a:p>
                      <a:endParaRPr lang="en-US" dirty="0"/>
                    </a:p>
                  </a:txBody>
                  <a:tcPr>
                    <a:solidFill>
                      <a:srgbClr val="0A0A0A"/>
                    </a:solidFill>
                  </a:tcPr>
                </a:tc>
                <a:extLst>
                  <a:ext uri="{0D108BD9-81ED-4DB2-BD59-A6C34878D82A}">
                    <a16:rowId xmlns:a16="http://schemas.microsoft.com/office/drawing/2014/main" val="2191943907"/>
                  </a:ext>
                </a:extLst>
              </a:tr>
              <a:tr h="370840">
                <a:tc>
                  <a:txBody>
                    <a:bodyPr/>
                    <a:lstStyle/>
                    <a:p>
                      <a:endParaRPr lang="en-US"/>
                    </a:p>
                  </a:txBody>
                  <a:tcPr>
                    <a:solidFill>
                      <a:srgbClr val="0A0A0A"/>
                    </a:solidFill>
                  </a:tcPr>
                </a:tc>
                <a:tc>
                  <a:txBody>
                    <a:bodyPr/>
                    <a:lstStyle/>
                    <a:p>
                      <a:endParaRPr lang="en-US"/>
                    </a:p>
                  </a:txBody>
                  <a:tcPr>
                    <a:solidFill>
                      <a:srgbClr val="0A0A0A"/>
                    </a:solidFill>
                  </a:tcPr>
                </a:tc>
                <a:tc>
                  <a:txBody>
                    <a:bodyPr/>
                    <a:lstStyle/>
                    <a:p>
                      <a:endParaRPr lang="en-US" dirty="0"/>
                    </a:p>
                  </a:txBody>
                  <a:tcPr>
                    <a:solidFill>
                      <a:srgbClr val="0A0A0A"/>
                    </a:solidFill>
                  </a:tcPr>
                </a:tc>
                <a:tc>
                  <a:txBody>
                    <a:bodyPr/>
                    <a:lstStyle/>
                    <a:p>
                      <a:endParaRPr lang="en-US"/>
                    </a:p>
                  </a:txBody>
                  <a:tcPr>
                    <a:solidFill>
                      <a:srgbClr val="0A0A0A"/>
                    </a:solidFill>
                  </a:tcPr>
                </a:tc>
                <a:tc>
                  <a:txBody>
                    <a:bodyPr/>
                    <a:lstStyle/>
                    <a:p>
                      <a:pPr algn="ctr"/>
                      <a:endParaRPr lang="en-US" dirty="0">
                        <a:solidFill>
                          <a:schemeClr val="bg1">
                            <a:lumMod val="95000"/>
                          </a:schemeClr>
                        </a:solidFill>
                      </a:endParaRPr>
                    </a:p>
                  </a:txBody>
                  <a:tcPr>
                    <a:solidFill>
                      <a:srgbClr val="0A0A0A"/>
                    </a:solidFill>
                  </a:tcPr>
                </a:tc>
                <a:tc>
                  <a:txBody>
                    <a:bodyPr/>
                    <a:lstStyle/>
                    <a:p>
                      <a:pPr algn="ctr"/>
                      <a:endParaRPr lang="en-US" dirty="0">
                        <a:solidFill>
                          <a:schemeClr val="bg1">
                            <a:lumMod val="95000"/>
                          </a:schemeClr>
                        </a:solidFill>
                      </a:endParaRPr>
                    </a:p>
                  </a:txBody>
                  <a:tcPr>
                    <a:solidFill>
                      <a:srgbClr val="0A0A0A"/>
                    </a:solidFill>
                  </a:tcPr>
                </a:tc>
                <a:tc>
                  <a:txBody>
                    <a:bodyPr/>
                    <a:lstStyle/>
                    <a:p>
                      <a:pPr algn="ctr"/>
                      <a:endParaRPr lang="en-US" dirty="0">
                        <a:solidFill>
                          <a:schemeClr val="bg1">
                            <a:lumMod val="95000"/>
                          </a:schemeClr>
                        </a:solidFill>
                      </a:endParaRPr>
                    </a:p>
                  </a:txBody>
                  <a:tcPr>
                    <a:solidFill>
                      <a:srgbClr val="0A0A0A"/>
                    </a:solidFill>
                  </a:tcPr>
                </a:tc>
                <a:tc>
                  <a:txBody>
                    <a:bodyPr/>
                    <a:lstStyle/>
                    <a:p>
                      <a:pPr algn="ctr"/>
                      <a:r>
                        <a:rPr lang="en-US" dirty="0">
                          <a:solidFill>
                            <a:schemeClr val="bg1">
                              <a:lumMod val="65000"/>
                            </a:schemeClr>
                          </a:solidFill>
                        </a:rPr>
                        <a:t>‘h’</a:t>
                      </a:r>
                    </a:p>
                  </a:txBody>
                  <a:tcPr>
                    <a:solidFill>
                      <a:srgbClr val="0A0A0A"/>
                    </a:solidFill>
                  </a:tcPr>
                </a:tc>
                <a:extLst>
                  <a:ext uri="{0D108BD9-81ED-4DB2-BD59-A6C34878D82A}">
                    <a16:rowId xmlns:a16="http://schemas.microsoft.com/office/drawing/2014/main" val="1374935458"/>
                  </a:ext>
                </a:extLst>
              </a:tr>
              <a:tr h="370840">
                <a:tc>
                  <a:txBody>
                    <a:bodyPr/>
                    <a:lstStyle/>
                    <a:p>
                      <a:pPr algn="ctr"/>
                      <a:r>
                        <a:rPr lang="en-US" dirty="0">
                          <a:solidFill>
                            <a:schemeClr val="bg1">
                              <a:lumMod val="65000"/>
                            </a:schemeClr>
                          </a:solidFill>
                        </a:rPr>
                        <a:t>‘e’</a:t>
                      </a:r>
                    </a:p>
                  </a:txBody>
                  <a:tcPr>
                    <a:solidFill>
                      <a:srgbClr val="0A0A0A"/>
                    </a:solidFill>
                  </a:tcPr>
                </a:tc>
                <a:tc>
                  <a:txBody>
                    <a:bodyPr/>
                    <a:lstStyle/>
                    <a:p>
                      <a:pPr algn="ctr"/>
                      <a:r>
                        <a:rPr lang="en-US" dirty="0">
                          <a:solidFill>
                            <a:schemeClr val="bg1">
                              <a:lumMod val="65000"/>
                            </a:schemeClr>
                          </a:solidFill>
                        </a:rPr>
                        <a:t>‘l’</a:t>
                      </a:r>
                    </a:p>
                  </a:txBody>
                  <a:tcPr>
                    <a:solidFill>
                      <a:srgbClr val="0A0A0A"/>
                    </a:solidFill>
                  </a:tcPr>
                </a:tc>
                <a:tc>
                  <a:txBody>
                    <a:bodyPr/>
                    <a:lstStyle/>
                    <a:p>
                      <a:pPr algn="ctr"/>
                      <a:r>
                        <a:rPr lang="en-US" dirty="0">
                          <a:solidFill>
                            <a:schemeClr val="bg1">
                              <a:lumMod val="65000"/>
                            </a:schemeClr>
                          </a:solidFill>
                        </a:rPr>
                        <a:t>‘l’</a:t>
                      </a:r>
                    </a:p>
                  </a:txBody>
                  <a:tcPr>
                    <a:solidFill>
                      <a:srgbClr val="0A0A0A"/>
                    </a:solidFill>
                  </a:tcPr>
                </a:tc>
                <a:tc>
                  <a:txBody>
                    <a:bodyPr/>
                    <a:lstStyle/>
                    <a:p>
                      <a:pPr algn="ctr"/>
                      <a:r>
                        <a:rPr lang="en-US" dirty="0">
                          <a:solidFill>
                            <a:schemeClr val="bg1">
                              <a:lumMod val="65000"/>
                            </a:schemeClr>
                          </a:solidFill>
                        </a:rPr>
                        <a:t>‘o’</a:t>
                      </a:r>
                    </a:p>
                  </a:txBody>
                  <a:tcPr>
                    <a:solidFill>
                      <a:srgbClr val="0A0A0A"/>
                    </a:solidFill>
                  </a:tcPr>
                </a:tc>
                <a:tc>
                  <a:txBody>
                    <a:bodyPr/>
                    <a:lstStyle/>
                    <a:p>
                      <a:pPr algn="ctr"/>
                      <a:r>
                        <a:rPr lang="en-US" dirty="0">
                          <a:solidFill>
                            <a:schemeClr val="bg1">
                              <a:lumMod val="65000"/>
                            </a:schemeClr>
                          </a:solidFill>
                        </a:rPr>
                        <a:t>/0</a:t>
                      </a:r>
                    </a:p>
                  </a:txBody>
                  <a:tcPr>
                    <a:solidFill>
                      <a:srgbClr val="0A0A0A"/>
                    </a:solidFill>
                  </a:tcPr>
                </a:tc>
                <a:tc>
                  <a:txBody>
                    <a:bodyPr/>
                    <a:lstStyle/>
                    <a:p>
                      <a:pPr algn="ctr"/>
                      <a:r>
                        <a:rPr lang="en-US" dirty="0">
                          <a:solidFill>
                            <a:schemeClr val="bg1"/>
                          </a:solidFill>
                        </a:rPr>
                        <a:t>1</a:t>
                      </a:r>
                    </a:p>
                  </a:txBody>
                  <a:tcPr>
                    <a:solidFill>
                      <a:srgbClr val="0A0A0A"/>
                    </a:solidFill>
                  </a:tcPr>
                </a:tc>
                <a:tc>
                  <a:txBody>
                    <a:bodyPr/>
                    <a:lstStyle/>
                    <a:p>
                      <a:pPr algn="ctr"/>
                      <a:r>
                        <a:rPr lang="en-US" dirty="0">
                          <a:solidFill>
                            <a:schemeClr val="bg1"/>
                          </a:solidFill>
                        </a:rPr>
                        <a:t>2</a:t>
                      </a:r>
                    </a:p>
                  </a:txBody>
                  <a:tcPr>
                    <a:solidFill>
                      <a:srgbClr val="0A0A0A"/>
                    </a:solidFill>
                  </a:tcPr>
                </a:tc>
                <a:tc>
                  <a:txBody>
                    <a:bodyPr/>
                    <a:lstStyle/>
                    <a:p>
                      <a:pPr algn="ctr"/>
                      <a:r>
                        <a:rPr lang="en-US" dirty="0">
                          <a:solidFill>
                            <a:schemeClr val="bg1"/>
                          </a:solidFill>
                        </a:rPr>
                        <a:t>3</a:t>
                      </a:r>
                    </a:p>
                  </a:txBody>
                  <a:tcPr>
                    <a:solidFill>
                      <a:srgbClr val="0A0A0A"/>
                    </a:solidFill>
                  </a:tcPr>
                </a:tc>
                <a:extLst>
                  <a:ext uri="{0D108BD9-81ED-4DB2-BD59-A6C34878D82A}">
                    <a16:rowId xmlns:a16="http://schemas.microsoft.com/office/drawing/2014/main" val="2897393667"/>
                  </a:ext>
                </a:extLst>
              </a:tr>
              <a:tr h="370840">
                <a:tc>
                  <a:txBody>
                    <a:bodyPr/>
                    <a:lstStyle/>
                    <a:p>
                      <a:pPr algn="ctr"/>
                      <a:r>
                        <a:rPr lang="en-US" dirty="0">
                          <a:solidFill>
                            <a:schemeClr val="bg1"/>
                          </a:solidFill>
                        </a:rPr>
                        <a:t>4</a:t>
                      </a:r>
                    </a:p>
                  </a:txBody>
                  <a:tcPr>
                    <a:solidFill>
                      <a:srgbClr val="0A0A0A"/>
                    </a:solidFill>
                  </a:tcPr>
                </a:tc>
                <a:tc>
                  <a:txBody>
                    <a:bodyPr/>
                    <a:lstStyle/>
                    <a:p>
                      <a:pPr algn="ctr"/>
                      <a:r>
                        <a:rPr lang="en-US" dirty="0">
                          <a:solidFill>
                            <a:schemeClr val="bg1"/>
                          </a:solidFill>
                        </a:rPr>
                        <a:t>5</a:t>
                      </a:r>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tc>
                  <a:txBody>
                    <a:bodyPr/>
                    <a:lstStyle/>
                    <a:p>
                      <a:endParaRPr lang="en-US" dirty="0"/>
                    </a:p>
                  </a:txBody>
                  <a:tcPr>
                    <a:solidFill>
                      <a:srgbClr val="0A0A0A"/>
                    </a:solidFill>
                  </a:tcPr>
                </a:tc>
                <a:extLst>
                  <a:ext uri="{0D108BD9-81ED-4DB2-BD59-A6C34878D82A}">
                    <a16:rowId xmlns:a16="http://schemas.microsoft.com/office/drawing/2014/main" val="2384372952"/>
                  </a:ext>
                </a:extLst>
              </a:tr>
            </a:tbl>
          </a:graphicData>
        </a:graphic>
      </p:graphicFrame>
    </p:spTree>
    <p:extLst>
      <p:ext uri="{BB962C8B-B14F-4D97-AF65-F5344CB8AC3E}">
        <p14:creationId xmlns:p14="http://schemas.microsoft.com/office/powerpoint/2010/main" val="5961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3" name="TextBox 22">
            <a:extLst>
              <a:ext uri="{FF2B5EF4-FFF2-40B4-BE49-F238E27FC236}">
                <a16:creationId xmlns:a16="http://schemas.microsoft.com/office/drawing/2014/main" id="{75642DBE-5290-481B-8175-D4DEF559FA56}"/>
              </a:ext>
            </a:extLst>
          </p:cNvPr>
          <p:cNvSpPr txBox="1"/>
          <p:nvPr/>
        </p:nvSpPr>
        <p:spPr>
          <a:xfrm>
            <a:off x="3660996" y="256635"/>
            <a:ext cx="4675832" cy="659411"/>
          </a:xfrm>
          <a:prstGeom prst="rect">
            <a:avLst/>
          </a:prstGeom>
          <a:noFill/>
        </p:spPr>
        <p:txBody>
          <a:bodyPr wrap="none" rtlCol="0">
            <a:spAutoFit/>
          </a:bodyPr>
          <a:lstStyle/>
          <a:p>
            <a:pPr algn="ctr"/>
            <a:r>
              <a:rPr lang="en-US" sz="3685" spc="0" baseline="0" dirty="0">
                <a:solidFill>
                  <a:srgbClr val="FFFFFF"/>
                </a:solidFill>
                <a:latin typeface="Arial"/>
                <a:cs typeface="Arial"/>
                <a:sym typeface="Arial"/>
                <a:rtl val="0"/>
              </a:rPr>
              <a:t>Advantages of Arrays</a:t>
            </a:r>
          </a:p>
        </p:txBody>
      </p:sp>
      <p:pic>
        <p:nvPicPr>
          <p:cNvPr id="27" name="Graphic 26">
            <a:extLst>
              <a:ext uri="{FF2B5EF4-FFF2-40B4-BE49-F238E27FC236}">
                <a16:creationId xmlns:a16="http://schemas.microsoft.com/office/drawing/2014/main" id="{289195AC-6F74-4E2E-9A68-75F6A7563A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6AFFF45B-9CC1-4E93-A93A-5FECF0F9E310}"/>
              </a:ext>
            </a:extLst>
          </p:cNvPr>
          <p:cNvSpPr txBox="1"/>
          <p:nvPr/>
        </p:nvSpPr>
        <p:spPr>
          <a:xfrm>
            <a:off x="1025361" y="1221157"/>
            <a:ext cx="10648950" cy="2123658"/>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1"/>
                </a:solidFill>
                <a:effectLst/>
                <a:latin typeface="Arial" panose="020B0604020202020204" pitchFamily="34" charset="0"/>
                <a:cs typeface="Arial" panose="020B0604020202020204" pitchFamily="34" charset="0"/>
              </a:rPr>
              <a:t>Arrays represent multiple data items of the same type using a single name.</a:t>
            </a:r>
          </a:p>
          <a:p>
            <a:pPr>
              <a:buFont typeface="Arial" panose="020B0604020202020204" pitchFamily="34" charset="0"/>
              <a:buChar char="•"/>
            </a:pPr>
            <a:r>
              <a:rPr lang="en-US" sz="2400" b="0" i="0" dirty="0">
                <a:solidFill>
                  <a:schemeClr val="bg1"/>
                </a:solidFill>
                <a:effectLst/>
                <a:latin typeface="Arial" panose="020B0604020202020204" pitchFamily="34" charset="0"/>
                <a:cs typeface="Arial" panose="020B0604020202020204" pitchFamily="34" charset="0"/>
              </a:rPr>
              <a:t>In arrays, the elements can be accessed randomly by using the index number.</a:t>
            </a:r>
          </a:p>
          <a:p>
            <a:pPr>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Can be the base of many data structures.</a:t>
            </a:r>
            <a:endParaRPr lang="en-US" sz="2400" b="0" i="0" dirty="0">
              <a:solidFill>
                <a:schemeClr val="bg1"/>
              </a:solidFill>
              <a:effectLst/>
              <a:latin typeface="Arial" panose="020B0604020202020204" pitchFamily="34" charset="0"/>
              <a:cs typeface="Arial" panose="020B0604020202020204" pitchFamily="34" charset="0"/>
            </a:endParaRPr>
          </a:p>
          <a:p>
            <a:br>
              <a:rPr lang="en-US" dirty="0"/>
            </a:b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D6B2C6E5-8B25-4E11-8E90-052D314E448E}"/>
              </a:ext>
            </a:extLst>
          </p:cNvPr>
          <p:cNvSpPr txBox="1"/>
          <p:nvPr/>
        </p:nvSpPr>
        <p:spPr>
          <a:xfrm>
            <a:off x="3434468" y="3015109"/>
            <a:ext cx="5304209" cy="659411"/>
          </a:xfrm>
          <a:prstGeom prst="rect">
            <a:avLst/>
          </a:prstGeom>
          <a:noFill/>
        </p:spPr>
        <p:txBody>
          <a:bodyPr wrap="none" rtlCol="0">
            <a:spAutoFit/>
          </a:bodyPr>
          <a:lstStyle/>
          <a:p>
            <a:pPr algn="ctr"/>
            <a:r>
              <a:rPr lang="en-US" sz="3685" spc="0" baseline="0" dirty="0">
                <a:solidFill>
                  <a:srgbClr val="FFFFFF"/>
                </a:solidFill>
                <a:latin typeface="Arial"/>
                <a:cs typeface="Arial"/>
                <a:sym typeface="Arial"/>
                <a:rtl val="0"/>
              </a:rPr>
              <a:t>Disadvantages of Arrays</a:t>
            </a:r>
          </a:p>
        </p:txBody>
      </p:sp>
      <p:sp>
        <p:nvSpPr>
          <p:cNvPr id="12" name="TextBox 11">
            <a:extLst>
              <a:ext uri="{FF2B5EF4-FFF2-40B4-BE49-F238E27FC236}">
                <a16:creationId xmlns:a16="http://schemas.microsoft.com/office/drawing/2014/main" id="{B85A9BDF-353C-4671-9A92-45DB169D9B82}"/>
              </a:ext>
            </a:extLst>
          </p:cNvPr>
          <p:cNvSpPr txBox="1"/>
          <p:nvPr/>
        </p:nvSpPr>
        <p:spPr>
          <a:xfrm>
            <a:off x="1025361" y="3861139"/>
            <a:ext cx="10648950" cy="1846659"/>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1">
                    <a:lumMod val="95000"/>
                  </a:schemeClr>
                </a:solidFill>
                <a:effectLst/>
                <a:latin typeface="Nunito sans" pitchFamily="2" charset="0"/>
              </a:rPr>
              <a:t> </a:t>
            </a:r>
            <a:r>
              <a:rPr lang="en-US" sz="2400" b="0" i="0" dirty="0">
                <a:solidFill>
                  <a:schemeClr val="bg1"/>
                </a:solidFill>
                <a:effectLst/>
                <a:latin typeface="Nunito sans" pitchFamily="2" charset="0"/>
              </a:rPr>
              <a:t>The number of elements to be stored in an array should be known in advance.</a:t>
            </a:r>
          </a:p>
          <a:p>
            <a:pPr>
              <a:buFont typeface="Arial" panose="020B0604020202020204" pitchFamily="34" charset="0"/>
              <a:buChar char="•"/>
            </a:pPr>
            <a:r>
              <a:rPr lang="en-US" sz="2400" dirty="0">
                <a:solidFill>
                  <a:schemeClr val="bg1"/>
                </a:solidFill>
                <a:latin typeface="Nunito sans" pitchFamily="2" charset="0"/>
              </a:rPr>
              <a:t> </a:t>
            </a:r>
            <a:r>
              <a:rPr lang="en-US" sz="2400" b="0" i="0" dirty="0">
                <a:solidFill>
                  <a:schemeClr val="bg1"/>
                </a:solidFill>
                <a:effectLst/>
                <a:latin typeface="Nunito sans" pitchFamily="2" charset="0"/>
              </a:rPr>
              <a:t>Insertion and deletion are quite difficult in an array as the elements are stored in consecutive memory locations and the shifting operation is costly.</a:t>
            </a:r>
            <a:br>
              <a:rPr lang="en-US" sz="2400"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71700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2204241" y="256636"/>
            <a:ext cx="7972054" cy="707886"/>
          </a:xfrm>
          <a:prstGeom prst="rect">
            <a:avLst/>
          </a:prstGeom>
          <a:noFill/>
        </p:spPr>
        <p:txBody>
          <a:bodyPr wrap="none" rtlCol="0">
            <a:spAutoFit/>
          </a:bodyPr>
          <a:lstStyle/>
          <a:p>
            <a:pPr algn="ctr"/>
            <a:r>
              <a:rPr lang="en-US" sz="4000" spc="0" baseline="0" dirty="0">
                <a:solidFill>
                  <a:srgbClr val="FFFFFF"/>
                </a:solidFill>
                <a:latin typeface="Arial"/>
                <a:cs typeface="Arial"/>
                <a:sym typeface="Arial"/>
                <a:rtl val="0"/>
              </a:rPr>
              <a:t>What does Data structures mean?</a:t>
            </a: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C3E8B603-CCB1-4AE4-B978-4C1F5EBA705F}"/>
              </a:ext>
            </a:extLst>
          </p:cNvPr>
          <p:cNvSpPr txBox="1"/>
          <p:nvPr/>
        </p:nvSpPr>
        <p:spPr>
          <a:xfrm rot="10800000" flipH="1" flipV="1">
            <a:off x="1137231" y="1643242"/>
            <a:ext cx="9578394" cy="1754326"/>
          </a:xfrm>
          <a:prstGeom prst="rect">
            <a:avLst/>
          </a:prstGeom>
          <a:noFill/>
        </p:spPr>
        <p:txBody>
          <a:bodyPr wrap="square" rtlCol="0">
            <a:spAutoFit/>
          </a:bodyPr>
          <a:lstStyle/>
          <a:p>
            <a:pPr algn="l" fontAlgn="base"/>
            <a:r>
              <a:rPr lang="en-US" sz="2400" b="0" i="0" dirty="0">
                <a:solidFill>
                  <a:schemeClr val="bg1"/>
                </a:solidFill>
                <a:effectLst/>
                <a:latin typeface="Arial" panose="020B0604020202020204" pitchFamily="34" charset="0"/>
                <a:cs typeface="Arial" panose="020B0604020202020204" pitchFamily="34" charset="0"/>
              </a:rPr>
              <a:t>A </a:t>
            </a:r>
            <a:r>
              <a:rPr lang="en-US" sz="2400" b="1" i="0" dirty="0">
                <a:solidFill>
                  <a:schemeClr val="bg1"/>
                </a:solidFill>
                <a:effectLst/>
                <a:latin typeface="Arial" panose="020B0604020202020204" pitchFamily="34" charset="0"/>
                <a:cs typeface="Arial" panose="020B0604020202020204" pitchFamily="34" charset="0"/>
              </a:rPr>
              <a:t>data structure</a:t>
            </a:r>
            <a:r>
              <a:rPr lang="en-US" sz="2400" b="0" i="0" dirty="0">
                <a:solidFill>
                  <a:schemeClr val="bg1"/>
                </a:solidFill>
                <a:effectLst/>
                <a:latin typeface="Arial" panose="020B0604020202020204" pitchFamily="34" charset="0"/>
                <a:cs typeface="Arial" panose="020B0604020202020204" pitchFamily="34" charset="0"/>
              </a:rPr>
              <a:t> is a particular way of organizing data in a computer so that it can be used effectively. It is a collection of data objects that allow storing retrieval and organizing data on systems.</a:t>
            </a:r>
          </a:p>
          <a:p>
            <a:br>
              <a:rPr lang="en-US" dirty="0"/>
            </a:br>
            <a:endParaRPr lang="en-US" dirty="0"/>
          </a:p>
        </p:txBody>
      </p:sp>
      <p:pic>
        <p:nvPicPr>
          <p:cNvPr id="9" name="Picture 8" descr="Graphical user interface&#10;&#10;Description automatically generated">
            <a:extLst>
              <a:ext uri="{FF2B5EF4-FFF2-40B4-BE49-F238E27FC236}">
                <a16:creationId xmlns:a16="http://schemas.microsoft.com/office/drawing/2014/main" id="{5BF9E5B8-6B34-46F3-B019-9F5AEDC8D0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5294" y="2854951"/>
            <a:ext cx="4110087" cy="3187631"/>
          </a:xfrm>
          <a:prstGeom prst="rect">
            <a:avLst/>
          </a:prstGeom>
        </p:spPr>
      </p:pic>
    </p:spTree>
    <p:extLst>
      <p:ext uri="{BB962C8B-B14F-4D97-AF65-F5344CB8AC3E}">
        <p14:creationId xmlns:p14="http://schemas.microsoft.com/office/powerpoint/2010/main" val="209386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2810870" y="256636"/>
            <a:ext cx="6773008" cy="707886"/>
          </a:xfrm>
          <a:prstGeom prst="rect">
            <a:avLst/>
          </a:prstGeom>
          <a:noFill/>
        </p:spPr>
        <p:txBody>
          <a:bodyPr wrap="none" rtlCol="0">
            <a:spAutoFit/>
          </a:bodyPr>
          <a:lstStyle/>
          <a:p>
            <a:pPr algn="ctr"/>
            <a:r>
              <a:rPr lang="en-US" sz="4000" spc="0" baseline="0" dirty="0">
                <a:solidFill>
                  <a:srgbClr val="FFFFFF"/>
                </a:solidFill>
                <a:latin typeface="Arial"/>
                <a:cs typeface="Arial"/>
                <a:sym typeface="Arial"/>
                <a:rtl val="0"/>
              </a:rPr>
              <a:t>The magic of Data structures</a:t>
            </a: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C3E8B603-CCB1-4AE4-B978-4C1F5EBA705F}"/>
              </a:ext>
            </a:extLst>
          </p:cNvPr>
          <p:cNvSpPr txBox="1"/>
          <p:nvPr/>
        </p:nvSpPr>
        <p:spPr>
          <a:xfrm rot="10800000" flipH="1" flipV="1">
            <a:off x="1306803" y="1611694"/>
            <a:ext cx="9578394" cy="1846659"/>
          </a:xfrm>
          <a:prstGeom prst="rect">
            <a:avLst/>
          </a:prstGeom>
          <a:noFill/>
        </p:spPr>
        <p:txBody>
          <a:bodyPr wrap="square" rtlCol="0">
            <a:spAutoFit/>
          </a:bodyPr>
          <a:lstStyle/>
          <a:p>
            <a:pPr fontAlgn="base"/>
            <a:r>
              <a:rPr lang="en-US" sz="2400" dirty="0">
                <a:solidFill>
                  <a:schemeClr val="bg1"/>
                </a:solidFill>
              </a:rPr>
              <a:t>Data structures can improve your programming life! Think of Data structures as tools that can make your program a lot faster or a lot simpler for yielding the same result. Knowing how to use these tools is super beneficial and will result in very noticeable changes. </a:t>
            </a:r>
            <a:br>
              <a:rPr lang="en-US" dirty="0">
                <a:solidFill>
                  <a:schemeClr val="bg1"/>
                </a:solidFill>
              </a:rPr>
            </a:br>
            <a:endParaRPr lang="en-US" dirty="0">
              <a:solidFill>
                <a:schemeClr val="bg1"/>
              </a:solidFill>
            </a:endParaRPr>
          </a:p>
        </p:txBody>
      </p:sp>
      <p:sp>
        <p:nvSpPr>
          <p:cNvPr id="10" name="TextBox 9">
            <a:extLst>
              <a:ext uri="{FF2B5EF4-FFF2-40B4-BE49-F238E27FC236}">
                <a16:creationId xmlns:a16="http://schemas.microsoft.com/office/drawing/2014/main" id="{A4AEA5DB-452C-49A2-8CE6-3592ACC5165E}"/>
              </a:ext>
            </a:extLst>
          </p:cNvPr>
          <p:cNvSpPr txBox="1"/>
          <p:nvPr/>
        </p:nvSpPr>
        <p:spPr>
          <a:xfrm>
            <a:off x="2810870" y="3535210"/>
            <a:ext cx="6400800" cy="954107"/>
          </a:xfrm>
          <a:prstGeom prst="rect">
            <a:avLst/>
          </a:prstGeom>
          <a:noFill/>
        </p:spPr>
        <p:txBody>
          <a:bodyPr wrap="square" rtlCol="0">
            <a:spAutoFit/>
          </a:bodyPr>
          <a:lstStyle/>
          <a:p>
            <a:pPr algn="ctr"/>
            <a:r>
              <a:rPr lang="en-US" sz="2800" dirty="0">
                <a:solidFill>
                  <a:schemeClr val="bg1"/>
                </a:solidFill>
              </a:rPr>
              <a:t>Let’s take a closer look on what data structures can do with code!</a:t>
            </a:r>
          </a:p>
        </p:txBody>
      </p:sp>
    </p:spTree>
    <p:extLst>
      <p:ext uri="{BB962C8B-B14F-4D97-AF65-F5344CB8AC3E}">
        <p14:creationId xmlns:p14="http://schemas.microsoft.com/office/powerpoint/2010/main" val="42680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8AF7CC7-9A45-4984-BA0D-75C076A4A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6" name="Graphic 5">
            <a:extLst>
              <a:ext uri="{FF2B5EF4-FFF2-40B4-BE49-F238E27FC236}">
                <a16:creationId xmlns:a16="http://schemas.microsoft.com/office/drawing/2014/main" id="{95D24278-CC40-4D3F-A914-225AB456A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5006" y="256635"/>
            <a:ext cx="530915" cy="707887"/>
          </a:xfrm>
          <a:prstGeom prst="rect">
            <a:avLst/>
          </a:prstGeom>
        </p:spPr>
      </p:pic>
      <p:sp>
        <p:nvSpPr>
          <p:cNvPr id="2" name="TextBox 1">
            <a:extLst>
              <a:ext uri="{FF2B5EF4-FFF2-40B4-BE49-F238E27FC236}">
                <a16:creationId xmlns:a16="http://schemas.microsoft.com/office/drawing/2014/main" id="{C45A44B1-3811-49CF-AF43-21632A659F67}"/>
              </a:ext>
            </a:extLst>
          </p:cNvPr>
          <p:cNvSpPr txBox="1"/>
          <p:nvPr/>
        </p:nvSpPr>
        <p:spPr>
          <a:xfrm>
            <a:off x="4944582" y="256635"/>
            <a:ext cx="2095445" cy="707886"/>
          </a:xfrm>
          <a:prstGeom prst="rect">
            <a:avLst/>
          </a:prstGeom>
          <a:noFill/>
        </p:spPr>
        <p:txBody>
          <a:bodyPr wrap="none" rtlCol="0">
            <a:spAutoFit/>
          </a:bodyPr>
          <a:lstStyle/>
          <a:p>
            <a:pPr algn="ctr"/>
            <a:r>
              <a:rPr lang="en-US" sz="4000" dirty="0">
                <a:solidFill>
                  <a:srgbClr val="FFFFFF"/>
                </a:solidFill>
                <a:latin typeface="Arial"/>
                <a:cs typeface="Arial"/>
                <a:sym typeface="Arial"/>
                <a:rtl val="0"/>
              </a:rPr>
              <a:t>Problem</a:t>
            </a:r>
            <a:endParaRPr lang="en-US" sz="4000" spc="0" baseline="0" dirty="0">
              <a:solidFill>
                <a:srgbClr val="FFFFFF"/>
              </a:solidFill>
              <a:latin typeface="Arial"/>
              <a:cs typeface="Arial"/>
              <a:sym typeface="Arial"/>
              <a:rtl val="0"/>
            </a:endParaRPr>
          </a:p>
        </p:txBody>
      </p:sp>
      <p:pic>
        <p:nvPicPr>
          <p:cNvPr id="11" name="Graphic 10">
            <a:extLst>
              <a:ext uri="{FF2B5EF4-FFF2-40B4-BE49-F238E27FC236}">
                <a16:creationId xmlns:a16="http://schemas.microsoft.com/office/drawing/2014/main" id="{B37EE790-39B3-43E9-A962-CABECFCFF5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3040" y="6101273"/>
            <a:ext cx="1645920" cy="428160"/>
          </a:xfrm>
          <a:prstGeom prst="rect">
            <a:avLst/>
          </a:prstGeom>
        </p:spPr>
      </p:pic>
      <p:sp>
        <p:nvSpPr>
          <p:cNvPr id="8" name="TextBox 7">
            <a:extLst>
              <a:ext uri="{FF2B5EF4-FFF2-40B4-BE49-F238E27FC236}">
                <a16:creationId xmlns:a16="http://schemas.microsoft.com/office/drawing/2014/main" id="{C3E8B603-CCB1-4AE4-B978-4C1F5EBA705F}"/>
              </a:ext>
            </a:extLst>
          </p:cNvPr>
          <p:cNvSpPr txBox="1"/>
          <p:nvPr/>
        </p:nvSpPr>
        <p:spPr>
          <a:xfrm rot="10800000" flipH="1" flipV="1">
            <a:off x="1306803" y="1697575"/>
            <a:ext cx="9578394" cy="1046440"/>
          </a:xfrm>
          <a:prstGeom prst="rect">
            <a:avLst/>
          </a:prstGeom>
          <a:noFill/>
        </p:spPr>
        <p:txBody>
          <a:bodyPr wrap="square" rtlCol="0">
            <a:spAutoFit/>
          </a:bodyPr>
          <a:lstStyle/>
          <a:p>
            <a:pPr fontAlgn="base"/>
            <a:r>
              <a:rPr lang="en-US" sz="2200" dirty="0">
                <a:solidFill>
                  <a:schemeClr val="bg1"/>
                </a:solidFill>
                <a:latin typeface="Arial" panose="020B0604020202020204" pitchFamily="34" charset="0"/>
                <a:cs typeface="Arial" panose="020B0604020202020204" pitchFamily="34" charset="0"/>
              </a:rPr>
              <a:t>Let`s say we have many Emails and passwords of users and given a random user email. We should output the password corresponding.</a:t>
            </a:r>
            <a:br>
              <a:rPr lang="en-US" dirty="0">
                <a:solidFill>
                  <a:schemeClr val="bg1"/>
                </a:solidFill>
              </a:rPr>
            </a:br>
            <a:endParaRPr lang="en-US" dirty="0">
              <a:solidFill>
                <a:schemeClr val="bg1"/>
              </a:solidFill>
            </a:endParaRPr>
          </a:p>
        </p:txBody>
      </p:sp>
      <p:graphicFrame>
        <p:nvGraphicFramePr>
          <p:cNvPr id="3" name="Table 3">
            <a:extLst>
              <a:ext uri="{FF2B5EF4-FFF2-40B4-BE49-F238E27FC236}">
                <a16:creationId xmlns:a16="http://schemas.microsoft.com/office/drawing/2014/main" id="{9FA13B91-DFC3-4783-B018-490783545935}"/>
              </a:ext>
            </a:extLst>
          </p:cNvPr>
          <p:cNvGraphicFramePr>
            <a:graphicFrameLocks noGrp="1"/>
          </p:cNvGraphicFramePr>
          <p:nvPr>
            <p:extLst>
              <p:ext uri="{D42A27DB-BD31-4B8C-83A1-F6EECF244321}">
                <p14:modId xmlns:p14="http://schemas.microsoft.com/office/powerpoint/2010/main" val="3609451499"/>
              </p:ext>
            </p:extLst>
          </p:nvPr>
        </p:nvGraphicFramePr>
        <p:xfrm>
          <a:off x="2032000" y="280598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60337336"/>
                    </a:ext>
                  </a:extLst>
                </a:gridCol>
                <a:gridCol w="4064000">
                  <a:extLst>
                    <a:ext uri="{9D8B030D-6E8A-4147-A177-3AD203B41FA5}">
                      <a16:colId xmlns:a16="http://schemas.microsoft.com/office/drawing/2014/main" val="4018013908"/>
                    </a:ext>
                  </a:extLst>
                </a:gridCol>
              </a:tblGrid>
              <a:tr h="370840">
                <a:tc>
                  <a:txBody>
                    <a:bodyPr/>
                    <a:lstStyle/>
                    <a:p>
                      <a:pPr algn="ctr"/>
                      <a:r>
                        <a:rPr lang="en-US" dirty="0"/>
                        <a:t>Email</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dirty="0"/>
                        <a:t>Password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234441675"/>
                  </a:ext>
                </a:extLst>
              </a:tr>
              <a:tr h="370840">
                <a:tc>
                  <a:txBody>
                    <a:bodyPr/>
                    <a:lstStyle/>
                    <a:p>
                      <a:pPr algn="ctr"/>
                      <a:r>
                        <a:rPr lang="en-US" dirty="0">
                          <a:solidFill>
                            <a:schemeClr val="bg1"/>
                          </a:solidFill>
                        </a:rPr>
                        <a:t>firstemail@gmail.com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A0A0A"/>
                    </a:solidFill>
                  </a:tcPr>
                </a:tc>
                <a:tc>
                  <a:txBody>
                    <a:bodyPr/>
                    <a:lstStyle/>
                    <a:p>
                      <a:pPr algn="ctr"/>
                      <a:r>
                        <a:rPr lang="en-US" dirty="0">
                          <a:solidFill>
                            <a:schemeClr val="bg1"/>
                          </a:solidFill>
                        </a:rPr>
                        <a:t>password1</a:t>
                      </a: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0A0A0A"/>
                    </a:solidFill>
                  </a:tcPr>
                </a:tc>
                <a:extLst>
                  <a:ext uri="{0D108BD9-81ED-4DB2-BD59-A6C34878D82A}">
                    <a16:rowId xmlns:a16="http://schemas.microsoft.com/office/drawing/2014/main" val="42411599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Secondemail@gmail.com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A0A0A"/>
                    </a:solidFill>
                  </a:tcPr>
                </a:tc>
                <a:tc>
                  <a:txBody>
                    <a:bodyPr/>
                    <a:lstStyle/>
                    <a:p>
                      <a:pPr algn="ctr"/>
                      <a:r>
                        <a:rPr lang="en-US" dirty="0">
                          <a:solidFill>
                            <a:schemeClr val="bg1"/>
                          </a:solidFill>
                        </a:rPr>
                        <a:t>password2</a:t>
                      </a:r>
                      <a:endParaRPr lang="en-US"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A0A0A"/>
                    </a:solidFill>
                  </a:tcPr>
                </a:tc>
                <a:extLst>
                  <a:ext uri="{0D108BD9-81ED-4DB2-BD59-A6C34878D82A}">
                    <a16:rowId xmlns:a16="http://schemas.microsoft.com/office/drawing/2014/main" val="545246610"/>
                  </a:ext>
                </a:extLst>
              </a:tr>
              <a:tr h="370840">
                <a:tc>
                  <a:txBody>
                    <a:bodyPr/>
                    <a:lstStyle/>
                    <a:p>
                      <a:pPr algn="ctr"/>
                      <a:r>
                        <a:rPr lang="en-US" dirty="0">
                          <a:solidFill>
                            <a:schemeClr val="bg1"/>
                          </a:solidFill>
                        </a:rPr>
                        <a:t>etc@gmail.com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A0A0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bg1"/>
                          </a:solidFill>
                        </a:rPr>
                        <a:t>passwordetc</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A0A0A"/>
                    </a:solidFill>
                  </a:tcPr>
                </a:tc>
                <a:extLst>
                  <a:ext uri="{0D108BD9-81ED-4DB2-BD59-A6C34878D82A}">
                    <a16:rowId xmlns:a16="http://schemas.microsoft.com/office/drawing/2014/main" val="1503413435"/>
                  </a:ext>
                </a:extLst>
              </a:tr>
            </a:tbl>
          </a:graphicData>
        </a:graphic>
      </p:graphicFrame>
      <p:sp>
        <p:nvSpPr>
          <p:cNvPr id="9" name="TextBox 8">
            <a:extLst>
              <a:ext uri="{FF2B5EF4-FFF2-40B4-BE49-F238E27FC236}">
                <a16:creationId xmlns:a16="http://schemas.microsoft.com/office/drawing/2014/main" id="{D06A903D-BDE4-48C3-8459-A7DD81271ADC}"/>
              </a:ext>
            </a:extLst>
          </p:cNvPr>
          <p:cNvSpPr txBox="1"/>
          <p:nvPr/>
        </p:nvSpPr>
        <p:spPr>
          <a:xfrm rot="10800000" flipH="1" flipV="1">
            <a:off x="1306803" y="4617498"/>
            <a:ext cx="9578394" cy="923330"/>
          </a:xfrm>
          <a:prstGeom prst="rect">
            <a:avLst/>
          </a:prstGeom>
          <a:noFill/>
        </p:spPr>
        <p:txBody>
          <a:bodyPr wrap="square" rtlCol="0">
            <a:spAutoFit/>
          </a:bodyPr>
          <a:lstStyle/>
          <a:p>
            <a:pPr fontAlgn="base"/>
            <a:r>
              <a:rPr lang="en-US" dirty="0">
                <a:solidFill>
                  <a:schemeClr val="bg1"/>
                </a:solidFill>
                <a:latin typeface="Arial" panose="020B0604020202020204" pitchFamily="34" charset="0"/>
                <a:cs typeface="Arial" panose="020B0604020202020204" pitchFamily="34" charset="0"/>
              </a:rPr>
              <a:t>Random Email: Secondemail@gmail.com</a:t>
            </a:r>
          </a:p>
          <a:p>
            <a:pPr fontAlgn="base"/>
            <a:r>
              <a:rPr lang="en-US" dirty="0">
                <a:solidFill>
                  <a:schemeClr val="bg1"/>
                </a:solidFill>
                <a:latin typeface="Arial" panose="020B0604020202020204" pitchFamily="34" charset="0"/>
                <a:cs typeface="Arial" panose="020B0604020202020204" pitchFamily="34" charset="0"/>
              </a:rPr>
              <a:t>Output:  password2</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719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6748</TotalTime>
  <Words>2632</Words>
  <Application>Microsoft Office PowerPoint</Application>
  <PresentationFormat>Widescreen</PresentationFormat>
  <Paragraphs>247</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bitter</vt:lpstr>
      <vt:lpstr>Calibri</vt:lpstr>
      <vt:lpstr>Calibri Light</vt:lpstr>
      <vt:lpstr>Consolas</vt:lpstr>
      <vt:lpstr>Nunito sans</vt:lpstr>
      <vt:lpstr>Segoe UI Historic</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Abaza</dc:creator>
  <cp:lastModifiedBy>مؤمن حمادة نجاح علي علي (ش معادلة)</cp:lastModifiedBy>
  <cp:revision>10</cp:revision>
  <dcterms:created xsi:type="dcterms:W3CDTF">2021-10-23T19:56:19Z</dcterms:created>
  <dcterms:modified xsi:type="dcterms:W3CDTF">2021-11-27T00:17:38Z</dcterms:modified>
</cp:coreProperties>
</file>