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6"/>
  </p:notesMasterIdLst>
  <p:sldIdLst>
    <p:sldId id="256" r:id="rId2"/>
    <p:sldId id="257" r:id="rId3"/>
    <p:sldId id="285" r:id="rId4"/>
    <p:sldId id="259" r:id="rId5"/>
    <p:sldId id="261" r:id="rId6"/>
    <p:sldId id="264" r:id="rId7"/>
    <p:sldId id="265" r:id="rId8"/>
    <p:sldId id="266" r:id="rId9"/>
    <p:sldId id="278" r:id="rId10"/>
    <p:sldId id="286" r:id="rId11"/>
    <p:sldId id="282" r:id="rId12"/>
    <p:sldId id="284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8" r:id="rId23"/>
    <p:sldId id="307" r:id="rId24"/>
    <p:sldId id="296" r:id="rId25"/>
    <p:sldId id="297" r:id="rId26"/>
    <p:sldId id="299" r:id="rId27"/>
    <p:sldId id="300" r:id="rId28"/>
    <p:sldId id="301" r:id="rId29"/>
    <p:sldId id="308" r:id="rId30"/>
    <p:sldId id="302" r:id="rId31"/>
    <p:sldId id="306" r:id="rId32"/>
    <p:sldId id="303" r:id="rId33"/>
    <p:sldId id="304" r:id="rId34"/>
    <p:sldId id="3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16"/>
    <a:srgbClr val="0A0A0A"/>
    <a:srgbClr val="FEAE01"/>
    <a:srgbClr val="ED7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67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C9BF3-8EB1-43F2-8E59-FBCA83F2FEF2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9858A-8468-4F9F-931D-43E9A00F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6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9858A-8468-4F9F-931D-43E9A00F3A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8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9858A-8468-4F9F-931D-43E9A00F3A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0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84000"/>
                    </a14:imgEffect>
                    <a14:imgEffect>
                      <a14:colorTemperature colorTemp="3291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77AC-790D-4814-AADA-50087DCEF84F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ata-structures/?ref=shm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10" Type="http://schemas.openxmlformats.org/officeDocument/2006/relationships/hyperlink" Target="https://www.youtube.com/watch?v=2T-A_GFuoTo&amp;t=80s" TargetMode="External"/><Relationship Id="rId9" Type="http://schemas.openxmlformats.org/officeDocument/2006/relationships/hyperlink" Target="https://www.cs.usfca.edu/~galles/visualization/Algorithms.html" TargetMode="Externa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9AD5E5A-1C97-4264-9F29-6840BCCE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70E8057B-D875-4FAE-A376-1177D78F5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9840" y="1298255"/>
            <a:ext cx="7132320" cy="1866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4EA77A-7222-4088-AE23-05FD6FCA18FB}"/>
              </a:ext>
            </a:extLst>
          </p:cNvPr>
          <p:cNvSpPr/>
          <p:nvPr/>
        </p:nvSpPr>
        <p:spPr>
          <a:xfrm>
            <a:off x="2199276" y="3429000"/>
            <a:ext cx="76597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Session </a:t>
            </a:r>
            <a:r>
              <a:rPr lang="en-US" sz="54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2: Stacks, Queues</a:t>
            </a:r>
          </a:p>
          <a:p>
            <a:pPr algn="ctr"/>
            <a:r>
              <a:rPr lang="en-US" sz="54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and De-queues.</a:t>
            </a:r>
            <a:endParaRPr lang="en-US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76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1295400" y="669925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  <a:rtl val="0"/>
              </a:rPr>
              <a:t>Big O notation</a:t>
            </a:r>
            <a:endParaRPr lang="en-US" sz="4400" spc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/>
              <a:rtl val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3491" y="1169591"/>
            <a:ext cx="530915" cy="7078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75" y="2217652"/>
            <a:ext cx="4397121" cy="2644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74" y="2490138"/>
            <a:ext cx="6246179" cy="3430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721" y="5403272"/>
            <a:ext cx="465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More on </a:t>
            </a:r>
            <a:r>
              <a:rPr lang="en-US" dirty="0" err="1" smtClean="0">
                <a:solidFill>
                  <a:schemeClr val="bg1"/>
                </a:solidFill>
              </a:rPr>
              <a:t>freecodecamp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GB" u="sng" dirty="0">
                <a:solidFill>
                  <a:srgbClr val="0070C0"/>
                </a:solidFill>
              </a:rPr>
              <a:t>https://www.freecodecamp.org/news/big-o-notation-why-it-matters-and-why-it-doesnt-1674cfa8a23c/</a:t>
            </a:r>
          </a:p>
        </p:txBody>
      </p:sp>
    </p:spTree>
    <p:extLst>
      <p:ext uri="{BB962C8B-B14F-4D97-AF65-F5344CB8AC3E}">
        <p14:creationId xmlns:p14="http://schemas.microsoft.com/office/powerpoint/2010/main" val="14271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5055235" y="25663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Stacks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06DD7B-FCFF-4A58-8231-BEC168288C60}"/>
              </a:ext>
            </a:extLst>
          </p:cNvPr>
          <p:cNvSpPr txBox="1"/>
          <p:nvPr/>
        </p:nvSpPr>
        <p:spPr>
          <a:xfrm rot="10800000" flipH="1" flipV="1">
            <a:off x="1306803" y="2913466"/>
            <a:ext cx="957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A stack is a data structure that defines the logic of LIFO. Last in First Out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18876" y="2290457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What is it?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6DD7B-FCFF-4A58-8231-BEC168288C60}"/>
              </a:ext>
            </a:extLst>
          </p:cNvPr>
          <p:cNvSpPr txBox="1"/>
          <p:nvPr/>
        </p:nvSpPr>
        <p:spPr>
          <a:xfrm rot="10800000" flipH="1" flipV="1">
            <a:off x="1306803" y="3877987"/>
            <a:ext cx="9578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When we add or remove components of linear data structures, they grow and shrink. If we restrict the growth of a linear data structure so that new components can only be added or removed only at one end, we </a:t>
            </a:r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basically have </a:t>
            </a:r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a stack.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6DD7B-FCFF-4A58-8231-BEC168288C60}"/>
              </a:ext>
            </a:extLst>
          </p:cNvPr>
          <p:cNvSpPr txBox="1"/>
          <p:nvPr/>
        </p:nvSpPr>
        <p:spPr>
          <a:xfrm rot="10800000" flipH="1" flipV="1">
            <a:off x="3939166" y="1420123"/>
            <a:ext cx="957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Restriction</a:t>
            </a:r>
            <a:r>
              <a:rPr lang="en-US" sz="36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? Why?</a:t>
            </a:r>
            <a:endParaRPr lang="en-US" sz="36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5169048" y="256636"/>
            <a:ext cx="1495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Why?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280212" y="3404007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Memory cache</a:t>
            </a:r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? can be used to retrieve recently used </a:t>
            </a:r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object.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280212" y="2090967"/>
            <a:ext cx="957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hats list? Most recent chat must be </a:t>
            </a:r>
            <a:r>
              <a:rPr lang="en-US" sz="2400" dirty="0" err="1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showen</a:t>
            </a:r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 at the top, as well as emails list and SMS list.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280212" y="4347714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The call stack. In a nutshell.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</p:spTree>
    <p:extLst>
      <p:ext uri="{BB962C8B-B14F-4D97-AF65-F5344CB8AC3E}">
        <p14:creationId xmlns:p14="http://schemas.microsoft.com/office/powerpoint/2010/main" val="6518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712996" y="256636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Call stack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090612"/>
            <a:ext cx="8334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4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712996" y="256636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Call stack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090612"/>
            <a:ext cx="8334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712996" y="256636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Call stack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62" y="964522"/>
            <a:ext cx="8167711" cy="45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712996" y="256636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Call stack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090612"/>
            <a:ext cx="8334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712996" y="256636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Call stack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85" y="1199986"/>
            <a:ext cx="7929253" cy="44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1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712996" y="256636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Call stack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090612"/>
            <a:ext cx="8334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1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712996" y="256636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Call stack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090612"/>
            <a:ext cx="8334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642DBE-5290-481B-8175-D4DEF559FA56}"/>
              </a:ext>
            </a:extLst>
          </p:cNvPr>
          <p:cNvSpPr txBox="1"/>
          <p:nvPr/>
        </p:nvSpPr>
        <p:spPr>
          <a:xfrm>
            <a:off x="5188541" y="256635"/>
            <a:ext cx="1814920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85" spc="0" baseline="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Agenda</a:t>
            </a:r>
            <a:endParaRPr lang="en-US" sz="3685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89195AC-6F74-4E2E-9A68-75F6A756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D07AE6-C57D-4DB5-82EA-9A15D5E325CB}"/>
              </a:ext>
            </a:extLst>
          </p:cNvPr>
          <p:cNvSpPr txBox="1"/>
          <p:nvPr/>
        </p:nvSpPr>
        <p:spPr>
          <a:xfrm>
            <a:off x="762000" y="1673633"/>
            <a:ext cx="1066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 and Big O - Recap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De-queues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Problem Vol.2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712996" y="256636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Call stack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090612"/>
            <a:ext cx="8334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0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712996" y="256636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Call stack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090612"/>
            <a:ext cx="8334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3842569" y="256636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Stack operations.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1519" y="1781144"/>
            <a:ext cx="751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empty() – Returns whether the stack is empty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size</a:t>
            </a:r>
            <a:r>
              <a:rPr lang="en-US" sz="2400" dirty="0">
                <a:solidFill>
                  <a:schemeClr val="bg1"/>
                </a:solidFill>
              </a:rPr>
              <a:t>() – Returns the size of the stack – Time Complexity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top() – Returns a reference to the top most element of the stack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push(x) </a:t>
            </a:r>
            <a:r>
              <a:rPr lang="en-US" sz="2400" dirty="0">
                <a:solidFill>
                  <a:schemeClr val="bg1"/>
                </a:solidFill>
              </a:rPr>
              <a:t>– Adds the element </a:t>
            </a:r>
            <a:r>
              <a:rPr lang="en-US" sz="2400" dirty="0" smtClean="0">
                <a:solidFill>
                  <a:schemeClr val="bg1"/>
                </a:solidFill>
              </a:rPr>
              <a:t>‘x’ </a:t>
            </a:r>
            <a:r>
              <a:rPr lang="en-US" sz="2400" dirty="0">
                <a:solidFill>
                  <a:schemeClr val="bg1"/>
                </a:solidFill>
              </a:rPr>
              <a:t>at the top of the stack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pop() – Deletes the top most element of the stack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5469" y="4760126"/>
            <a:ext cx="6446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Time complexity?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1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149795" y="2898236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5 Minutes Break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</p:spTree>
    <p:extLst>
      <p:ext uri="{BB962C8B-B14F-4D97-AF65-F5344CB8AC3E}">
        <p14:creationId xmlns:p14="http://schemas.microsoft.com/office/powerpoint/2010/main" val="170975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317698" y="256636"/>
            <a:ext cx="3198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Let’s practice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01522" y="1987648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4572980" y="1311701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The IDE validator 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127817" y="2170801"/>
            <a:ext cx="957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You’re a programmer, you are writing some code and the ide yells at you that there’s no matching parentheses for your line.</a:t>
            </a:r>
          </a:p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Help the IDE validating parentheses. 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031468" y="3764846"/>
            <a:ext cx="9771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Given </a:t>
            </a:r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a string s containing just the characters '(', ')', '{', '}', '[' and </a:t>
            </a:r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']',</a:t>
            </a:r>
          </a:p>
          <a:p>
            <a:pPr fontAlgn="base"/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An input string is valid if</a:t>
            </a:r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Open brackets must be closed by the same type of brackets.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Open brackets must be closed in the correct order. </a:t>
            </a:r>
          </a:p>
        </p:txBody>
      </p:sp>
    </p:spTree>
    <p:extLst>
      <p:ext uri="{BB962C8B-B14F-4D97-AF65-F5344CB8AC3E}">
        <p14:creationId xmlns:p14="http://schemas.microsoft.com/office/powerpoint/2010/main" val="227702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317698" y="256636"/>
            <a:ext cx="3198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Let’s practice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4650207" y="3044286"/>
            <a:ext cx="957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5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Solution</a:t>
            </a:r>
            <a:endParaRPr lang="en-US" sz="5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://techterms.com/definition/stack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8286"/>
            <a:ext cx="655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stack – cs50 : </a:t>
            </a:r>
            <a:r>
              <a:rPr lang="en-GB" u="sng" dirty="0">
                <a:solidFill>
                  <a:srgbClr val="0070C0"/>
                </a:solidFill>
              </a:rPr>
              <a:t>https://www.youtube.com/watch?v=aCPkszeKRa4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4650207" y="1313475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The IDE validator 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926194" y="256636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Queues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06DD7B-FCFF-4A58-8231-BEC168288C60}"/>
              </a:ext>
            </a:extLst>
          </p:cNvPr>
          <p:cNvSpPr txBox="1"/>
          <p:nvPr/>
        </p:nvSpPr>
        <p:spPr>
          <a:xfrm rot="10800000" flipH="1" flipV="1">
            <a:off x="1306803" y="2913466"/>
            <a:ext cx="957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A queue is a data structure that defines the logic of FIFO. First in First Out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18876" y="2290457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What is it?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6DD7B-FCFF-4A58-8231-BEC168288C60}"/>
              </a:ext>
            </a:extLst>
          </p:cNvPr>
          <p:cNvSpPr txBox="1"/>
          <p:nvPr/>
        </p:nvSpPr>
        <p:spPr>
          <a:xfrm rot="10800000" flipH="1" flipV="1">
            <a:off x="1306803" y="3877987"/>
            <a:ext cx="9578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When we add or remove components of linear data structures, they grow and shrink. </a:t>
            </a:r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If we restrict the growth of a linear data structure so that new components can only be added in the front and removed from the end we have a queue. 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5169048" y="256636"/>
            <a:ext cx="1495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Why?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280212" y="3404007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Network requests? To avoid bottlenecks. 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280212" y="2275633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Restaurant orders? Must be added so it serves those who came first.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280212" y="4347714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Printers? So it can print papers in order.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</a:t>
            </a:r>
            <a:r>
              <a:rPr lang="en-GB" u="sng" dirty="0" smtClean="0">
                <a:solidFill>
                  <a:srgbClr val="0070C0"/>
                </a:solidFill>
              </a:rPr>
              <a:t>techterms.com/definition/queue</a:t>
            </a:r>
            <a:endParaRPr lang="en-GB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5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3713529" y="256636"/>
            <a:ext cx="4406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Queue operations.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098954"/>
            <a:ext cx="509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 </a:t>
            </a:r>
            <a:r>
              <a:rPr lang="en-GB" u="sng" dirty="0">
                <a:solidFill>
                  <a:srgbClr val="0070C0"/>
                </a:solidFill>
              </a:rPr>
              <a:t>https://www.geeksforgeeks.org/deque-cpp-stl/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5356" y="1442794"/>
            <a:ext cx="751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empty() – Returns whether the queue is empty.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size() – Returns the size of the queue.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queue</a:t>
            </a:r>
            <a:r>
              <a:rPr lang="en-US" sz="2400" dirty="0">
                <a:solidFill>
                  <a:schemeClr val="bg1"/>
                </a:solidFill>
              </a:rPr>
              <a:t>::front() and queue::back() in C++ </a:t>
            </a:r>
            <a:r>
              <a:rPr lang="en-US" sz="2400" dirty="0" smtClean="0">
                <a:solidFill>
                  <a:schemeClr val="bg1"/>
                </a:solidFill>
              </a:rPr>
              <a:t>STL –  front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function returns a reference to the first element of the queue</a:t>
            </a:r>
            <a:r>
              <a:rPr lang="en-US" sz="2400" dirty="0">
                <a:solidFill>
                  <a:schemeClr val="bg1"/>
                </a:solidFill>
              </a:rPr>
              <a:t>. back() function returns a reference to the last element of the queue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Enqueue</a:t>
            </a:r>
            <a:r>
              <a:rPr lang="en-US" sz="2400" dirty="0" smtClean="0">
                <a:solidFill>
                  <a:schemeClr val="bg1"/>
                </a:solidFill>
              </a:rPr>
              <a:t> (X)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8451" y="5000946"/>
            <a:ext cx="6446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Time complexity?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036782" y="2842818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Queue 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VS Stack.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098954"/>
            <a:ext cx="509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 </a:t>
            </a:r>
            <a:r>
              <a:rPr lang="en-GB" u="sng" dirty="0">
                <a:solidFill>
                  <a:srgbClr val="0070C0"/>
                </a:solidFill>
              </a:rPr>
              <a:t>https://www.geeksforgeeks.org/deque-cpp-stl/</a:t>
            </a:r>
          </a:p>
        </p:txBody>
      </p:sp>
    </p:spTree>
    <p:extLst>
      <p:ext uri="{BB962C8B-B14F-4D97-AF65-F5344CB8AC3E}">
        <p14:creationId xmlns:p14="http://schemas.microsoft.com/office/powerpoint/2010/main" val="31480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642DBE-5290-481B-8175-D4DEF559FA56}"/>
              </a:ext>
            </a:extLst>
          </p:cNvPr>
          <p:cNvSpPr txBox="1"/>
          <p:nvPr/>
        </p:nvSpPr>
        <p:spPr>
          <a:xfrm>
            <a:off x="3903733" y="256635"/>
            <a:ext cx="4384534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85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Powerful resources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89195AC-6F74-4E2E-9A68-75F6A756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D07AE6-C57D-4DB5-82EA-9A15D5E325CB}"/>
              </a:ext>
            </a:extLst>
          </p:cNvPr>
          <p:cNvSpPr txBox="1"/>
          <p:nvPr/>
        </p:nvSpPr>
        <p:spPr>
          <a:xfrm>
            <a:off x="762000" y="1279146"/>
            <a:ext cx="10668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GeeksforGeeks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structures section: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https://www.geeksforgeeks.org/data-structures/?ref=shm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tool for Data structures: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https://www.cs.usfca.edu/~galles/visualization/Algorithms.html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CS50 Data Structures: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www.youtube.com/watch?v=2T-A_GFuoTo&amp;t=80s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Complexity Cheat Sheet: </a:t>
            </a:r>
            <a:r>
              <a:rPr lang="en-US" sz="2400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https://www.bigocheatsheet.com/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 and queues,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Buffalo University </a:t>
            </a:r>
            <a:r>
              <a:rPr lang="en-US" sz="2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https://cse.buffalo.edu/~shapiro/Courses/CSE116/notes10.html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3005615" y="256636"/>
            <a:ext cx="5822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Queue Variation -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Deque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098954"/>
            <a:ext cx="509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</a:t>
            </a:r>
            <a:r>
              <a:rPr lang="en-GB" u="sng" dirty="0" smtClean="0">
                <a:solidFill>
                  <a:srgbClr val="0070C0"/>
                </a:solidFill>
              </a:rPr>
              <a:t>techterms.com/definition/queue</a:t>
            </a:r>
            <a:endParaRPr lang="en-GB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280" y="2544409"/>
            <a:ext cx="751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Double ended queues are sequence containers with the feature of expansion and contraction on both the ends.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They are similar to vectors, but are more efficient in case of insertion and deletion of elements. Unlike vectors, contiguous storage allocation may not be </a:t>
            </a:r>
            <a:r>
              <a:rPr lang="en-US" sz="2400" dirty="0" smtClean="0">
                <a:solidFill>
                  <a:schemeClr val="bg1"/>
                </a:solidFill>
              </a:rPr>
              <a:t>guaranteed.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Random access guaranteed.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3727955" y="256636"/>
            <a:ext cx="4378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Deque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 operations.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098954"/>
            <a:ext cx="509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 </a:t>
            </a:r>
            <a:r>
              <a:rPr lang="en-GB" u="sng" dirty="0">
                <a:solidFill>
                  <a:srgbClr val="0070C0"/>
                </a:solidFill>
              </a:rPr>
              <a:t>https://www.geeksforgeeks.org/deque-cpp-stl/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5356" y="1442794"/>
            <a:ext cx="751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empty() – Returns whether the queue is empty.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size() – Returns the size of the queue.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queue</a:t>
            </a:r>
            <a:r>
              <a:rPr lang="en-US" sz="2400" dirty="0">
                <a:solidFill>
                  <a:schemeClr val="bg1"/>
                </a:solidFill>
              </a:rPr>
              <a:t>::front() and queue::back() in C++ </a:t>
            </a:r>
            <a:r>
              <a:rPr lang="en-US" sz="2400" dirty="0" smtClean="0">
                <a:solidFill>
                  <a:schemeClr val="bg1"/>
                </a:solidFill>
              </a:rPr>
              <a:t>STL –  front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function returns a reference to the first element of the queue</a:t>
            </a:r>
            <a:r>
              <a:rPr lang="en-US" sz="2400" dirty="0">
                <a:solidFill>
                  <a:schemeClr val="bg1"/>
                </a:solidFill>
              </a:rPr>
              <a:t>. back() function returns a reference to the last element of the queue.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push_front</a:t>
            </a:r>
            <a:r>
              <a:rPr lang="en-US" sz="2400" dirty="0" smtClean="0">
                <a:solidFill>
                  <a:schemeClr val="bg1"/>
                </a:solidFill>
              </a:rPr>
              <a:t>(x), </a:t>
            </a:r>
            <a:r>
              <a:rPr lang="en-US" sz="2400" dirty="0" err="1" smtClean="0">
                <a:solidFill>
                  <a:schemeClr val="bg1"/>
                </a:solidFill>
              </a:rPr>
              <a:t>pop_front</a:t>
            </a:r>
            <a:r>
              <a:rPr lang="en-US" sz="2400" dirty="0" smtClean="0">
                <a:solidFill>
                  <a:schemeClr val="bg1"/>
                </a:solidFill>
              </a:rPr>
              <a:t>(x)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</a:rPr>
              <a:t>ush_back</a:t>
            </a:r>
            <a:r>
              <a:rPr lang="en-US" sz="2400" dirty="0" smtClean="0">
                <a:solidFill>
                  <a:schemeClr val="bg1"/>
                </a:solidFill>
              </a:rPr>
              <a:t>(x), </a:t>
            </a:r>
            <a:r>
              <a:rPr lang="en-US" sz="2400" dirty="0" err="1" smtClean="0">
                <a:solidFill>
                  <a:schemeClr val="bg1"/>
                </a:solidFill>
              </a:rPr>
              <a:t>pop_back</a:t>
            </a:r>
            <a:r>
              <a:rPr lang="en-US" sz="2400" dirty="0" smtClean="0">
                <a:solidFill>
                  <a:schemeClr val="bg1"/>
                </a:solidFill>
              </a:rPr>
              <a:t>(x)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8451" y="5000946"/>
            <a:ext cx="6446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Time complexity?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5169048" y="256636"/>
            <a:ext cx="1495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Why?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280212" y="3404007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Sorting a </a:t>
            </a:r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software application's list of undo operations.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280212" y="1906301"/>
            <a:ext cx="957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A web browser's history. Recently visited URLs are added to the front of the </a:t>
            </a:r>
            <a:r>
              <a:rPr lang="en-US" sz="2400" dirty="0" err="1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deque</a:t>
            </a:r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, and the URL at the back of the </a:t>
            </a:r>
            <a:r>
              <a:rPr lang="en-US" sz="2400" dirty="0" err="1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deque</a:t>
            </a:r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 is removed after some specified number of insertions at the front.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98954"/>
            <a:ext cx="509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Learn more:  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>
                <a:solidFill>
                  <a:srgbClr val="0070C0"/>
                </a:solidFill>
              </a:rPr>
              <a:t>://</a:t>
            </a:r>
            <a:r>
              <a:rPr lang="en-GB" u="sng" dirty="0" smtClean="0">
                <a:solidFill>
                  <a:srgbClr val="0070C0"/>
                </a:solidFill>
              </a:rPr>
              <a:t>techterms.com/definition/queue</a:t>
            </a:r>
            <a:endParaRPr lang="en-GB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317698" y="256636"/>
            <a:ext cx="3198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Let’s practice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4317698" y="1492152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Call Center </a:t>
            </a:r>
            <a:r>
              <a:rPr lang="en-US" sz="24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cheduling 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210454" y="4408892"/>
            <a:ext cx="97710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Example: </a:t>
            </a:r>
          </a:p>
          <a:p>
            <a:pPr fontAlgn="base"/>
            <a:r>
              <a:rPr lang="en-US" sz="16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N = 5</a:t>
            </a:r>
          </a:p>
          <a:p>
            <a:pPr fontAlgn="base"/>
            <a:r>
              <a:rPr lang="en-US" sz="16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[10, 20, 30, 10, 5]</a:t>
            </a:r>
          </a:p>
          <a:p>
            <a:pPr fontAlgn="base"/>
            <a:r>
              <a:rPr lang="en-US" sz="16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K = 3</a:t>
            </a:r>
          </a:p>
          <a:p>
            <a:pPr fontAlgn="base"/>
            <a:endParaRPr lang="en-US" sz="16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  <a:p>
            <a:pPr fontAlgn="base"/>
            <a:r>
              <a:rPr lang="en-US" sz="16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Output:</a:t>
            </a:r>
          </a:p>
          <a:p>
            <a:pPr fontAlgn="base"/>
            <a:r>
              <a:rPr lang="en-US" sz="16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3, [10, 20, 30]</a:t>
            </a:r>
          </a:p>
          <a:p>
            <a:pPr fontAlgn="base"/>
            <a:endParaRPr lang="en-US" sz="2000" dirty="0" smtClean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  <a:p>
            <a:pPr fontAlgn="base"/>
            <a:endParaRPr lang="en-US" sz="20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1210454" y="2211859"/>
            <a:ext cx="9771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You are on a software that manages a call center calls by receiving calls from customers and schedule it in order so whoever called first is served first. </a:t>
            </a:r>
          </a:p>
          <a:p>
            <a:pPr fontAlgn="base"/>
            <a:endParaRPr lang="en-US" sz="20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Given an N number of calls, each call is represented by an integer that indicates its length in seconds, And a number K that represents the exact index when the receiving line was closed. Return the number of calls the call center can hold at once.</a:t>
            </a:r>
          </a:p>
        </p:txBody>
      </p:sp>
    </p:spTree>
    <p:extLst>
      <p:ext uri="{BB962C8B-B14F-4D97-AF65-F5344CB8AC3E}">
        <p14:creationId xmlns:p14="http://schemas.microsoft.com/office/powerpoint/2010/main" val="37567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784334" y="256636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The End!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11396" y="2706309"/>
            <a:ext cx="957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Don’t forget… the feedback form.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911396" y="3645028"/>
            <a:ext cx="977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Solving is the way to take it all.</a:t>
            </a:r>
            <a:endParaRPr lang="en-US" sz="24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3728757" y="4909762"/>
            <a:ext cx="43765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Thank you!</a:t>
            </a:r>
            <a:endParaRPr lang="en-US" sz="66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6820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642DBE-5290-481B-8175-D4DEF559FA56}"/>
              </a:ext>
            </a:extLst>
          </p:cNvPr>
          <p:cNvSpPr txBox="1"/>
          <p:nvPr/>
        </p:nvSpPr>
        <p:spPr>
          <a:xfrm>
            <a:off x="5216016" y="256635"/>
            <a:ext cx="1759970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85" spc="0" baseline="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Vectors</a:t>
            </a:r>
            <a:endParaRPr lang="en-US" sz="3685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B78C559-572A-4499-9471-84DB56C4E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784C4B-D797-4366-ABB8-C7602EC97C13}"/>
              </a:ext>
            </a:extLst>
          </p:cNvPr>
          <p:cNvSpPr txBox="1"/>
          <p:nvPr/>
        </p:nvSpPr>
        <p:spPr>
          <a:xfrm>
            <a:off x="951345" y="1838325"/>
            <a:ext cx="10254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vector, list, or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dynamic allocated abstracted array.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solidFill>
                <a:schemeClr val="bg1"/>
              </a:solidFill>
              <a:effectLst/>
              <a:latin typeface="bitter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0873" y="3980873"/>
            <a:ext cx="7823200" cy="143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3680" y="2895554"/>
            <a:ext cx="5724640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5333753" y="256636"/>
            <a:ext cx="1495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0" baseline="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Why?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3D164C-7785-4DC3-847A-BB1D13F2289D}"/>
              </a:ext>
            </a:extLst>
          </p:cNvPr>
          <p:cNvSpPr txBox="1"/>
          <p:nvPr/>
        </p:nvSpPr>
        <p:spPr>
          <a:xfrm>
            <a:off x="695323" y="1613118"/>
            <a:ext cx="1077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an element inside an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57" y="2441965"/>
            <a:ext cx="4061812" cy="329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6" y="4765553"/>
            <a:ext cx="4526672" cy="929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40" y="1190148"/>
            <a:ext cx="3737830" cy="33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3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642DBE-5290-481B-8175-D4DEF559FA56}"/>
              </a:ext>
            </a:extLst>
          </p:cNvPr>
          <p:cNvSpPr txBox="1"/>
          <p:nvPr/>
        </p:nvSpPr>
        <p:spPr>
          <a:xfrm>
            <a:off x="5315873" y="256635"/>
            <a:ext cx="1366080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85" spc="0" baseline="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Big O</a:t>
            </a:r>
            <a:endParaRPr lang="en-US" sz="3685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89195AC-6F74-4E2E-9A68-75F6A756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FFF45B-9CC1-4E93-A93A-5FECF0F9E310}"/>
              </a:ext>
            </a:extLst>
          </p:cNvPr>
          <p:cNvSpPr txBox="1"/>
          <p:nvPr/>
        </p:nvSpPr>
        <p:spPr>
          <a:xfrm>
            <a:off x="1025361" y="1221157"/>
            <a:ext cx="1064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A9BDF-353C-4671-9A92-45DB169D9B82}"/>
              </a:ext>
            </a:extLst>
          </p:cNvPr>
          <p:cNvSpPr txBox="1"/>
          <p:nvPr/>
        </p:nvSpPr>
        <p:spPr>
          <a:xfrm>
            <a:off x="3583834" y="1841134"/>
            <a:ext cx="1064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Nunito sans" pitchFamily="2" charset="0"/>
            </a:endParaRPr>
          </a:p>
          <a:p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  <a:latin typeface="Nunito sans" pitchFamily="2" charset="0"/>
              </a:rPr>
              <a:t>Let’s end the confusion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8B603-CCB1-4AE4-B978-4C1F5EBA705F}"/>
              </a:ext>
            </a:extLst>
          </p:cNvPr>
          <p:cNvSpPr txBox="1"/>
          <p:nvPr/>
        </p:nvSpPr>
        <p:spPr>
          <a:xfrm rot="10800000" flipH="1" flipV="1">
            <a:off x="636243" y="4413764"/>
            <a:ext cx="95783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Simply, it’s a way to tell your programming mates how well your code is in terms of time and space. (Efficiency)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8B603-CCB1-4AE4-B978-4C1F5EBA705F}"/>
              </a:ext>
            </a:extLst>
          </p:cNvPr>
          <p:cNvSpPr txBox="1"/>
          <p:nvPr/>
        </p:nvSpPr>
        <p:spPr>
          <a:xfrm rot="10800000" flipH="1" flipV="1">
            <a:off x="636243" y="3429771"/>
            <a:ext cx="95783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not a programming notation. It’s simply a mathematical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notation that describes the limiting behavior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644015" y="256636"/>
            <a:ext cx="3092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0" baseline="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Big O Cont’d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8B603-CCB1-4AE4-B978-4C1F5EBA705F}"/>
              </a:ext>
            </a:extLst>
          </p:cNvPr>
          <p:cNvSpPr txBox="1"/>
          <p:nvPr/>
        </p:nvSpPr>
        <p:spPr>
          <a:xfrm rot="10800000" flipH="1" flipV="1">
            <a:off x="1062181" y="1709065"/>
            <a:ext cx="9505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chemeClr val="bg1"/>
                </a:solidFill>
                <a:latin typeface="Consolas" panose="020B0609020204030204" pitchFamily="49" charset="0"/>
              </a:rPr>
              <a:t>for (int i = 0; i &lt; N; i++) ---&gt;&gt; 3N times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sum+=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 -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--&gt;&gt;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2N times	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2181" y="3429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r>
              <a:rPr lang="nn-NO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dirty="0" smtClean="0">
                <a:solidFill>
                  <a:schemeClr val="bg1"/>
                </a:solidFill>
                <a:latin typeface="Consolas" panose="020B0609020204030204" pitchFamily="49" charset="0"/>
              </a:rPr>
              <a:t>N; </a:t>
            </a:r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i++) ---&gt;&gt;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sum+=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N; </a:t>
            </a:r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i++) ---&gt;&gt;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sum+=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nn-NO" sz="1400" dirty="0">
                <a:solidFill>
                  <a:schemeClr val="bg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N; </a:t>
            </a:r>
            <a:r>
              <a:rPr lang="nn-NO" sz="1400" dirty="0">
                <a:solidFill>
                  <a:schemeClr val="bg1"/>
                </a:solidFill>
                <a:latin typeface="Consolas" panose="020B0609020204030204" pitchFamily="49" charset="0"/>
              </a:rPr>
              <a:t>i++) ---&gt;&gt;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sum+=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nn-NO" sz="1100" dirty="0">
                <a:solidFill>
                  <a:schemeClr val="bg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N; </a:t>
            </a:r>
            <a:r>
              <a:rPr lang="nn-NO" sz="1100" dirty="0">
                <a:solidFill>
                  <a:schemeClr val="bg1"/>
                </a:solidFill>
                <a:latin typeface="Consolas" panose="020B0609020204030204" pitchFamily="49" charset="0"/>
              </a:rPr>
              <a:t>i++) ---&gt;&gt; 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	sum+=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nn-NO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n-NO" sz="1100" dirty="0">
                <a:solidFill>
                  <a:schemeClr val="bg1"/>
                </a:solidFill>
                <a:latin typeface="Consolas" panose="020B0609020204030204" pitchFamily="49" charset="0"/>
              </a:rPr>
              <a:t>i = 0; i &lt; N</a:t>
            </a:r>
            <a:r>
              <a:rPr lang="nn-NO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nn-NO" sz="1100" dirty="0">
                <a:solidFill>
                  <a:schemeClr val="bg1"/>
                </a:solidFill>
                <a:latin typeface="Consolas" panose="020B0609020204030204" pitchFamily="49" charset="0"/>
              </a:rPr>
              <a:t>i++) ---&gt;&gt; </a:t>
            </a:r>
            <a:r>
              <a:rPr lang="en-U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	sum+=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endParaRPr lang="en-US" sz="1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1454" y="4987790"/>
            <a:ext cx="5299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I won’t calculate all the lines.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3524212" y="256636"/>
            <a:ext cx="5346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0" baseline="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And here</a:t>
            </a:r>
            <a:r>
              <a:rPr lang="en-US" sz="4000" spc="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 comes Big O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8B603-CCB1-4AE4-B978-4C1F5EBA705F}"/>
              </a:ext>
            </a:extLst>
          </p:cNvPr>
          <p:cNvSpPr txBox="1"/>
          <p:nvPr/>
        </p:nvSpPr>
        <p:spPr>
          <a:xfrm rot="10800000" flipH="1" flipV="1">
            <a:off x="1306803" y="1934858"/>
            <a:ext cx="957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</a:rPr>
              <a:t>A basic step that is independent of how the input is or a constant O(1).</a:t>
            </a:r>
          </a:p>
          <a:p>
            <a:pPr fontAlgn="base"/>
            <a:r>
              <a:rPr lang="en-US" sz="2400" dirty="0" smtClean="0">
                <a:solidFill>
                  <a:schemeClr val="bg1"/>
                </a:solidFill>
              </a:rPr>
              <a:t>Other than that? We measure in terms of the fastest growing term, And we take out the coefficient.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01" y="3824293"/>
            <a:ext cx="546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Why do we take out the coefficient?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1295400" y="669925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  <a:rtl val="0"/>
              </a:rPr>
              <a:t>Big O notation</a:t>
            </a:r>
            <a:endParaRPr lang="en-US" sz="4400" spc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/>
              <a:rtl val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3491" y="1169591"/>
            <a:ext cx="530915" cy="707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0" y="2057193"/>
            <a:ext cx="8690520" cy="42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6706</TotalTime>
  <Words>1279</Words>
  <Application>Microsoft Office PowerPoint</Application>
  <PresentationFormat>Widescreen</PresentationFormat>
  <Paragraphs>178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bitter</vt:lpstr>
      <vt:lpstr>Calibri</vt:lpstr>
      <vt:lpstr>Calibri Light</vt:lpstr>
      <vt:lpstr>Consolas</vt:lpstr>
      <vt:lpstr>Nunito sans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Abaza</dc:creator>
  <cp:lastModifiedBy>mohamed adel</cp:lastModifiedBy>
  <cp:revision>47</cp:revision>
  <dcterms:created xsi:type="dcterms:W3CDTF">2021-10-23T19:56:19Z</dcterms:created>
  <dcterms:modified xsi:type="dcterms:W3CDTF">2021-12-02T13:36:40Z</dcterms:modified>
</cp:coreProperties>
</file>