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04"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7" r:id="rId42"/>
    <p:sldId id="298" r:id="rId43"/>
    <p:sldId id="299" r:id="rId44"/>
    <p:sldId id="300" r:id="rId45"/>
    <p:sldId id="301" r:id="rId46"/>
    <p:sldId id="303" r:id="rId47"/>
    <p:sldId id="302" r:id="rId48"/>
    <p:sldId id="305"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onsolas" panose="020B0609020204030204" pitchFamily="49" charset="0"/>
      <p:regular r:id="rId55"/>
      <p:bold r:id="rId56"/>
      <p:italic r:id="rId57"/>
      <p:boldItalic r:id="rId58"/>
    </p:embeddedFont>
    <p:embeddedFont>
      <p:font typeface="Helvetica Neue" panose="020B060402020202020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hcjpfKzeyEvNekNbL01qvy6wQh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085314-9A2D-40DE-AD20-6C7B022E723C}">
  <a:tblStyle styleId="{68085314-9A2D-40DE-AD20-6C7B022E723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0531098e58_3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10531098e58_3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000"/>
              <a:t>So far in the sessions, we only visualized and used contiguous memories. Let`s purpose a new concept. </a:t>
            </a:r>
            <a:endParaRPr sz="2000"/>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5" name="Google Shape;20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0531098e58_3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0531098e58_3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700"/>
              <a:t>Random Access example the third node, you would have to go to the first node, which points you to the second node and then the second node would point you to the third </a:t>
            </a:r>
            <a:endParaRPr sz="1700"/>
          </a:p>
        </p:txBody>
      </p:sp>
      <p:sp>
        <p:nvSpPr>
          <p:cNvPr id="230" name="Google Shape;23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0531098e58_3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0531098e58_3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10531098e58_3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900"/>
              <a:t>like playing UNO, Each one has a turn and then it goes back on circle.</a:t>
            </a:r>
            <a:endParaRPr sz="1900"/>
          </a:p>
          <a:p>
            <a:pPr marL="0" lvl="0" indent="0" algn="l" rtl="0">
              <a:spcBef>
                <a:spcPts val="0"/>
              </a:spcBef>
              <a:spcAft>
                <a:spcPts val="0"/>
              </a:spcAft>
              <a:buClr>
                <a:schemeClr val="dk1"/>
              </a:buClr>
              <a:buSzPts val="1100"/>
              <a:buFont typeface="Arial"/>
              <a:buNone/>
            </a:pPr>
            <a:endParaRPr sz="1900"/>
          </a:p>
          <a:p>
            <a:pPr marL="0" lvl="0" indent="0" algn="l" rtl="0">
              <a:spcBef>
                <a:spcPts val="0"/>
              </a:spcBef>
              <a:spcAft>
                <a:spcPts val="0"/>
              </a:spcAft>
              <a:buNone/>
            </a:pPr>
            <a:endParaRPr sz="1900"/>
          </a:p>
        </p:txBody>
      </p:sp>
      <p:sp>
        <p:nvSpPr>
          <p:cNvPr id="274" name="Google Shape;27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0531098e58_3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10531098e58_3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0531098e58_3_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10531098e58_3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531098e58_3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10531098e58_3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0531098e58_3_1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g10531098e58_3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0531098e58_3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0531098e58_3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g10531098e58_3_1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531098e58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10531098e58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000">
                <a:latin typeface="Arial"/>
                <a:ea typeface="Arial"/>
                <a:cs typeface="Arial"/>
                <a:sym typeface="Arial"/>
              </a:rPr>
              <a:t>It doesn’t have to iterate over the previous elements. So you simply add the index to the address of the start of the array that you got from step one.</a:t>
            </a:r>
            <a:endParaRPr sz="2000">
              <a:latin typeface="Arial"/>
              <a:ea typeface="Arial"/>
              <a:cs typeface="Arial"/>
              <a:sym typeface="Arial"/>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531098e58_3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10531098e58_3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4"/>
          <p:cNvSpPr>
            <a:spLocks noGrp="1"/>
          </p:cNvSpPr>
          <p:nvPr>
            <p:ph type="pic" idx="2"/>
          </p:nvPr>
        </p:nvSpPr>
        <p:spPr>
          <a:xfrm>
            <a:off x="5183188" y="987425"/>
            <a:ext cx="6172200" cy="4873625"/>
          </a:xfrm>
          <a:prstGeom prst="rect">
            <a:avLst/>
          </a:prstGeom>
          <a:noFill/>
          <a:ln>
            <a:noFill/>
          </a:ln>
        </p:spPr>
      </p:sp>
      <p:sp>
        <p:nvSpPr>
          <p:cNvPr id="68" name="Google Shape;68;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hyperlink" Target="https://www.codesdope.com/blog/article/c-linked-lists-in-c-singly-linked-lis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hyperlink" Target="https://www.geeksforgeeks.org/linked-list-set-1-introduc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hyperlink" Target="https://www.geeksforgeeks.org/circular-linked-lis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hyperlink" Target="https://www.geeksforgeeks.org/doubly-linked-lis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hyperlink" Target="https://www.geeksforgeeks.org/doubly-circular-linked-list-set-1-introduction-and-insert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www.bigocheatsheet.com/" TargetMode="External"/><Relationship Id="rId3" Type="http://schemas.openxmlformats.org/officeDocument/2006/relationships/image" Target="../media/image1.png"/><Relationship Id="rId7" Type="http://schemas.openxmlformats.org/officeDocument/2006/relationships/hyperlink" Target="https://www.youtube.com/watch?v=2T-A_GFuoTo&amp;t=80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cs.usfca.edu/~galles/visualization/Algorithms.html" TargetMode="External"/><Relationship Id="rId5" Type="http://schemas.openxmlformats.org/officeDocument/2006/relationships/hyperlink" Target="https://www.geeksforgeeks.org/data-structures/?ref=shm" TargetMode="External"/><Relationship Id="rId4" Type="http://schemas.openxmlformats.org/officeDocument/2006/relationships/image" Target="../media/image3.png"/><Relationship Id="rId9" Type="http://schemas.openxmlformats.org/officeDocument/2006/relationships/hyperlink" Target="https://www.youtube.com/watch?v=WwfhLC16bis&amp;t=59s"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hyperlink" Target="https://www.cplusplus.com/reference/list/list/%20and%20https:/www.geeksforgeeks.org/forward-list-c-set-1-introduction-important-function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the-c-standard-template-library-stl/%20and%20https:/www.geeksforgeeks.org/bitsstdc-h-c/"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hyperlink" Target="https://www.geeksforgeeks.org/introduction-iterators-c/"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hyperlink" Target="https://www.cplusplus.com/reference/queue/queue/" TargetMode="External"/><Relationship Id="rId7"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stackoverflow.com/questions/6292332/what-really-is-a-deque-in-stl" TargetMode="External"/><Relationship Id="rId4" Type="http://schemas.openxmlformats.org/officeDocument/2006/relationships/hyperlink" Target="https://www.cplusplus.com/reference/stack/stack/"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advantages-of-vector-over-array-in-c/"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hyperlink" Target="https://www.google.com/search?q=linked+list+memes&amp;sxsrf=AOaemvJCS8eQ_7A55dHgR-rPrN3imPtEqg%3A1638699619808&amp;source=hp&amp;ei=Y5KsYYz2LZzBytMPhv2cqAY&amp;iflsig=ALs-wAMAAAAAYaygc6cuWwrtRw0wnHwhVGPamBq8xC0T&amp;oq=linked+list+meme&amp;gs_lcp=Cgdnd3Mtd2l6EAMYADIGCCMQJxATMgUIABDLATIGCAAQFhAeMgYIABAWEB46BAgjECc6CwguEIAEELEDEIMBOg4ILhCABBCxAxDHARDRAzoICAAQgAQQsQM6CwgAEIAEELEDEIMBOg4ILhCABBCxAxDHARCjAjoJCCMQJxBGEP0BOhEILhCABBCxAxCDARDHARDRAzoICAAQsQMQgwE6CwguEIAEEMcBEK8BOgsILhDHARDRAxDLAToLCC4QxwEQrwEQywE6DQguEMcBENEDEAoQywE6BwgAEAoQywFQAFjXHWCdI2gBcAB4AIABtAGIAcwTkgEEMC4xN5gBAKABAQ&amp;sclient=gws-wiz" TargetMode="External"/><Relationship Id="rId7"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5.jp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hyperlink" Target="https://stackoverflow.com/questions/2209224/vector-vs-list-in-stl?rq=1"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binary-search/"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gi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bigocheatsheet.com/"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89" name="Google Shape;89;p1"/>
          <p:cNvPicPr preferRelativeResize="0"/>
          <p:nvPr/>
        </p:nvPicPr>
        <p:blipFill rotWithShape="1">
          <a:blip r:embed="rId4">
            <a:alphaModFix/>
          </a:blip>
          <a:srcRect/>
          <a:stretch/>
        </p:blipFill>
        <p:spPr>
          <a:xfrm>
            <a:off x="2529840" y="1298255"/>
            <a:ext cx="7132320" cy="1866794"/>
          </a:xfrm>
          <a:prstGeom prst="rect">
            <a:avLst/>
          </a:prstGeom>
          <a:noFill/>
          <a:ln>
            <a:noFill/>
          </a:ln>
        </p:spPr>
      </p:pic>
      <p:sp>
        <p:nvSpPr>
          <p:cNvPr id="90" name="Google Shape;90;p1"/>
          <p:cNvSpPr/>
          <p:nvPr/>
        </p:nvSpPr>
        <p:spPr>
          <a:xfrm>
            <a:off x="2094957" y="3429000"/>
            <a:ext cx="7868436"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dirty="0">
                <a:solidFill>
                  <a:schemeClr val="lt1"/>
                </a:solidFill>
                <a:latin typeface="Calibri"/>
                <a:ea typeface="Calibri"/>
                <a:cs typeface="Calibri"/>
                <a:sym typeface="Calibri"/>
              </a:rPr>
              <a:t>Session 3: Linked Lists and</a:t>
            </a:r>
            <a:endParaRPr dirty="0"/>
          </a:p>
          <a:p>
            <a:pPr marL="0" marR="0" lvl="0" indent="0" algn="ctr" rtl="0">
              <a:spcBef>
                <a:spcPts val="0"/>
              </a:spcBef>
              <a:spcAft>
                <a:spcPts val="0"/>
              </a:spcAft>
              <a:buNone/>
            </a:pPr>
            <a:r>
              <a:rPr lang="en-US" sz="5400" b="1" i="0" u="none" strike="noStrike" cap="none" dirty="0">
                <a:solidFill>
                  <a:schemeClr val="lt1"/>
                </a:solidFill>
                <a:latin typeface="Calibri"/>
                <a:ea typeface="Calibri"/>
                <a:cs typeface="Calibri"/>
                <a:sym typeface="Calibri"/>
              </a:rPr>
              <a:t>Intro to BST.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rial"/>
              <a:buNone/>
            </a:pPr>
            <a:r>
              <a:rPr lang="en-US" sz="4400">
                <a:solidFill>
                  <a:schemeClr val="lt1"/>
                </a:solidFill>
                <a:latin typeface="Arial"/>
                <a:ea typeface="Arial"/>
                <a:cs typeface="Arial"/>
                <a:sym typeface="Arial"/>
              </a:rPr>
              <a:t>Expanding an Array</a:t>
            </a:r>
            <a:endParaRPr/>
          </a:p>
        </p:txBody>
      </p:sp>
      <p:sp>
        <p:nvSpPr>
          <p:cNvPr id="172" name="Google Shape;172;p8"/>
          <p:cNvSpPr txBox="1">
            <a:spLocks noGrp="1"/>
          </p:cNvSpPr>
          <p:nvPr>
            <p:ph type="body" idx="1"/>
          </p:nvPr>
        </p:nvSpPr>
        <p:spPr>
          <a:xfrm>
            <a:off x="838200" y="1825625"/>
            <a:ext cx="10515600" cy="1688100"/>
          </a:xfrm>
          <a:prstGeom prst="rect">
            <a:avLst/>
          </a:prstGeom>
          <a:noFill/>
          <a:ln>
            <a:noFill/>
          </a:ln>
        </p:spPr>
        <p:txBody>
          <a:bodyPr spcFirstLastPara="1" wrap="square" lIns="91425" tIns="45700" rIns="91425" bIns="45700" anchor="t" anchorCtr="0">
            <a:normAutofit/>
          </a:bodyPr>
          <a:lstStyle/>
          <a:p>
            <a:pPr marL="228600" lvl="0" indent="-228600" algn="ctr" rtl="0">
              <a:lnSpc>
                <a:spcPct val="115000"/>
              </a:lnSpc>
              <a:spcBef>
                <a:spcPts val="0"/>
              </a:spcBef>
              <a:spcAft>
                <a:spcPts val="0"/>
              </a:spcAft>
              <a:buClr>
                <a:srgbClr val="F2F2F2"/>
              </a:buClr>
              <a:buSzPts val="2800"/>
              <a:buChar char="•"/>
            </a:pPr>
            <a:r>
              <a:rPr lang="en-US">
                <a:solidFill>
                  <a:srgbClr val="F2F2F2"/>
                </a:solidFill>
              </a:rPr>
              <a:t> We have an array[3] = [1,2,3] </a:t>
            </a:r>
            <a:endParaRPr>
              <a:solidFill>
                <a:srgbClr val="F2F2F2"/>
              </a:solidFill>
            </a:endParaRPr>
          </a:p>
          <a:p>
            <a:pPr marL="228600" lvl="0" indent="-228600" algn="ctr" rtl="0">
              <a:lnSpc>
                <a:spcPct val="115000"/>
              </a:lnSpc>
              <a:spcBef>
                <a:spcPts val="0"/>
              </a:spcBef>
              <a:spcAft>
                <a:spcPts val="0"/>
              </a:spcAft>
              <a:buClr>
                <a:srgbClr val="F2F2F2"/>
              </a:buClr>
              <a:buSzPts val="2800"/>
              <a:buChar char="•"/>
            </a:pPr>
            <a:r>
              <a:rPr lang="en-US">
                <a:solidFill>
                  <a:srgbClr val="F2F2F2"/>
                </a:solidFill>
              </a:rPr>
              <a:t> We want to expand its size to 5 .. </a:t>
            </a:r>
            <a:endParaRPr>
              <a:solidFill>
                <a:srgbClr val="F2F2F2"/>
              </a:solidFill>
            </a:endParaRPr>
          </a:p>
          <a:p>
            <a:pPr marL="228600" lvl="0" indent="0" algn="ctr" rtl="0">
              <a:lnSpc>
                <a:spcPct val="115000"/>
              </a:lnSpc>
              <a:spcBef>
                <a:spcPts val="0"/>
              </a:spcBef>
              <a:spcAft>
                <a:spcPts val="0"/>
              </a:spcAft>
              <a:buNone/>
            </a:pPr>
            <a:r>
              <a:rPr lang="en-US">
                <a:solidFill>
                  <a:srgbClr val="F2F2F2"/>
                </a:solidFill>
              </a:rPr>
              <a:t>How ?</a:t>
            </a:r>
            <a:endParaRPr/>
          </a:p>
        </p:txBody>
      </p:sp>
      <p:graphicFrame>
        <p:nvGraphicFramePr>
          <p:cNvPr id="173" name="Google Shape;173;p8"/>
          <p:cNvGraphicFramePr/>
          <p:nvPr/>
        </p:nvGraphicFramePr>
        <p:xfrm>
          <a:off x="1541806" y="4457700"/>
          <a:ext cx="8128000" cy="1854250"/>
        </p:xfrm>
        <a:graphic>
          <a:graphicData uri="http://schemas.openxmlformats.org/drawingml/2006/table">
            <a:tbl>
              <a:tblPr firstRow="1" bandRow="1">
                <a:noFill/>
                <a:tableStyleId>{68085314-9A2D-40DE-AD20-6C7B022E723C}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F2F2F2"/>
                          </a:solidFill>
                        </a:rPr>
                        <a:t>1</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F2F2F2"/>
                          </a:solidFill>
                        </a:rPr>
                        <a:t>2</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F2F2F2"/>
                          </a:solidFill>
                        </a:rPr>
                        <a:t>3</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A5A5A5"/>
                          </a:solidFill>
                        </a:rPr>
                        <a:t>‘h’</a:t>
                      </a:r>
                      <a:endParaRPr/>
                    </a:p>
                  </a:txBody>
                  <a:tcPr marL="91450" marR="91450" marT="45725" marB="45725">
                    <a:solidFill>
                      <a:srgbClr val="0A0A0A"/>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a:solidFill>
                            <a:srgbClr val="A5A5A5"/>
                          </a:solidFill>
                        </a:rPr>
                        <a:t>‘e’</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A5A5A5"/>
                          </a:solidFill>
                        </a:rPr>
                        <a:t>‘l’</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A5A5A5"/>
                          </a:solidFill>
                        </a:rPr>
                        <a:t>‘l’</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A5A5A5"/>
                          </a:solidFill>
                        </a:rPr>
                        <a:t>‘o’</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A5A5A5"/>
                          </a:solidFill>
                        </a:rPr>
                        <a:t>/0</a:t>
                      </a:r>
                      <a:endParaRPr/>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4"/>
                  </a:ext>
                </a:extLst>
              </a:tr>
            </a:tbl>
          </a:graphicData>
        </a:graphic>
      </p:graphicFrame>
      <p:cxnSp>
        <p:nvCxnSpPr>
          <p:cNvPr id="174" name="Google Shape;174;p8"/>
          <p:cNvCxnSpPr/>
          <p:nvPr/>
        </p:nvCxnSpPr>
        <p:spPr>
          <a:xfrm>
            <a:off x="6334812" y="5382705"/>
            <a:ext cx="659877" cy="452487"/>
          </a:xfrm>
          <a:prstGeom prst="straightConnector1">
            <a:avLst/>
          </a:prstGeom>
          <a:noFill/>
          <a:ln w="9525" cap="flat" cmpd="sng">
            <a:solidFill>
              <a:schemeClr val="accent1"/>
            </a:solidFill>
            <a:prstDash val="solid"/>
            <a:miter lim="800000"/>
            <a:headEnd type="none" w="sm" len="sm"/>
            <a:tailEnd type="triangle" w="med" len="med"/>
          </a:ln>
        </p:spPr>
      </p:cxnSp>
      <p:cxnSp>
        <p:nvCxnSpPr>
          <p:cNvPr id="175" name="Google Shape;175;p8"/>
          <p:cNvCxnSpPr/>
          <p:nvPr/>
        </p:nvCxnSpPr>
        <p:spPr>
          <a:xfrm>
            <a:off x="7361286" y="5382705"/>
            <a:ext cx="659877" cy="452487"/>
          </a:xfrm>
          <a:prstGeom prst="straightConnector1">
            <a:avLst/>
          </a:prstGeom>
          <a:noFill/>
          <a:ln w="9525" cap="flat" cmpd="sng">
            <a:solidFill>
              <a:schemeClr val="accent1"/>
            </a:solidFill>
            <a:prstDash val="solid"/>
            <a:miter lim="800000"/>
            <a:headEnd type="none" w="sm" len="sm"/>
            <a:tailEnd type="triangle" w="med" len="med"/>
          </a:ln>
        </p:spPr>
      </p:cxnSp>
      <p:cxnSp>
        <p:nvCxnSpPr>
          <p:cNvPr id="176" name="Google Shape;176;p8"/>
          <p:cNvCxnSpPr/>
          <p:nvPr/>
        </p:nvCxnSpPr>
        <p:spPr>
          <a:xfrm>
            <a:off x="8387760" y="5401559"/>
            <a:ext cx="659877" cy="452487"/>
          </a:xfrm>
          <a:prstGeom prst="straightConnector1">
            <a:avLst/>
          </a:prstGeom>
          <a:noFill/>
          <a:ln w="9525" cap="flat" cmpd="sng">
            <a:solidFill>
              <a:schemeClr val="accent1"/>
            </a:solidFill>
            <a:prstDash val="solid"/>
            <a:miter lim="800000"/>
            <a:headEnd type="none" w="sm" len="sm"/>
            <a:tailEnd type="triangle" w="med" len="med"/>
          </a:ln>
        </p:spPr>
      </p:cxnSp>
      <p:graphicFrame>
        <p:nvGraphicFramePr>
          <p:cNvPr id="177" name="Google Shape;177;p8"/>
          <p:cNvGraphicFramePr/>
          <p:nvPr/>
        </p:nvGraphicFramePr>
        <p:xfrm>
          <a:off x="1541806" y="4455605"/>
          <a:ext cx="8128000" cy="1854250"/>
        </p:xfrm>
        <a:graphic>
          <a:graphicData uri="http://schemas.openxmlformats.org/drawingml/2006/table">
            <a:tbl>
              <a:tblPr firstRow="1" bandRow="1">
                <a:noFill/>
                <a:tableStyleId>{68085314-9A2D-40DE-AD20-6C7B022E723C}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F2F2F2"/>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F2F2F2"/>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F2F2F2"/>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A5A5A5"/>
                          </a:solidFill>
                        </a:rPr>
                        <a:t>‘h’</a:t>
                      </a:r>
                      <a:endParaRPr/>
                    </a:p>
                  </a:txBody>
                  <a:tcPr marL="91450" marR="91450" marT="45725" marB="45725">
                    <a:solidFill>
                      <a:srgbClr val="0A0A0A"/>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a:solidFill>
                            <a:srgbClr val="A5A5A5"/>
                          </a:solidFill>
                        </a:rPr>
                        <a:t>‘e’</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A5A5A5"/>
                          </a:solidFill>
                        </a:rPr>
                        <a:t>‘l’</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A5A5A5"/>
                          </a:solidFill>
                        </a:rPr>
                        <a:t>‘l’</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A5A5A5"/>
                          </a:solidFill>
                        </a:rPr>
                        <a:t>‘o’</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A5A5A5"/>
                          </a:solidFill>
                        </a:rPr>
                        <a:t>/0</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F2F2F2"/>
                          </a:solidFill>
                        </a:rPr>
                        <a:t>1</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F2F2F2"/>
                          </a:solidFill>
                        </a:rPr>
                        <a:t>2</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F2F2F2"/>
                          </a:solidFill>
                        </a:rPr>
                        <a:t>3</a:t>
                      </a:r>
                      <a:endParaRPr/>
                    </a:p>
                  </a:txBody>
                  <a:tcPr marL="91450" marR="91450" marT="45725" marB="45725">
                    <a:solidFill>
                      <a:srgbClr val="0A0A0A"/>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4"/>
                  </a:ext>
                </a:extLst>
              </a:tr>
            </a:tbl>
          </a:graphicData>
        </a:graphic>
      </p:graphicFrame>
      <p:graphicFrame>
        <p:nvGraphicFramePr>
          <p:cNvPr id="178" name="Google Shape;178;p8"/>
          <p:cNvGraphicFramePr/>
          <p:nvPr/>
        </p:nvGraphicFramePr>
        <p:xfrm>
          <a:off x="1541806" y="4455605"/>
          <a:ext cx="8128000" cy="1854250"/>
        </p:xfrm>
        <a:graphic>
          <a:graphicData uri="http://schemas.openxmlformats.org/drawingml/2006/table">
            <a:tbl>
              <a:tblPr firstRow="1" bandRow="1">
                <a:noFill/>
                <a:tableStyleId>{68085314-9A2D-40DE-AD20-6C7B022E723C}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ctr" rtl="0">
                        <a:spcBef>
                          <a:spcPts val="0"/>
                        </a:spcBef>
                        <a:spcAft>
                          <a:spcPts val="0"/>
                        </a:spcAft>
                        <a:buNone/>
                      </a:pPr>
                      <a:endParaRPr sz="1800" b="1">
                        <a:solidFill>
                          <a:srgbClr val="F2F2F2"/>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b="1">
                        <a:solidFill>
                          <a:srgbClr val="F2F2F2"/>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b="1">
                        <a:solidFill>
                          <a:srgbClr val="F2F2F2"/>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b="1">
                          <a:solidFill>
                            <a:srgbClr val="FFFFFF"/>
                          </a:solidFill>
                        </a:rPr>
                        <a:t>‘h’</a:t>
                      </a:r>
                      <a:endParaRPr b="1">
                        <a:solidFill>
                          <a:srgbClr val="FFFFFF"/>
                        </a:solidFill>
                      </a:endParaRPr>
                    </a:p>
                  </a:txBody>
                  <a:tcPr marL="91450" marR="91450" marT="45725" marB="45725">
                    <a:solidFill>
                      <a:srgbClr val="0A0A0A"/>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1">
                          <a:solidFill>
                            <a:srgbClr val="FFFFFF"/>
                          </a:solidFill>
                        </a:rPr>
                        <a:t>‘e’</a:t>
                      </a:r>
                      <a:endParaRPr b="1">
                        <a:solidFill>
                          <a:srgbClr val="FFFFFF"/>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b="1">
                          <a:solidFill>
                            <a:srgbClr val="FFFFFF"/>
                          </a:solidFill>
                        </a:rPr>
                        <a:t>‘l’</a:t>
                      </a:r>
                      <a:endParaRPr b="1">
                        <a:solidFill>
                          <a:srgbClr val="FFFFFF"/>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b="1">
                          <a:solidFill>
                            <a:srgbClr val="FFFFFF"/>
                          </a:solidFill>
                        </a:rPr>
                        <a:t>‘l’</a:t>
                      </a:r>
                      <a:endParaRPr b="1">
                        <a:solidFill>
                          <a:srgbClr val="FFFFFF"/>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b="1">
                          <a:solidFill>
                            <a:srgbClr val="FFFFFF"/>
                          </a:solidFill>
                        </a:rPr>
                        <a:t>‘o’</a:t>
                      </a:r>
                      <a:endParaRPr b="1">
                        <a:solidFill>
                          <a:srgbClr val="FFFFFF"/>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b="1">
                          <a:solidFill>
                            <a:srgbClr val="FFFFFF"/>
                          </a:solidFill>
                        </a:rPr>
                        <a:t>/0</a:t>
                      </a:r>
                      <a:endParaRPr b="1">
                        <a:solidFill>
                          <a:srgbClr val="FFFFFF"/>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b="1"/>
                        <a:t>1</a:t>
                      </a:r>
                      <a:endParaRPr b="1"/>
                    </a:p>
                  </a:txBody>
                  <a:tcPr marL="91450" marR="91450" marT="45725" marB="45725">
                    <a:solidFill>
                      <a:srgbClr val="7F7F7F"/>
                    </a:solidFill>
                  </a:tcPr>
                </a:tc>
                <a:tc>
                  <a:txBody>
                    <a:bodyPr/>
                    <a:lstStyle/>
                    <a:p>
                      <a:pPr marL="0" marR="0" lvl="0" indent="0" algn="ctr" rtl="0">
                        <a:spcBef>
                          <a:spcPts val="0"/>
                        </a:spcBef>
                        <a:spcAft>
                          <a:spcPts val="0"/>
                        </a:spcAft>
                        <a:buNone/>
                      </a:pPr>
                      <a:r>
                        <a:rPr lang="en-US" sz="1800" b="1"/>
                        <a:t>2</a:t>
                      </a:r>
                      <a:endParaRPr b="1"/>
                    </a:p>
                  </a:txBody>
                  <a:tcPr marL="91450" marR="91450" marT="45725" marB="45725">
                    <a:solidFill>
                      <a:srgbClr val="7F7F7F"/>
                    </a:solidFill>
                  </a:tcPr>
                </a:tc>
                <a:tc>
                  <a:txBody>
                    <a:bodyPr/>
                    <a:lstStyle/>
                    <a:p>
                      <a:pPr marL="0" marR="0" lvl="0" indent="0" algn="ctr" rtl="0">
                        <a:spcBef>
                          <a:spcPts val="0"/>
                        </a:spcBef>
                        <a:spcAft>
                          <a:spcPts val="0"/>
                        </a:spcAft>
                        <a:buNone/>
                      </a:pPr>
                      <a:r>
                        <a:rPr lang="en-US" sz="1800" b="1"/>
                        <a:t>3</a:t>
                      </a:r>
                      <a:endParaRPr b="1"/>
                    </a:p>
                  </a:txBody>
                  <a:tcPr marL="91450" marR="91450" marT="45725" marB="45725">
                    <a:solidFill>
                      <a:srgbClr val="7F7F7F"/>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1"/>
                        <a:t>4</a:t>
                      </a:r>
                      <a:endParaRPr b="1"/>
                    </a:p>
                  </a:txBody>
                  <a:tcPr marL="91450" marR="91450" marT="45725" marB="45725">
                    <a:solidFill>
                      <a:srgbClr val="7F7F7F"/>
                    </a:solidFill>
                  </a:tcPr>
                </a:tc>
                <a:tc>
                  <a:txBody>
                    <a:bodyPr/>
                    <a:lstStyle/>
                    <a:p>
                      <a:pPr marL="0" marR="0" lvl="0" indent="0" algn="ctr" rtl="0">
                        <a:spcBef>
                          <a:spcPts val="0"/>
                        </a:spcBef>
                        <a:spcAft>
                          <a:spcPts val="0"/>
                        </a:spcAft>
                        <a:buNone/>
                      </a:pPr>
                      <a:r>
                        <a:rPr lang="en-US" sz="1800" b="1"/>
                        <a:t>5</a:t>
                      </a:r>
                      <a:endParaRPr b="1"/>
                    </a:p>
                  </a:txBody>
                  <a:tcPr marL="91450" marR="91450" marT="45725" marB="45725">
                    <a:solidFill>
                      <a:srgbClr val="7F7F7F"/>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tc>
                  <a:txBody>
                    <a:bodyPr/>
                    <a:lstStyle/>
                    <a:p>
                      <a:pPr marL="0" marR="0" lvl="0" indent="0" algn="l" rtl="0">
                        <a:spcBef>
                          <a:spcPts val="0"/>
                        </a:spcBef>
                        <a:spcAft>
                          <a:spcPts val="0"/>
                        </a:spcAft>
                        <a:buNone/>
                      </a:pPr>
                      <a:endParaRPr sz="1800" b="1"/>
                    </a:p>
                  </a:txBody>
                  <a:tcPr marL="91450" marR="91450" marT="45725" marB="45725">
                    <a:solidFill>
                      <a:srgbClr val="0A0A0A"/>
                    </a:solidFill>
                  </a:tcPr>
                </a:tc>
                <a:extLst>
                  <a:ext uri="{0D108BD9-81ED-4DB2-BD59-A6C34878D82A}">
                    <a16:rowId xmlns:a16="http://schemas.microsoft.com/office/drawing/2014/main" val="10004"/>
                  </a:ext>
                </a:extLst>
              </a:tr>
            </a:tbl>
          </a:graphicData>
        </a:graphic>
      </p:graphicFrame>
      <p:sp>
        <p:nvSpPr>
          <p:cNvPr id="179" name="Google Shape;179;p8"/>
          <p:cNvSpPr txBox="1"/>
          <p:nvPr/>
        </p:nvSpPr>
        <p:spPr>
          <a:xfrm>
            <a:off x="1100750" y="3266475"/>
            <a:ext cx="10080300" cy="1111200"/>
          </a:xfrm>
          <a:prstGeom prst="rect">
            <a:avLst/>
          </a:prstGeom>
          <a:noFill/>
          <a:ln>
            <a:noFill/>
          </a:ln>
        </p:spPr>
        <p:txBody>
          <a:bodyPr spcFirstLastPara="1" wrap="square" lIns="91425" tIns="91425" rIns="91425" bIns="91425" anchor="t" anchorCtr="0">
            <a:spAutoFit/>
          </a:bodyPr>
          <a:lstStyle/>
          <a:p>
            <a:pPr marL="228600" lvl="0" indent="0" algn="ctr" rtl="0">
              <a:lnSpc>
                <a:spcPct val="115000"/>
              </a:lnSpc>
              <a:spcBef>
                <a:spcPts val="0"/>
              </a:spcBef>
              <a:spcAft>
                <a:spcPts val="0"/>
              </a:spcAft>
              <a:buNone/>
            </a:pPr>
            <a:r>
              <a:rPr lang="en-US" sz="2800">
                <a:solidFill>
                  <a:srgbClr val="F2F2F2"/>
                </a:solidFill>
                <a:latin typeface="Calibri"/>
                <a:ea typeface="Calibri"/>
                <a:cs typeface="Calibri"/>
                <a:sym typeface="Calibri"/>
              </a:rPr>
              <a:t>Copy the elements into a new place in memory and expand its size.</a:t>
            </a:r>
            <a:endParaRPr>
              <a:latin typeface="Calibri"/>
              <a:ea typeface="Calibri"/>
              <a:cs typeface="Calibri"/>
              <a:sym typeface="Calibri"/>
            </a:endParaRPr>
          </a:p>
        </p:txBody>
      </p:sp>
      <p:pic>
        <p:nvPicPr>
          <p:cNvPr id="11" name="Google Shape;104;p3">
            <a:extLst>
              <a:ext uri="{FF2B5EF4-FFF2-40B4-BE49-F238E27FC236}">
                <a16:creationId xmlns:a16="http://schemas.microsoft.com/office/drawing/2014/main" id="{FF1B094F-E82E-4FC4-8676-3B1EDF00711E}"/>
              </a:ext>
            </a:extLst>
          </p:cNvPr>
          <p:cNvPicPr preferRelativeResize="0"/>
          <p:nvPr/>
        </p:nvPicPr>
        <p:blipFill rotWithShape="1">
          <a:blip r:embed="rId3">
            <a:alphaModFix/>
          </a:blip>
          <a:srcRect/>
          <a:stretch/>
        </p:blipFill>
        <p:spPr>
          <a:xfrm>
            <a:off x="11285006" y="277463"/>
            <a:ext cx="530915" cy="707887"/>
          </a:xfrm>
          <a:prstGeom prst="rect">
            <a:avLst/>
          </a:prstGeom>
          <a:noFill/>
          <a:ln>
            <a:noFill/>
          </a:ln>
        </p:spPr>
      </p:pic>
      <p:pic>
        <p:nvPicPr>
          <p:cNvPr id="12" name="Google Shape;106;p3">
            <a:extLst>
              <a:ext uri="{FF2B5EF4-FFF2-40B4-BE49-F238E27FC236}">
                <a16:creationId xmlns:a16="http://schemas.microsoft.com/office/drawing/2014/main" id="{0809034E-A415-45FB-8007-4441EFD0AB44}"/>
              </a:ext>
            </a:extLst>
          </p:cNvPr>
          <p:cNvPicPr preferRelativeResize="0"/>
          <p:nvPr/>
        </p:nvPicPr>
        <p:blipFill rotWithShape="1">
          <a:blip r:embed="rId4">
            <a:alphaModFix/>
          </a:blip>
          <a:srcRect/>
          <a:stretch/>
        </p:blipFill>
        <p:spPr>
          <a:xfrm>
            <a:off x="5273040" y="6375157"/>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Why arrays are not enough?</a:t>
            </a:r>
            <a:endParaRPr/>
          </a:p>
        </p:txBody>
      </p:sp>
      <p:sp>
        <p:nvSpPr>
          <p:cNvPr id="185" name="Google Shape;185;p9"/>
          <p:cNvSpPr txBox="1">
            <a:spLocks noGrp="1"/>
          </p:cNvSpPr>
          <p:nvPr>
            <p:ph type="body" idx="1"/>
          </p:nvPr>
        </p:nvSpPr>
        <p:spPr>
          <a:xfrm>
            <a:off x="838200" y="2806350"/>
            <a:ext cx="10515600" cy="1245300"/>
          </a:xfrm>
          <a:prstGeom prst="rect">
            <a:avLst/>
          </a:prstGeom>
          <a:noFill/>
          <a:ln>
            <a:noFill/>
          </a:ln>
        </p:spPr>
        <p:txBody>
          <a:bodyPr spcFirstLastPara="1" wrap="square" lIns="91425" tIns="45700" rIns="91425" bIns="45700" anchor="t" anchorCtr="0">
            <a:normAutofit/>
          </a:bodyPr>
          <a:lstStyle/>
          <a:p>
            <a:pPr marL="457200" lvl="0" indent="-342900" algn="ctr" rtl="0">
              <a:lnSpc>
                <a:spcPct val="115000"/>
              </a:lnSpc>
              <a:spcBef>
                <a:spcPts val="0"/>
              </a:spcBef>
              <a:spcAft>
                <a:spcPts val="0"/>
              </a:spcAft>
              <a:buClr>
                <a:srgbClr val="F2F2F2"/>
              </a:buClr>
              <a:buSzPts val="1800"/>
              <a:buChar char="•"/>
            </a:pPr>
            <a:r>
              <a:rPr lang="en-US">
                <a:solidFill>
                  <a:srgbClr val="F2F2F2"/>
                </a:solidFill>
              </a:rPr>
              <a:t>Can be costly. in insertion, deletion and expansion. because of its contiguous nature.</a:t>
            </a:r>
            <a:endParaRPr/>
          </a:p>
        </p:txBody>
      </p:sp>
      <p:pic>
        <p:nvPicPr>
          <p:cNvPr id="4" name="Google Shape;104;p3">
            <a:extLst>
              <a:ext uri="{FF2B5EF4-FFF2-40B4-BE49-F238E27FC236}">
                <a16:creationId xmlns:a16="http://schemas.microsoft.com/office/drawing/2014/main" id="{2D60E176-5D88-4586-8F23-BE2BE8EBE7A7}"/>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5" name="Google Shape;106;p3">
            <a:extLst>
              <a:ext uri="{FF2B5EF4-FFF2-40B4-BE49-F238E27FC236}">
                <a16:creationId xmlns:a16="http://schemas.microsoft.com/office/drawing/2014/main" id="{88FE3D84-9E21-4EC1-BCA1-A9796AE4B2FA}"/>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10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0531098e58_3_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Why arrays are not enough?</a:t>
            </a:r>
            <a:endParaRPr/>
          </a:p>
        </p:txBody>
      </p:sp>
      <p:sp>
        <p:nvSpPr>
          <p:cNvPr id="191" name="Google Shape;191;g10531098e58_3_35"/>
          <p:cNvSpPr txBox="1">
            <a:spLocks noGrp="1"/>
          </p:cNvSpPr>
          <p:nvPr>
            <p:ph type="body" idx="1"/>
          </p:nvPr>
        </p:nvSpPr>
        <p:spPr>
          <a:xfrm>
            <a:off x="838200" y="2806350"/>
            <a:ext cx="10515600" cy="1835700"/>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Clr>
                <a:srgbClr val="F2F2F2"/>
              </a:buClr>
              <a:buSzPts val="1800"/>
              <a:buChar char="•"/>
            </a:pPr>
            <a:r>
              <a:rPr lang="en-US">
                <a:solidFill>
                  <a:srgbClr val="F2F2F2"/>
                </a:solidFill>
              </a:rPr>
              <a:t> Its contiguous nature leads to Random Lookups in just O(1). </a:t>
            </a:r>
            <a:endParaRPr>
              <a:solidFill>
                <a:srgbClr val="F2F2F2"/>
              </a:solidFill>
            </a:endParaRPr>
          </a:p>
          <a:p>
            <a:pPr marL="457200" lvl="0" indent="-342900" algn="l" rtl="0">
              <a:lnSpc>
                <a:spcPct val="115000"/>
              </a:lnSpc>
              <a:spcBef>
                <a:spcPts val="0"/>
              </a:spcBef>
              <a:spcAft>
                <a:spcPts val="0"/>
              </a:spcAft>
              <a:buClr>
                <a:srgbClr val="F2F2F2"/>
              </a:buClr>
              <a:buSzPts val="1800"/>
              <a:buChar char="•"/>
            </a:pPr>
            <a:r>
              <a:rPr lang="en-US">
                <a:solidFill>
                  <a:srgbClr val="F2F2F2"/>
                </a:solidFill>
              </a:rPr>
              <a:t>Which is a huge advantage and what makes arrays the most used Data Structure.</a:t>
            </a:r>
            <a:endParaRPr/>
          </a:p>
        </p:txBody>
      </p:sp>
      <p:pic>
        <p:nvPicPr>
          <p:cNvPr id="4" name="Google Shape;104;p3">
            <a:extLst>
              <a:ext uri="{FF2B5EF4-FFF2-40B4-BE49-F238E27FC236}">
                <a16:creationId xmlns:a16="http://schemas.microsoft.com/office/drawing/2014/main" id="{6D57249B-1BF1-4E0A-BAA6-49DD48B5AD5E}"/>
              </a:ext>
            </a:extLst>
          </p:cNvPr>
          <p:cNvPicPr preferRelativeResize="0"/>
          <p:nvPr/>
        </p:nvPicPr>
        <p:blipFill rotWithShape="1">
          <a:blip r:embed="rId3">
            <a:alphaModFix/>
          </a:blip>
          <a:srcRect/>
          <a:stretch/>
        </p:blipFill>
        <p:spPr>
          <a:xfrm>
            <a:off x="11285006" y="266062"/>
            <a:ext cx="530915" cy="707887"/>
          </a:xfrm>
          <a:prstGeom prst="rect">
            <a:avLst/>
          </a:prstGeom>
          <a:noFill/>
          <a:ln>
            <a:noFill/>
          </a:ln>
        </p:spPr>
      </p:pic>
      <p:pic>
        <p:nvPicPr>
          <p:cNvPr id="5" name="Google Shape;106;p3">
            <a:extLst>
              <a:ext uri="{FF2B5EF4-FFF2-40B4-BE49-F238E27FC236}">
                <a16:creationId xmlns:a16="http://schemas.microsoft.com/office/drawing/2014/main" id="{8349D677-28F2-4FFA-84B4-2E4A594F3514}"/>
              </a:ext>
            </a:extLst>
          </p:cNvPr>
          <p:cNvPicPr preferRelativeResize="0"/>
          <p:nvPr/>
        </p:nvPicPr>
        <p:blipFill rotWithShape="1">
          <a:blip r:embed="rId4">
            <a:alphaModFix/>
          </a:blip>
          <a:srcRect/>
          <a:stretch/>
        </p:blipFill>
        <p:spPr>
          <a:xfrm>
            <a:off x="5273040" y="6110700"/>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Can you think of another way to store data?</a:t>
            </a:r>
            <a:endParaRPr/>
          </a:p>
        </p:txBody>
      </p:sp>
      <p:sp>
        <p:nvSpPr>
          <p:cNvPr id="197" name="Google Shape;197;p10"/>
          <p:cNvSpPr txBox="1">
            <a:spLocks noGrp="1"/>
          </p:cNvSpPr>
          <p:nvPr>
            <p:ph type="body" idx="1"/>
          </p:nvPr>
        </p:nvSpPr>
        <p:spPr>
          <a:xfrm>
            <a:off x="838200" y="2359025"/>
            <a:ext cx="10515600" cy="1196100"/>
          </a:xfrm>
          <a:prstGeom prst="rect">
            <a:avLst/>
          </a:prstGeom>
          <a:noFill/>
          <a:ln>
            <a:noFill/>
          </a:ln>
        </p:spPr>
        <p:txBody>
          <a:bodyPr spcFirstLastPara="1" wrap="square" lIns="91425" tIns="45700" rIns="91425" bIns="45700" anchor="t" anchorCtr="0">
            <a:normAutofit/>
          </a:bodyPr>
          <a:lstStyle/>
          <a:p>
            <a:pPr marL="228600" lvl="0" indent="0" algn="ctr" rtl="0">
              <a:lnSpc>
                <a:spcPct val="115000"/>
              </a:lnSpc>
              <a:spcBef>
                <a:spcPts val="0"/>
              </a:spcBef>
              <a:spcAft>
                <a:spcPts val="0"/>
              </a:spcAft>
              <a:buNone/>
            </a:pPr>
            <a:r>
              <a:rPr lang="en-US">
                <a:solidFill>
                  <a:srgbClr val="F2F2F2"/>
                </a:solidFill>
              </a:rPr>
              <a:t>Instead of contiguous elements in the memory, We not scatter them and connect them by arrows.</a:t>
            </a:r>
            <a:endParaRPr/>
          </a:p>
        </p:txBody>
      </p:sp>
      <p:graphicFrame>
        <p:nvGraphicFramePr>
          <p:cNvPr id="198" name="Google Shape;198;p10"/>
          <p:cNvGraphicFramePr/>
          <p:nvPr/>
        </p:nvGraphicFramePr>
        <p:xfrm>
          <a:off x="1871744" y="3959912"/>
          <a:ext cx="8128000" cy="1854250"/>
        </p:xfrm>
        <a:graphic>
          <a:graphicData uri="http://schemas.openxmlformats.org/drawingml/2006/table">
            <a:tbl>
              <a:tblPr firstRow="1" bandRow="1">
                <a:noFill/>
                <a:tableStyleId>{68085314-9A2D-40DE-AD20-6C7B022E723C}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ctr" rtl="0">
                        <a:lnSpc>
                          <a:spcPct val="100000"/>
                        </a:lnSpc>
                        <a:spcBef>
                          <a:spcPts val="0"/>
                        </a:spcBef>
                        <a:spcAft>
                          <a:spcPts val="0"/>
                        </a:spcAft>
                        <a:buClr>
                          <a:srgbClr val="F2F2F2"/>
                        </a:buClr>
                        <a:buSzPts val="1800"/>
                        <a:buFont typeface="Calibri"/>
                        <a:buNone/>
                      </a:pPr>
                      <a:r>
                        <a:rPr lang="en-US" sz="1800">
                          <a:solidFill>
                            <a:srgbClr val="F2F2F2"/>
                          </a:solidFill>
                        </a:rPr>
                        <a:t>1</a:t>
                      </a:r>
                      <a:endParaRPr/>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F2F2F2"/>
                        </a:solidFill>
                      </a:endParaRPr>
                    </a:p>
                  </a:txBody>
                  <a:tcPr marL="91450" marR="91450" marT="45725" marB="45725">
                    <a:solidFill>
                      <a:srgbClr val="0A0A0A"/>
                    </a:solidFill>
                  </a:tcPr>
                </a:tc>
                <a:tc>
                  <a:txBody>
                    <a:bodyPr/>
                    <a:lstStyle/>
                    <a:p>
                      <a:pPr marL="0" marR="0" lvl="0" indent="0" algn="ctr" rtl="0">
                        <a:lnSpc>
                          <a:spcPct val="100000"/>
                        </a:lnSpc>
                        <a:spcBef>
                          <a:spcPts val="0"/>
                        </a:spcBef>
                        <a:spcAft>
                          <a:spcPts val="0"/>
                        </a:spcAft>
                        <a:buClr>
                          <a:srgbClr val="F2F2F2"/>
                        </a:buClr>
                        <a:buSzPts val="1800"/>
                        <a:buFont typeface="Calibri"/>
                        <a:buNone/>
                      </a:pPr>
                      <a:r>
                        <a:rPr lang="en-US" sz="1800">
                          <a:solidFill>
                            <a:srgbClr val="F2F2F2"/>
                          </a:solidFill>
                        </a:rPr>
                        <a:t>2</a:t>
                      </a:r>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F2F2F2"/>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F2F2F2"/>
                        </a:solidFill>
                      </a:endParaRPr>
                    </a:p>
                  </a:txBody>
                  <a:tcPr marL="91450" marR="91450" marT="45725" marB="45725">
                    <a:solidFill>
                      <a:srgbClr val="0A0A0A"/>
                    </a:solidFill>
                  </a:tcPr>
                </a:tc>
                <a:tc>
                  <a:txBody>
                    <a:bodyPr/>
                    <a:lstStyle/>
                    <a:p>
                      <a:pPr marL="0" marR="0" lvl="0" indent="0" algn="ctr" rtl="0">
                        <a:lnSpc>
                          <a:spcPct val="100000"/>
                        </a:lnSpc>
                        <a:spcBef>
                          <a:spcPts val="0"/>
                        </a:spcBef>
                        <a:spcAft>
                          <a:spcPts val="0"/>
                        </a:spcAft>
                        <a:buClr>
                          <a:srgbClr val="F2F2F2"/>
                        </a:buClr>
                        <a:buSzPts val="1800"/>
                        <a:buFont typeface="Calibri"/>
                        <a:buNone/>
                      </a:pPr>
                      <a:r>
                        <a:rPr lang="en-US" sz="1800">
                          <a:solidFill>
                            <a:srgbClr val="F2F2F2"/>
                          </a:solidFill>
                        </a:rPr>
                        <a:t>3</a:t>
                      </a:r>
                      <a:endParaRPr/>
                    </a:p>
                  </a:txBody>
                  <a:tcPr marL="91450" marR="91450" marT="45725" marB="45725">
                    <a:solidFill>
                      <a:srgbClr val="0A0A0A"/>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endParaRPr sz="1800">
                        <a:solidFill>
                          <a:srgbClr val="A5A5A5"/>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A5A5A5"/>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A5A5A5"/>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A5A5A5"/>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A5A5A5"/>
                        </a:solidFill>
                      </a:endParaRPr>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ctr" rtl="0">
                        <a:lnSpc>
                          <a:spcPct val="100000"/>
                        </a:lnSpc>
                        <a:spcBef>
                          <a:spcPts val="0"/>
                        </a:spcBef>
                        <a:spcAft>
                          <a:spcPts val="0"/>
                        </a:spcAft>
                        <a:buClr>
                          <a:schemeClr val="dk1"/>
                        </a:buClr>
                        <a:buSzPts val="1800"/>
                        <a:buFont typeface="Calibri"/>
                        <a:buNone/>
                      </a:pPr>
                      <a:endParaRPr sz="1800">
                        <a:solidFill>
                          <a:srgbClr val="F2F2F2"/>
                        </a:solidFill>
                      </a:endParaRPr>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F2F2F2"/>
                          </a:solidFill>
                        </a:rPr>
                        <a:t>4</a:t>
                      </a:r>
                      <a:endParaRPr/>
                    </a:p>
                  </a:txBody>
                  <a:tcPr marL="91450" marR="91450" marT="45725" marB="45725">
                    <a:solidFill>
                      <a:srgbClr val="0A0A0A"/>
                    </a:solidFill>
                  </a:tcPr>
                </a:tc>
                <a:extLst>
                  <a:ext uri="{0D108BD9-81ED-4DB2-BD59-A6C34878D82A}">
                    <a16:rowId xmlns:a16="http://schemas.microsoft.com/office/drawing/2014/main" val="10004"/>
                  </a:ext>
                </a:extLst>
              </a:tr>
            </a:tbl>
          </a:graphicData>
        </a:graphic>
      </p:graphicFrame>
      <p:cxnSp>
        <p:nvCxnSpPr>
          <p:cNvPr id="199" name="Google Shape;199;p10"/>
          <p:cNvCxnSpPr/>
          <p:nvPr/>
        </p:nvCxnSpPr>
        <p:spPr>
          <a:xfrm>
            <a:off x="4619134" y="4500512"/>
            <a:ext cx="1476900" cy="3864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00" name="Google Shape;200;p10"/>
          <p:cNvCxnSpPr/>
          <p:nvPr/>
        </p:nvCxnSpPr>
        <p:spPr>
          <a:xfrm>
            <a:off x="6617617" y="4887011"/>
            <a:ext cx="2667900"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201" name="Google Shape;201;p10"/>
          <p:cNvCxnSpPr/>
          <p:nvPr/>
        </p:nvCxnSpPr>
        <p:spPr>
          <a:xfrm>
            <a:off x="9483364" y="5000134"/>
            <a:ext cx="0" cy="509100"/>
          </a:xfrm>
          <a:prstGeom prst="straightConnector1">
            <a:avLst/>
          </a:prstGeom>
          <a:noFill/>
          <a:ln w="9525" cap="flat" cmpd="sng">
            <a:solidFill>
              <a:schemeClr val="accent1"/>
            </a:solidFill>
            <a:prstDash val="solid"/>
            <a:miter lim="800000"/>
            <a:headEnd type="none" w="sm" len="sm"/>
            <a:tailEnd type="triangle" w="med" len="med"/>
          </a:ln>
        </p:spPr>
      </p:cxnSp>
      <p:sp>
        <p:nvSpPr>
          <p:cNvPr id="2" name="TextBox 1">
            <a:extLst>
              <a:ext uri="{FF2B5EF4-FFF2-40B4-BE49-F238E27FC236}">
                <a16:creationId xmlns:a16="http://schemas.microsoft.com/office/drawing/2014/main" id="{F685D66E-78B2-426F-B66A-494A2F28D230}"/>
              </a:ext>
            </a:extLst>
          </p:cNvPr>
          <p:cNvSpPr txBox="1"/>
          <p:nvPr/>
        </p:nvSpPr>
        <p:spPr>
          <a:xfrm>
            <a:off x="4053526" y="3388186"/>
            <a:ext cx="697627" cy="369332"/>
          </a:xfrm>
          <a:prstGeom prst="rect">
            <a:avLst/>
          </a:prstGeom>
          <a:noFill/>
        </p:spPr>
        <p:txBody>
          <a:bodyPr wrap="none" rtlCol="0">
            <a:spAutoFit/>
          </a:bodyPr>
          <a:lstStyle/>
          <a:p>
            <a:r>
              <a:rPr lang="en-US" sz="1800" dirty="0">
                <a:solidFill>
                  <a:schemeClr val="bg1"/>
                </a:solidFill>
              </a:rPr>
              <a:t>head</a:t>
            </a:r>
          </a:p>
        </p:txBody>
      </p:sp>
      <p:cxnSp>
        <p:nvCxnSpPr>
          <p:cNvPr id="4" name="Straight Arrow Connector 3">
            <a:extLst>
              <a:ext uri="{FF2B5EF4-FFF2-40B4-BE49-F238E27FC236}">
                <a16:creationId xmlns:a16="http://schemas.microsoft.com/office/drawing/2014/main" id="{94E91A00-CF53-45CB-B676-DAE7771A953F}"/>
              </a:ext>
            </a:extLst>
          </p:cNvPr>
          <p:cNvCxnSpPr>
            <a:stCxn id="2" idx="2"/>
          </p:cNvCxnSpPr>
          <p:nvPr/>
        </p:nvCxnSpPr>
        <p:spPr>
          <a:xfrm flipH="1">
            <a:off x="4402339" y="3757518"/>
            <a:ext cx="1" cy="512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Google Shape;104;p3">
            <a:extLst>
              <a:ext uri="{FF2B5EF4-FFF2-40B4-BE49-F238E27FC236}">
                <a16:creationId xmlns:a16="http://schemas.microsoft.com/office/drawing/2014/main" id="{2CF69569-E7D5-4342-9C6E-DF4F92A07FB1}"/>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12" name="Google Shape;106;p3">
            <a:extLst>
              <a:ext uri="{FF2B5EF4-FFF2-40B4-BE49-F238E27FC236}">
                <a16:creationId xmlns:a16="http://schemas.microsoft.com/office/drawing/2014/main" id="{FD7F2D11-BBFB-4907-852D-AC92B0003937}"/>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fade">
                                      <p:cBhvr>
                                        <p:cTn id="7" dur="1000"/>
                                        <p:tgtEl>
                                          <p:spTgt spid="1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fade">
                                      <p:cBhvr>
                                        <p:cTn id="12" dur="1000"/>
                                        <p:tgtEl>
                                          <p:spTgt spid="199"/>
                                        </p:tgtEl>
                                      </p:cBhvr>
                                    </p:animEffect>
                                  </p:childTnLst>
                                </p:cTn>
                              </p:par>
                              <p:par>
                                <p:cTn id="13" presetID="10" presetClass="entr" presetSubtype="0" fill="hold" nodeType="withEffect">
                                  <p:stCondLst>
                                    <p:cond delay="0"/>
                                  </p:stCondLst>
                                  <p:childTnLst>
                                    <p:set>
                                      <p:cBhvr>
                                        <p:cTn id="14" dur="1" fill="hold">
                                          <p:stCondLst>
                                            <p:cond delay="0"/>
                                          </p:stCondLst>
                                        </p:cTn>
                                        <p:tgtEl>
                                          <p:spTgt spid="200"/>
                                        </p:tgtEl>
                                        <p:attrNameLst>
                                          <p:attrName>style.visibility</p:attrName>
                                        </p:attrNameLst>
                                      </p:cBhvr>
                                      <p:to>
                                        <p:strVal val="visible"/>
                                      </p:to>
                                    </p:set>
                                    <p:animEffect transition="in" filter="fade">
                                      <p:cBhvr>
                                        <p:cTn id="15" dur="1000"/>
                                        <p:tgtEl>
                                          <p:spTgt spid="200"/>
                                        </p:tgtEl>
                                      </p:cBhvr>
                                    </p:animEffect>
                                  </p:childTnLst>
                                </p:cTn>
                              </p:par>
                              <p:par>
                                <p:cTn id="16" presetID="10" presetClass="entr" presetSubtype="0" fill="hold" nodeType="withEffect">
                                  <p:stCondLst>
                                    <p:cond delay="0"/>
                                  </p:stCondLst>
                                  <p:childTnLst>
                                    <p:set>
                                      <p:cBhvr>
                                        <p:cTn id="17" dur="1" fill="hold">
                                          <p:stCondLst>
                                            <p:cond delay="0"/>
                                          </p:stCondLst>
                                        </p:cTn>
                                        <p:tgtEl>
                                          <p:spTgt spid="201"/>
                                        </p:tgtEl>
                                        <p:attrNameLst>
                                          <p:attrName>style.visibility</p:attrName>
                                        </p:attrNameLst>
                                      </p:cBhvr>
                                      <p:to>
                                        <p:strVal val="visible"/>
                                      </p:to>
                                    </p:set>
                                    <p:animEffect transition="in" filter="fade">
                                      <p:cBhvr>
                                        <p:cTn id="18" dur="1000"/>
                                        <p:tgtEl>
                                          <p:spTgt spid="20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Linked Lists</a:t>
            </a:r>
            <a:endParaRPr/>
          </a:p>
        </p:txBody>
      </p:sp>
      <p:sp>
        <p:nvSpPr>
          <p:cNvPr id="208" name="Google Shape;208;p11"/>
          <p:cNvSpPr txBox="1">
            <a:spLocks noGrp="1"/>
          </p:cNvSpPr>
          <p:nvPr>
            <p:ph type="body" idx="1"/>
          </p:nvPr>
        </p:nvSpPr>
        <p:spPr>
          <a:xfrm>
            <a:off x="838200" y="1825625"/>
            <a:ext cx="10515600" cy="2708668"/>
          </a:xfrm>
          <a:prstGeom prst="rect">
            <a:avLst/>
          </a:prstGeom>
          <a:noFill/>
          <a:ln>
            <a:noFill/>
          </a:ln>
        </p:spPr>
        <p:txBody>
          <a:bodyPr spcFirstLastPara="1" wrap="square" lIns="91425" tIns="45700" rIns="91425" bIns="45700" anchor="t" anchorCtr="0">
            <a:normAutofit/>
          </a:bodyPr>
          <a:lstStyle/>
          <a:p>
            <a:pPr marL="228600" lvl="0" indent="-241300" algn="l" rtl="0">
              <a:lnSpc>
                <a:spcPct val="115000"/>
              </a:lnSpc>
              <a:spcBef>
                <a:spcPts val="0"/>
              </a:spcBef>
              <a:spcAft>
                <a:spcPts val="0"/>
              </a:spcAft>
              <a:buClr>
                <a:srgbClr val="F2F2F2"/>
              </a:buClr>
              <a:buSzPts val="2600"/>
              <a:buChar char="•"/>
            </a:pPr>
            <a:r>
              <a:rPr lang="en-US" sz="2600">
                <a:solidFill>
                  <a:srgbClr val="F2F2F2"/>
                </a:solidFill>
                <a:latin typeface="Arial"/>
                <a:ea typeface="Arial"/>
                <a:cs typeface="Arial"/>
                <a:sym typeface="Arial"/>
              </a:rPr>
              <a:t>L</a:t>
            </a:r>
            <a:r>
              <a:rPr lang="en-US" sz="2600" i="0">
                <a:solidFill>
                  <a:srgbClr val="F2F2F2"/>
                </a:solidFill>
                <a:latin typeface="Arial"/>
                <a:ea typeface="Arial"/>
                <a:cs typeface="Arial"/>
                <a:sym typeface="Arial"/>
              </a:rPr>
              <a:t>inear collection of data elements whose order is not given by their physical placement in memory. Instead, each element points to the next.</a:t>
            </a:r>
            <a:endParaRPr sz="3000"/>
          </a:p>
          <a:p>
            <a:pPr marL="228600" lvl="0" indent="-241300" algn="l" rtl="0">
              <a:lnSpc>
                <a:spcPct val="115000"/>
              </a:lnSpc>
              <a:spcBef>
                <a:spcPts val="1000"/>
              </a:spcBef>
              <a:spcAft>
                <a:spcPts val="0"/>
              </a:spcAft>
              <a:buClr>
                <a:srgbClr val="F2F2F2"/>
              </a:buClr>
              <a:buSzPts val="2600"/>
              <a:buChar char="•"/>
            </a:pPr>
            <a:r>
              <a:rPr lang="en-US" sz="2600">
                <a:solidFill>
                  <a:srgbClr val="F2F2F2"/>
                </a:solidFill>
                <a:latin typeface="Arial"/>
                <a:ea typeface="Arial"/>
                <a:cs typeface="Arial"/>
                <a:sym typeface="Arial"/>
              </a:rPr>
              <a:t>Head points to the first element, While tail points to the last element.</a:t>
            </a:r>
            <a:endParaRPr sz="3000"/>
          </a:p>
          <a:p>
            <a:pPr marL="228600" lvl="0" indent="-241300" algn="l" rtl="0">
              <a:lnSpc>
                <a:spcPct val="115000"/>
              </a:lnSpc>
              <a:spcBef>
                <a:spcPts val="1000"/>
              </a:spcBef>
              <a:spcAft>
                <a:spcPts val="0"/>
              </a:spcAft>
              <a:buClr>
                <a:srgbClr val="F2F2F2"/>
              </a:buClr>
              <a:buSzPts val="2600"/>
              <a:buChar char="•"/>
            </a:pPr>
            <a:r>
              <a:rPr lang="en-US" sz="2600">
                <a:solidFill>
                  <a:srgbClr val="F2F2F2"/>
                </a:solidFill>
                <a:latin typeface="Arial"/>
                <a:ea typeface="Arial"/>
                <a:cs typeface="Arial"/>
                <a:sym typeface="Arial"/>
              </a:rPr>
              <a:t>Last Element point to NULL.</a:t>
            </a:r>
            <a:endParaRPr sz="3000"/>
          </a:p>
        </p:txBody>
      </p:sp>
      <p:pic>
        <p:nvPicPr>
          <p:cNvPr id="209" name="Google Shape;209;p11" descr="A picture containing icon&#10;&#10;Description automatically generated"/>
          <p:cNvPicPr preferRelativeResize="0"/>
          <p:nvPr/>
        </p:nvPicPr>
        <p:blipFill rotWithShape="1">
          <a:blip r:embed="rId3">
            <a:alphaModFix/>
          </a:blip>
          <a:srcRect/>
          <a:stretch/>
        </p:blipFill>
        <p:spPr>
          <a:xfrm>
            <a:off x="2107873" y="4669230"/>
            <a:ext cx="7429500" cy="1819275"/>
          </a:xfrm>
          <a:prstGeom prst="rect">
            <a:avLst/>
          </a:prstGeom>
          <a:noFill/>
          <a:ln>
            <a:noFill/>
          </a:ln>
        </p:spPr>
      </p:pic>
      <p:sp>
        <p:nvSpPr>
          <p:cNvPr id="210" name="Google Shape;210;p11"/>
          <p:cNvSpPr txBox="1"/>
          <p:nvPr/>
        </p:nvSpPr>
        <p:spPr>
          <a:xfrm>
            <a:off x="2262433" y="4883085"/>
            <a:ext cx="735291" cy="3770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Head</a:t>
            </a:r>
            <a:endParaRPr/>
          </a:p>
        </p:txBody>
      </p:sp>
      <p:sp>
        <p:nvSpPr>
          <p:cNvPr id="211" name="Google Shape;211;p11"/>
          <p:cNvSpPr txBox="1"/>
          <p:nvPr/>
        </p:nvSpPr>
        <p:spPr>
          <a:xfrm>
            <a:off x="8446415" y="4939646"/>
            <a:ext cx="970961" cy="3770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Tail</a:t>
            </a:r>
            <a:endParaRPr/>
          </a:p>
        </p:txBody>
      </p:sp>
      <p:cxnSp>
        <p:nvCxnSpPr>
          <p:cNvPr id="212" name="Google Shape;212;p11"/>
          <p:cNvCxnSpPr/>
          <p:nvPr/>
        </p:nvCxnSpPr>
        <p:spPr>
          <a:xfrm>
            <a:off x="2630078" y="5217736"/>
            <a:ext cx="0" cy="471340"/>
          </a:xfrm>
          <a:prstGeom prst="straightConnector1">
            <a:avLst/>
          </a:prstGeom>
          <a:noFill/>
          <a:ln w="9525" cap="flat" cmpd="sng">
            <a:solidFill>
              <a:schemeClr val="dk1"/>
            </a:solidFill>
            <a:prstDash val="solid"/>
            <a:miter lim="800000"/>
            <a:headEnd type="none" w="sm" len="sm"/>
            <a:tailEnd type="triangle" w="med" len="med"/>
          </a:ln>
        </p:spPr>
      </p:cxnSp>
      <p:cxnSp>
        <p:nvCxnSpPr>
          <p:cNvPr id="213" name="Google Shape;213;p11"/>
          <p:cNvCxnSpPr/>
          <p:nvPr/>
        </p:nvCxnSpPr>
        <p:spPr>
          <a:xfrm>
            <a:off x="8931895" y="5302577"/>
            <a:ext cx="0" cy="386499"/>
          </a:xfrm>
          <a:prstGeom prst="straightConnector1">
            <a:avLst/>
          </a:prstGeom>
          <a:noFill/>
          <a:ln w="9525" cap="flat" cmpd="sng">
            <a:solidFill>
              <a:schemeClr val="dk1"/>
            </a:solidFill>
            <a:prstDash val="solid"/>
            <a:miter lim="800000"/>
            <a:headEnd type="none" w="sm" len="sm"/>
            <a:tailEnd type="triangle" w="med" len="med"/>
          </a:ln>
        </p:spPr>
      </p:cxnSp>
      <p:pic>
        <p:nvPicPr>
          <p:cNvPr id="9" name="Google Shape;104;p3">
            <a:extLst>
              <a:ext uri="{FF2B5EF4-FFF2-40B4-BE49-F238E27FC236}">
                <a16:creationId xmlns:a16="http://schemas.microsoft.com/office/drawing/2014/main" id="{522A67E4-A553-41CF-8F65-9708AFDA422F}"/>
              </a:ext>
            </a:extLst>
          </p:cNvPr>
          <p:cNvPicPr preferRelativeResize="0"/>
          <p:nvPr/>
        </p:nvPicPr>
        <p:blipFill rotWithShape="1">
          <a:blip r:embed="rId4">
            <a:alphaModFix/>
          </a:blip>
          <a:srcRect/>
          <a:stretch/>
        </p:blipFill>
        <p:spPr>
          <a:xfrm>
            <a:off x="11285006" y="256635"/>
            <a:ext cx="530915" cy="707887"/>
          </a:xfrm>
          <a:prstGeom prst="rect">
            <a:avLst/>
          </a:prstGeom>
          <a:noFill/>
          <a:ln>
            <a:noFill/>
          </a:ln>
        </p:spPr>
      </p:pic>
      <p:pic>
        <p:nvPicPr>
          <p:cNvPr id="10" name="Google Shape;106;p3">
            <a:extLst>
              <a:ext uri="{FF2B5EF4-FFF2-40B4-BE49-F238E27FC236}">
                <a16:creationId xmlns:a16="http://schemas.microsoft.com/office/drawing/2014/main" id="{43CA239B-8390-463D-8AB6-CA12FCBC6F8F}"/>
              </a:ext>
            </a:extLst>
          </p:cNvPr>
          <p:cNvPicPr preferRelativeResize="0"/>
          <p:nvPr/>
        </p:nvPicPr>
        <p:blipFill rotWithShape="1">
          <a:blip r:embed="rId5">
            <a:alphaModFix/>
          </a:blip>
          <a:srcRect/>
          <a:stretch/>
        </p:blipFill>
        <p:spPr>
          <a:xfrm>
            <a:off x="10462046" y="6274425"/>
            <a:ext cx="1645920" cy="4281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Nodes</a:t>
            </a:r>
            <a:endParaRPr/>
          </a:p>
        </p:txBody>
      </p:sp>
      <p:sp>
        <p:nvSpPr>
          <p:cNvPr id="219" name="Google Shape;219;p12"/>
          <p:cNvSpPr txBox="1">
            <a:spLocks noGrp="1"/>
          </p:cNvSpPr>
          <p:nvPr>
            <p:ph type="body" idx="1"/>
          </p:nvPr>
        </p:nvSpPr>
        <p:spPr>
          <a:xfrm>
            <a:off x="838200" y="1392002"/>
            <a:ext cx="10690500" cy="2222400"/>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rgbClr val="F2F2F2"/>
              </a:buClr>
              <a:buSzPts val="2400"/>
              <a:buChar char="•"/>
            </a:pPr>
            <a:r>
              <a:rPr lang="en-US" sz="2400" dirty="0">
                <a:solidFill>
                  <a:srgbClr val="F2F2F2"/>
                </a:solidFill>
              </a:rPr>
              <a:t>Linked List is a list of nodes. </a:t>
            </a:r>
            <a:endParaRPr sz="2400" dirty="0">
              <a:solidFill>
                <a:srgbClr val="F2F2F2"/>
              </a:solidFill>
            </a:endParaRPr>
          </a:p>
          <a:p>
            <a:pPr marL="228600" lvl="0" indent="-228600" algn="l" rtl="0">
              <a:lnSpc>
                <a:spcPct val="115000"/>
              </a:lnSpc>
              <a:spcBef>
                <a:spcPts val="0"/>
              </a:spcBef>
              <a:spcAft>
                <a:spcPts val="0"/>
              </a:spcAft>
              <a:buClr>
                <a:srgbClr val="F2F2F2"/>
              </a:buClr>
              <a:buSzPts val="2400"/>
              <a:buChar char="•"/>
            </a:pPr>
            <a:r>
              <a:rPr lang="en-US" sz="2400" b="1" dirty="0">
                <a:solidFill>
                  <a:srgbClr val="F2F2F2"/>
                </a:solidFill>
              </a:rPr>
              <a:t>Node</a:t>
            </a:r>
            <a:r>
              <a:rPr lang="en-US" sz="2400" dirty="0">
                <a:solidFill>
                  <a:srgbClr val="F2F2F2"/>
                </a:solidFill>
              </a:rPr>
              <a:t> : a collection of 2 or parts</a:t>
            </a:r>
            <a:endParaRPr sz="2400" dirty="0">
              <a:solidFill>
                <a:srgbClr val="F2F2F2"/>
              </a:solidFill>
            </a:endParaRPr>
          </a:p>
          <a:p>
            <a:pPr marL="685800" lvl="1" indent="-266700" algn="l" rtl="0">
              <a:lnSpc>
                <a:spcPct val="115000"/>
              </a:lnSpc>
              <a:spcBef>
                <a:spcPts val="0"/>
              </a:spcBef>
              <a:spcAft>
                <a:spcPts val="0"/>
              </a:spcAft>
              <a:buClr>
                <a:srgbClr val="F2F2F2"/>
              </a:buClr>
              <a:buSzPts val="2400"/>
              <a:buChar char="•"/>
            </a:pPr>
            <a:r>
              <a:rPr lang="en-US" b="1" dirty="0">
                <a:solidFill>
                  <a:srgbClr val="F2F2F2"/>
                </a:solidFill>
              </a:rPr>
              <a:t>D</a:t>
            </a:r>
            <a:r>
              <a:rPr lang="en-US" sz="2400" b="1" dirty="0">
                <a:solidFill>
                  <a:srgbClr val="F2F2F2"/>
                </a:solidFill>
              </a:rPr>
              <a:t>ata</a:t>
            </a:r>
            <a:r>
              <a:rPr lang="en-US" sz="2400" dirty="0">
                <a:solidFill>
                  <a:srgbClr val="F2F2F2"/>
                </a:solidFill>
              </a:rPr>
              <a:t> </a:t>
            </a:r>
            <a:r>
              <a:rPr lang="en-US" dirty="0">
                <a:solidFill>
                  <a:srgbClr val="F2F2F2"/>
                </a:solidFill>
              </a:rPr>
              <a:t>:</a:t>
            </a:r>
            <a:r>
              <a:rPr lang="en-US" sz="2400" dirty="0">
                <a:solidFill>
                  <a:srgbClr val="F2F2F2"/>
                </a:solidFill>
              </a:rPr>
              <a:t> stores the actual element.</a:t>
            </a:r>
            <a:endParaRPr sz="2400" dirty="0">
              <a:solidFill>
                <a:srgbClr val="F2F2F2"/>
              </a:solidFill>
            </a:endParaRPr>
          </a:p>
          <a:p>
            <a:pPr marL="685800" lvl="1" indent="-266700" algn="l" rtl="0">
              <a:lnSpc>
                <a:spcPct val="115000"/>
              </a:lnSpc>
              <a:spcBef>
                <a:spcPts val="0"/>
              </a:spcBef>
              <a:spcAft>
                <a:spcPts val="0"/>
              </a:spcAft>
              <a:buClr>
                <a:srgbClr val="F2F2F2"/>
              </a:buClr>
              <a:buSzPts val="2400"/>
              <a:buChar char="•"/>
            </a:pPr>
            <a:r>
              <a:rPr lang="en-US" b="1" dirty="0">
                <a:solidFill>
                  <a:srgbClr val="F2F2F2"/>
                </a:solidFill>
              </a:rPr>
              <a:t>N</a:t>
            </a:r>
            <a:r>
              <a:rPr lang="en-US" sz="2400" b="1" dirty="0">
                <a:solidFill>
                  <a:srgbClr val="F2F2F2"/>
                </a:solidFill>
              </a:rPr>
              <a:t>ext</a:t>
            </a:r>
            <a:r>
              <a:rPr lang="en-US" sz="2400" dirty="0">
                <a:solidFill>
                  <a:srgbClr val="F2F2F2"/>
                </a:solidFill>
              </a:rPr>
              <a:t> : stores </a:t>
            </a:r>
            <a:r>
              <a:rPr lang="en-US" dirty="0">
                <a:solidFill>
                  <a:srgbClr val="F2F2F2"/>
                </a:solidFill>
              </a:rPr>
              <a:t>a</a:t>
            </a:r>
            <a:r>
              <a:rPr lang="en-US" sz="2400" dirty="0">
                <a:solidFill>
                  <a:srgbClr val="F2F2F2"/>
                </a:solidFill>
              </a:rPr>
              <a:t> link to the next node i</a:t>
            </a:r>
            <a:r>
              <a:rPr lang="en-US" dirty="0">
                <a:solidFill>
                  <a:srgbClr val="F2F2F2"/>
                </a:solidFill>
              </a:rPr>
              <a:t>n the list</a:t>
            </a:r>
            <a:endParaRPr sz="2400" dirty="0">
              <a:solidFill>
                <a:srgbClr val="F2F2F2"/>
              </a:solidFill>
            </a:endParaRPr>
          </a:p>
        </p:txBody>
      </p:sp>
      <p:pic>
        <p:nvPicPr>
          <p:cNvPr id="220" name="Google Shape;220;p12" descr="Chart, diagram&#10;&#10;Description automatically generated"/>
          <p:cNvPicPr preferRelativeResize="0"/>
          <p:nvPr/>
        </p:nvPicPr>
        <p:blipFill rotWithShape="1">
          <a:blip r:embed="rId3">
            <a:alphaModFix/>
          </a:blip>
          <a:srcRect/>
          <a:stretch/>
        </p:blipFill>
        <p:spPr>
          <a:xfrm>
            <a:off x="4143986" y="3439830"/>
            <a:ext cx="3904018" cy="2885179"/>
          </a:xfrm>
          <a:prstGeom prst="rect">
            <a:avLst/>
          </a:prstGeom>
          <a:noFill/>
          <a:ln>
            <a:noFill/>
          </a:ln>
        </p:spPr>
      </p:pic>
      <p:pic>
        <p:nvPicPr>
          <p:cNvPr id="5" name="Google Shape;104;p3">
            <a:extLst>
              <a:ext uri="{FF2B5EF4-FFF2-40B4-BE49-F238E27FC236}">
                <a16:creationId xmlns:a16="http://schemas.microsoft.com/office/drawing/2014/main" id="{E10A3F4A-FBCF-4DAC-9363-338430C92045}"/>
              </a:ext>
            </a:extLst>
          </p:cNvPr>
          <p:cNvPicPr preferRelativeResize="0"/>
          <p:nvPr/>
        </p:nvPicPr>
        <p:blipFill rotWithShape="1">
          <a:blip r:embed="rId4">
            <a:alphaModFix/>
          </a:blip>
          <a:srcRect/>
          <a:stretch/>
        </p:blipFill>
        <p:spPr>
          <a:xfrm>
            <a:off x="11528700" y="179047"/>
            <a:ext cx="530915" cy="707887"/>
          </a:xfrm>
          <a:prstGeom prst="rect">
            <a:avLst/>
          </a:prstGeom>
          <a:noFill/>
          <a:ln>
            <a:noFill/>
          </a:ln>
        </p:spPr>
      </p:pic>
      <p:pic>
        <p:nvPicPr>
          <p:cNvPr id="6" name="Google Shape;106;p3">
            <a:extLst>
              <a:ext uri="{FF2B5EF4-FFF2-40B4-BE49-F238E27FC236}">
                <a16:creationId xmlns:a16="http://schemas.microsoft.com/office/drawing/2014/main" id="{06FF0B20-210C-4EBC-AE86-00C656C9F047}"/>
              </a:ext>
            </a:extLst>
          </p:cNvPr>
          <p:cNvPicPr preferRelativeResize="0"/>
          <p:nvPr/>
        </p:nvPicPr>
        <p:blipFill rotWithShape="1">
          <a:blip r:embed="rId5">
            <a:alphaModFix/>
          </a:blip>
          <a:srcRect/>
          <a:stretch/>
        </p:blipFill>
        <p:spPr>
          <a:xfrm>
            <a:off x="5273035" y="6365950"/>
            <a:ext cx="1645920" cy="4281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0531098e58_3_4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Linked Lists</a:t>
            </a:r>
            <a:endParaRPr/>
          </a:p>
        </p:txBody>
      </p:sp>
      <p:sp>
        <p:nvSpPr>
          <p:cNvPr id="226" name="Google Shape;226;g10531098e58_3_42"/>
          <p:cNvSpPr txBox="1">
            <a:spLocks noGrp="1"/>
          </p:cNvSpPr>
          <p:nvPr>
            <p:ph type="body" idx="1"/>
          </p:nvPr>
        </p:nvSpPr>
        <p:spPr>
          <a:xfrm>
            <a:off x="838200" y="5887792"/>
            <a:ext cx="10690500" cy="631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None/>
            </a:pPr>
            <a:r>
              <a:rPr lang="en-US" sz="2400" u="sng">
                <a:solidFill>
                  <a:schemeClr val="hlink"/>
                </a:solidFill>
                <a:hlinkClick r:id="rId3"/>
              </a:rPr>
              <a:t>Visualize Linked Lists</a:t>
            </a:r>
            <a:endParaRPr sz="2400">
              <a:solidFill>
                <a:srgbClr val="F2F2F2"/>
              </a:solidFill>
            </a:endParaRPr>
          </a:p>
        </p:txBody>
      </p:sp>
      <p:pic>
        <p:nvPicPr>
          <p:cNvPr id="227" name="Google Shape;227;g10531098e58_3_42" descr="Graphical user interface, website&#10;&#10;Description automatically generated"/>
          <p:cNvPicPr preferRelativeResize="0"/>
          <p:nvPr/>
        </p:nvPicPr>
        <p:blipFill rotWithShape="1">
          <a:blip r:embed="rId4">
            <a:alphaModFix/>
          </a:blip>
          <a:srcRect b="15002"/>
          <a:stretch/>
        </p:blipFill>
        <p:spPr>
          <a:xfrm>
            <a:off x="2746175" y="1379075"/>
            <a:ext cx="6699649" cy="4099851"/>
          </a:xfrm>
          <a:prstGeom prst="rect">
            <a:avLst/>
          </a:prstGeom>
          <a:noFill/>
          <a:ln>
            <a:noFill/>
          </a:ln>
        </p:spPr>
      </p:pic>
      <p:pic>
        <p:nvPicPr>
          <p:cNvPr id="5" name="Google Shape;104;p3">
            <a:extLst>
              <a:ext uri="{FF2B5EF4-FFF2-40B4-BE49-F238E27FC236}">
                <a16:creationId xmlns:a16="http://schemas.microsoft.com/office/drawing/2014/main" id="{F3D93F70-48B4-4500-B8D9-CDB29BD31130}"/>
              </a:ext>
            </a:extLst>
          </p:cNvPr>
          <p:cNvPicPr preferRelativeResize="0"/>
          <p:nvPr/>
        </p:nvPicPr>
        <p:blipFill rotWithShape="1">
          <a:blip r:embed="rId5">
            <a:alphaModFix/>
          </a:blip>
          <a:srcRect/>
          <a:stretch/>
        </p:blipFill>
        <p:spPr>
          <a:xfrm>
            <a:off x="11285006" y="256635"/>
            <a:ext cx="530915" cy="707887"/>
          </a:xfrm>
          <a:prstGeom prst="rect">
            <a:avLst/>
          </a:prstGeom>
          <a:noFill/>
          <a:ln>
            <a:noFill/>
          </a:ln>
        </p:spPr>
      </p:pic>
      <p:pic>
        <p:nvPicPr>
          <p:cNvPr id="6" name="Google Shape;106;p3">
            <a:extLst>
              <a:ext uri="{FF2B5EF4-FFF2-40B4-BE49-F238E27FC236}">
                <a16:creationId xmlns:a16="http://schemas.microsoft.com/office/drawing/2014/main" id="{BFEF5DEE-D57F-4D7B-BFBE-C2F83D4AC5F5}"/>
              </a:ext>
            </a:extLst>
          </p:cNvPr>
          <p:cNvPicPr preferRelativeResize="0"/>
          <p:nvPr/>
        </p:nvPicPr>
        <p:blipFill rotWithShape="1">
          <a:blip r:embed="rId6">
            <a:alphaModFix/>
          </a:blip>
          <a:srcRect/>
          <a:stretch/>
        </p:blipFill>
        <p:spPr>
          <a:xfrm>
            <a:off x="292478" y="6203692"/>
            <a:ext cx="1645920" cy="4281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9C39-FBFE-4992-8260-811995858C11}"/>
              </a:ext>
            </a:extLst>
          </p:cNvPr>
          <p:cNvSpPr>
            <a:spLocks noGrp="1"/>
          </p:cNvSpPr>
          <p:nvPr>
            <p:ph type="title"/>
          </p:nvPr>
        </p:nvSpPr>
        <p:spPr/>
        <p:txBody>
          <a:bodyPr/>
          <a:lstStyle/>
          <a:p>
            <a:pPr algn="ctr"/>
            <a:r>
              <a:rPr lang="en-US" dirty="0">
                <a:solidFill>
                  <a:schemeClr val="bg1"/>
                </a:solidFill>
              </a:rPr>
              <a:t>Applications of Linked Lists.</a:t>
            </a:r>
          </a:p>
        </p:txBody>
      </p:sp>
      <p:sp>
        <p:nvSpPr>
          <p:cNvPr id="4" name="Google Shape;219;p12">
            <a:extLst>
              <a:ext uri="{FF2B5EF4-FFF2-40B4-BE49-F238E27FC236}">
                <a16:creationId xmlns:a16="http://schemas.microsoft.com/office/drawing/2014/main" id="{FDA2B9EA-A77A-419A-8865-963B22AB92C5}"/>
              </a:ext>
            </a:extLst>
          </p:cNvPr>
          <p:cNvSpPr txBox="1">
            <a:spLocks/>
          </p:cNvSpPr>
          <p:nvPr/>
        </p:nvSpPr>
        <p:spPr>
          <a:xfrm>
            <a:off x="838200" y="1964065"/>
            <a:ext cx="10690500" cy="22224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lnSpc>
                <a:spcPct val="115000"/>
              </a:lnSpc>
              <a:spcBef>
                <a:spcPts val="0"/>
              </a:spcBef>
              <a:buClr>
                <a:srgbClr val="F2F2F2"/>
              </a:buClr>
              <a:buSzPts val="2400"/>
            </a:pPr>
            <a:r>
              <a:rPr lang="en-US" sz="2400" dirty="0">
                <a:solidFill>
                  <a:srgbClr val="F2F2F2"/>
                </a:solidFill>
              </a:rPr>
              <a:t>Used to Implement many data structures.</a:t>
            </a:r>
          </a:p>
          <a:p>
            <a:pPr marL="228600" indent="-228600">
              <a:lnSpc>
                <a:spcPct val="115000"/>
              </a:lnSpc>
              <a:spcBef>
                <a:spcPts val="0"/>
              </a:spcBef>
              <a:buClr>
                <a:srgbClr val="F2F2F2"/>
              </a:buClr>
              <a:buSzPts val="2400"/>
            </a:pPr>
            <a:r>
              <a:rPr lang="en-US" sz="2400" dirty="0">
                <a:solidFill>
                  <a:srgbClr val="F2F2F2"/>
                </a:solidFill>
              </a:rPr>
              <a:t>Image viewer – Previous and next images are linked, hence can be accessed by next and previous button.</a:t>
            </a:r>
          </a:p>
          <a:p>
            <a:pPr marL="228600" indent="-228600">
              <a:lnSpc>
                <a:spcPct val="115000"/>
              </a:lnSpc>
              <a:spcBef>
                <a:spcPts val="0"/>
              </a:spcBef>
              <a:buClr>
                <a:srgbClr val="F2F2F2"/>
              </a:buClr>
              <a:buSzPts val="2400"/>
            </a:pPr>
            <a:r>
              <a:rPr lang="en-US" sz="2400" dirty="0">
                <a:solidFill>
                  <a:srgbClr val="F2F2F2"/>
                </a:solidFill>
              </a:rPr>
              <a:t>Music Player – Songs in music player are linked to previous and next song. you can play songs either from starting or ending of the list.</a:t>
            </a:r>
          </a:p>
          <a:p>
            <a:pPr marL="228600" indent="-228600">
              <a:lnSpc>
                <a:spcPct val="115000"/>
              </a:lnSpc>
              <a:spcBef>
                <a:spcPts val="0"/>
              </a:spcBef>
              <a:buClr>
                <a:srgbClr val="F2F2F2"/>
              </a:buClr>
              <a:buSzPts val="2400"/>
            </a:pPr>
            <a:endParaRPr lang="en-US" sz="2400" dirty="0">
              <a:solidFill>
                <a:srgbClr val="F2F2F2"/>
              </a:solidFill>
            </a:endParaRPr>
          </a:p>
        </p:txBody>
      </p:sp>
      <p:pic>
        <p:nvPicPr>
          <p:cNvPr id="5" name="Google Shape;104;p3">
            <a:extLst>
              <a:ext uri="{FF2B5EF4-FFF2-40B4-BE49-F238E27FC236}">
                <a16:creationId xmlns:a16="http://schemas.microsoft.com/office/drawing/2014/main" id="{D1A3BF58-221C-4143-A2D6-4F4569778317}"/>
              </a:ext>
            </a:extLst>
          </p:cNvPr>
          <p:cNvPicPr preferRelativeResize="0"/>
          <p:nvPr/>
        </p:nvPicPr>
        <p:blipFill rotWithShape="1">
          <a:blip r:embed="rId2">
            <a:alphaModFix/>
          </a:blip>
          <a:srcRect/>
          <a:stretch/>
        </p:blipFill>
        <p:spPr>
          <a:xfrm>
            <a:off x="11285006" y="256635"/>
            <a:ext cx="530915" cy="707887"/>
          </a:xfrm>
          <a:prstGeom prst="rect">
            <a:avLst/>
          </a:prstGeom>
          <a:noFill/>
          <a:ln>
            <a:noFill/>
          </a:ln>
        </p:spPr>
      </p:pic>
      <p:pic>
        <p:nvPicPr>
          <p:cNvPr id="6" name="Google Shape;106;p3">
            <a:extLst>
              <a:ext uri="{FF2B5EF4-FFF2-40B4-BE49-F238E27FC236}">
                <a16:creationId xmlns:a16="http://schemas.microsoft.com/office/drawing/2014/main" id="{4694D175-7C64-40F3-B9BF-A3A0607BA5C5}"/>
              </a:ext>
            </a:extLst>
          </p:cNvPr>
          <p:cNvPicPr preferRelativeResize="0"/>
          <p:nvPr/>
        </p:nvPicPr>
        <p:blipFill rotWithShape="1">
          <a:blip r:embed="rId3">
            <a:alphaModFix/>
          </a:blip>
          <a:srcRect/>
          <a:stretch/>
        </p:blipFill>
        <p:spPr>
          <a:xfrm>
            <a:off x="5273040" y="6101273"/>
            <a:ext cx="1645920" cy="428160"/>
          </a:xfrm>
          <a:prstGeom prst="rect">
            <a:avLst/>
          </a:prstGeom>
          <a:noFill/>
          <a:ln>
            <a:noFill/>
          </a:ln>
        </p:spPr>
      </p:pic>
    </p:spTree>
    <p:extLst>
      <p:ext uri="{BB962C8B-B14F-4D97-AF65-F5344CB8AC3E}">
        <p14:creationId xmlns:p14="http://schemas.microsoft.com/office/powerpoint/2010/main" val="31811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Performance of Linked Lists</a:t>
            </a:r>
            <a:endParaRPr>
              <a:solidFill>
                <a:srgbClr val="F2F2F2"/>
              </a:solidFill>
            </a:endParaRPr>
          </a:p>
          <a:p>
            <a:pPr marL="0" lvl="0" indent="0" algn="ctr" rtl="0">
              <a:lnSpc>
                <a:spcPct val="90000"/>
              </a:lnSpc>
              <a:spcBef>
                <a:spcPts val="0"/>
              </a:spcBef>
              <a:spcAft>
                <a:spcPts val="0"/>
              </a:spcAft>
              <a:buClr>
                <a:srgbClr val="F2F2F2"/>
              </a:buClr>
              <a:buSzPts val="4400"/>
              <a:buFont typeface="Calibri"/>
              <a:buNone/>
            </a:pPr>
            <a:r>
              <a:rPr lang="en-US" sz="2900">
                <a:solidFill>
                  <a:srgbClr val="F2F2F2"/>
                </a:solidFill>
              </a:rPr>
              <a:t>Worst Case Scenario</a:t>
            </a:r>
            <a:endParaRPr sz="2900">
              <a:solidFill>
                <a:srgbClr val="F2F2F2"/>
              </a:solidFill>
            </a:endParaRPr>
          </a:p>
        </p:txBody>
      </p:sp>
      <p:sp>
        <p:nvSpPr>
          <p:cNvPr id="233" name="Google Shape;23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chemeClr val="lt1"/>
              </a:buClr>
              <a:buSzPts val="2800"/>
              <a:buChar char="•"/>
            </a:pPr>
            <a:r>
              <a:rPr lang="en-US" sz="2800">
                <a:solidFill>
                  <a:schemeClr val="lt1"/>
                </a:solidFill>
                <a:latin typeface="Arial"/>
                <a:ea typeface="Arial"/>
                <a:cs typeface="Arial"/>
                <a:sym typeface="Arial"/>
              </a:rPr>
              <a:t>Random Access  : O</a:t>
            </a:r>
            <a:r>
              <a:rPr lang="en-US">
                <a:solidFill>
                  <a:schemeClr val="lt1"/>
                </a:solidFill>
                <a:latin typeface="Arial"/>
                <a:ea typeface="Arial"/>
                <a:cs typeface="Arial"/>
                <a:sym typeface="Arial"/>
              </a:rPr>
              <a:t>( N )</a:t>
            </a:r>
            <a:endParaRPr sz="2800">
              <a:solidFill>
                <a:schemeClr val="lt1"/>
              </a:solidFill>
              <a:latin typeface="Arial"/>
              <a:ea typeface="Arial"/>
              <a:cs typeface="Arial"/>
              <a:sym typeface="Arial"/>
            </a:endParaRPr>
          </a:p>
          <a:p>
            <a:pPr marL="228600" lvl="0" indent="-228600" algn="l" rtl="0">
              <a:lnSpc>
                <a:spcPct val="115000"/>
              </a:lnSpc>
              <a:spcBef>
                <a:spcPts val="0"/>
              </a:spcBef>
              <a:spcAft>
                <a:spcPts val="0"/>
              </a:spcAft>
              <a:buClr>
                <a:schemeClr val="lt1"/>
              </a:buClr>
              <a:buSzPts val="2800"/>
              <a:buChar char="•"/>
            </a:pPr>
            <a:r>
              <a:rPr lang="en-US" sz="2800">
                <a:solidFill>
                  <a:schemeClr val="lt1"/>
                </a:solidFill>
                <a:latin typeface="Arial"/>
                <a:ea typeface="Arial"/>
                <a:cs typeface="Arial"/>
                <a:sym typeface="Arial"/>
              </a:rPr>
              <a:t>Inserting or Deleting an element in random position</a:t>
            </a:r>
            <a:r>
              <a:rPr lang="en-US">
                <a:solidFill>
                  <a:schemeClr val="lt1"/>
                </a:solidFill>
                <a:latin typeface="Arial"/>
                <a:ea typeface="Arial"/>
                <a:cs typeface="Arial"/>
                <a:sym typeface="Arial"/>
              </a:rPr>
              <a:t> </a:t>
            </a:r>
            <a:r>
              <a:rPr lang="en-US" sz="2800">
                <a:solidFill>
                  <a:schemeClr val="lt1"/>
                </a:solidFill>
                <a:latin typeface="Arial"/>
                <a:ea typeface="Arial"/>
                <a:cs typeface="Arial"/>
                <a:sym typeface="Arial"/>
              </a:rPr>
              <a:t>: </a:t>
            </a:r>
            <a:r>
              <a:rPr lang="en-US">
                <a:solidFill>
                  <a:schemeClr val="lt1"/>
                </a:solidFill>
                <a:latin typeface="Arial"/>
                <a:ea typeface="Arial"/>
                <a:cs typeface="Arial"/>
                <a:sym typeface="Arial"/>
              </a:rPr>
              <a:t>O(1) </a:t>
            </a:r>
            <a:br>
              <a:rPr lang="en-US">
                <a:solidFill>
                  <a:schemeClr val="lt1"/>
                </a:solidFill>
                <a:latin typeface="Arial"/>
                <a:ea typeface="Arial"/>
                <a:cs typeface="Arial"/>
                <a:sym typeface="Arial"/>
              </a:rPr>
            </a:br>
            <a:r>
              <a:rPr lang="en-US" sz="2800">
                <a:solidFill>
                  <a:schemeClr val="lt1"/>
                </a:solidFill>
                <a:latin typeface="Arial"/>
                <a:ea typeface="Arial"/>
                <a:cs typeface="Arial"/>
                <a:sym typeface="Arial"/>
              </a:rPr>
              <a:t>(Not counting the time it takes to access the node)</a:t>
            </a:r>
            <a:endParaRPr/>
          </a:p>
          <a:p>
            <a:pPr marL="228600" lvl="0" indent="-228600" algn="l" rtl="0">
              <a:lnSpc>
                <a:spcPct val="115000"/>
              </a:lnSpc>
              <a:spcBef>
                <a:spcPts val="1000"/>
              </a:spcBef>
              <a:spcAft>
                <a:spcPts val="0"/>
              </a:spcAft>
              <a:buClr>
                <a:schemeClr val="lt1"/>
              </a:buClr>
              <a:buSzPts val="2800"/>
              <a:buChar char="•"/>
            </a:pPr>
            <a:r>
              <a:rPr lang="en-US" sz="2800">
                <a:solidFill>
                  <a:schemeClr val="lt1"/>
                </a:solidFill>
                <a:latin typeface="Arial"/>
                <a:ea typeface="Arial"/>
                <a:cs typeface="Arial"/>
                <a:sym typeface="Arial"/>
              </a:rPr>
              <a:t>Expansion. </a:t>
            </a:r>
            <a:r>
              <a:rPr lang="en-US">
                <a:solidFill>
                  <a:schemeClr val="lt1"/>
                </a:solidFill>
                <a:latin typeface="Arial"/>
                <a:ea typeface="Arial"/>
                <a:cs typeface="Arial"/>
                <a:sym typeface="Arial"/>
              </a:rPr>
              <a:t>Does not need to be expanded : O(1)</a:t>
            </a:r>
            <a:endParaRPr>
              <a:solidFill>
                <a:schemeClr val="lt1"/>
              </a:solidFill>
              <a:latin typeface="Arial"/>
              <a:ea typeface="Arial"/>
              <a:cs typeface="Arial"/>
              <a:sym typeface="Arial"/>
            </a:endParaRPr>
          </a:p>
          <a:p>
            <a:pPr marL="0" lvl="0" indent="0" algn="l" rtl="0">
              <a:lnSpc>
                <a:spcPct val="115000"/>
              </a:lnSpc>
              <a:spcBef>
                <a:spcPts val="1000"/>
              </a:spcBef>
              <a:spcAft>
                <a:spcPts val="0"/>
              </a:spcAft>
              <a:buNone/>
            </a:pPr>
            <a:endParaRPr>
              <a:solidFill>
                <a:schemeClr val="lt1"/>
              </a:solidFill>
              <a:latin typeface="Arial"/>
              <a:ea typeface="Arial"/>
              <a:cs typeface="Arial"/>
              <a:sym typeface="Arial"/>
            </a:endParaRPr>
          </a:p>
          <a:p>
            <a:pPr marL="0" lvl="0" indent="0" algn="l" rtl="0">
              <a:lnSpc>
                <a:spcPct val="115000"/>
              </a:lnSpc>
              <a:spcBef>
                <a:spcPts val="1000"/>
              </a:spcBef>
              <a:spcAft>
                <a:spcPts val="0"/>
              </a:spcAft>
              <a:buNone/>
            </a:pPr>
            <a:endParaRPr>
              <a:solidFill>
                <a:schemeClr val="lt1"/>
              </a:solidFill>
              <a:latin typeface="Arial"/>
              <a:ea typeface="Arial"/>
              <a:cs typeface="Arial"/>
              <a:sym typeface="Arial"/>
            </a:endParaRPr>
          </a:p>
          <a:p>
            <a:pPr marL="228600" lvl="0" indent="0" algn="ctr" rtl="0">
              <a:lnSpc>
                <a:spcPct val="115000"/>
              </a:lnSpc>
              <a:spcBef>
                <a:spcPts val="1000"/>
              </a:spcBef>
              <a:spcAft>
                <a:spcPts val="0"/>
              </a:spcAft>
              <a:buNone/>
            </a:pPr>
            <a:r>
              <a:rPr lang="en-US" u="sng">
                <a:solidFill>
                  <a:schemeClr val="hlink"/>
                </a:solidFill>
                <a:latin typeface="Arial"/>
                <a:ea typeface="Arial"/>
                <a:cs typeface="Arial"/>
                <a:sym typeface="Arial"/>
                <a:hlinkClick r:id="rId3"/>
              </a:rPr>
              <a:t>Learn More</a:t>
            </a:r>
            <a:endParaRPr sz="2800">
              <a:solidFill>
                <a:schemeClr val="lt1"/>
              </a:solidFill>
              <a:latin typeface="Arial"/>
              <a:ea typeface="Arial"/>
              <a:cs typeface="Arial"/>
              <a:sym typeface="Arial"/>
            </a:endParaRPr>
          </a:p>
        </p:txBody>
      </p:sp>
      <p:pic>
        <p:nvPicPr>
          <p:cNvPr id="4" name="Google Shape;104;p3">
            <a:extLst>
              <a:ext uri="{FF2B5EF4-FFF2-40B4-BE49-F238E27FC236}">
                <a16:creationId xmlns:a16="http://schemas.microsoft.com/office/drawing/2014/main" id="{80B86188-9216-43FB-930C-31F65AB9DBC7}"/>
              </a:ext>
            </a:extLst>
          </p:cNvPr>
          <p:cNvPicPr preferRelativeResize="0"/>
          <p:nvPr/>
        </p:nvPicPr>
        <p:blipFill rotWithShape="1">
          <a:blip r:embed="rId4">
            <a:alphaModFix/>
          </a:blip>
          <a:srcRect/>
          <a:stretch/>
        </p:blipFill>
        <p:spPr>
          <a:xfrm>
            <a:off x="11285006" y="266363"/>
            <a:ext cx="530915" cy="707887"/>
          </a:xfrm>
          <a:prstGeom prst="rect">
            <a:avLst/>
          </a:prstGeom>
          <a:noFill/>
          <a:ln>
            <a:noFill/>
          </a:ln>
        </p:spPr>
      </p:pic>
      <p:pic>
        <p:nvPicPr>
          <p:cNvPr id="5" name="Google Shape;106;p3">
            <a:extLst>
              <a:ext uri="{FF2B5EF4-FFF2-40B4-BE49-F238E27FC236}">
                <a16:creationId xmlns:a16="http://schemas.microsoft.com/office/drawing/2014/main" id="{F623F2DD-5CC1-458C-96AD-3795F177066C}"/>
              </a:ext>
            </a:extLst>
          </p:cNvPr>
          <p:cNvPicPr preferRelativeResize="0"/>
          <p:nvPr/>
        </p:nvPicPr>
        <p:blipFill rotWithShape="1">
          <a:blip r:embed="rId5">
            <a:alphaModFix/>
          </a:blip>
          <a:srcRect/>
          <a:stretch/>
        </p:blipFill>
        <p:spPr>
          <a:xfrm>
            <a:off x="5273040" y="6111001"/>
            <a:ext cx="1645920" cy="4281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Really, how linked lists works ?</a:t>
            </a:r>
            <a:endParaRPr/>
          </a:p>
        </p:txBody>
      </p:sp>
      <p:sp>
        <p:nvSpPr>
          <p:cNvPr id="239" name="Google Shape;23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15000"/>
              </a:lnSpc>
              <a:spcBef>
                <a:spcPts val="0"/>
              </a:spcBef>
              <a:spcAft>
                <a:spcPts val="0"/>
              </a:spcAft>
              <a:buClr>
                <a:srgbClr val="F2F2F2"/>
              </a:buClr>
              <a:buSzPts val="2300"/>
              <a:buChar char="•"/>
            </a:pPr>
            <a:r>
              <a:rPr lang="en-US" sz="2300">
                <a:solidFill>
                  <a:srgbClr val="F2F2F2"/>
                </a:solidFill>
              </a:rPr>
              <a:t>The node Consists of two parts: The data and a pointer to the next node.</a:t>
            </a:r>
            <a:endParaRPr/>
          </a:p>
          <a:p>
            <a:pPr marL="228600" lvl="0" indent="-228600" algn="l" rtl="0">
              <a:lnSpc>
                <a:spcPct val="115000"/>
              </a:lnSpc>
              <a:spcBef>
                <a:spcPts val="1000"/>
              </a:spcBef>
              <a:spcAft>
                <a:spcPts val="0"/>
              </a:spcAft>
              <a:buClr>
                <a:srgbClr val="F2F2F2"/>
              </a:buClr>
              <a:buSzPts val="2300"/>
              <a:buChar char="•"/>
            </a:pPr>
            <a:r>
              <a:rPr lang="en-US" sz="2300">
                <a:solidFill>
                  <a:srgbClr val="F2F2F2"/>
                </a:solidFill>
              </a:rPr>
              <a:t>Linked Lists consume more memory than arrays. Since It needs to both the data and a pointer. While arrays only need to store the data.</a:t>
            </a:r>
            <a:endParaRPr/>
          </a:p>
          <a:p>
            <a:pPr marL="228600" lvl="0" indent="-82550" algn="l" rtl="0">
              <a:lnSpc>
                <a:spcPct val="115000"/>
              </a:lnSpc>
              <a:spcBef>
                <a:spcPts val="1000"/>
              </a:spcBef>
              <a:spcAft>
                <a:spcPts val="0"/>
              </a:spcAft>
              <a:buClr>
                <a:schemeClr val="dk1"/>
              </a:buClr>
              <a:buSzPts val="2300"/>
              <a:buNone/>
            </a:pPr>
            <a:endParaRPr sz="2300">
              <a:solidFill>
                <a:srgbClr val="F2F2F2"/>
              </a:solidFill>
            </a:endParaRPr>
          </a:p>
          <a:p>
            <a:pPr marL="228600" lvl="0" indent="-82550" algn="l" rtl="0">
              <a:lnSpc>
                <a:spcPct val="115000"/>
              </a:lnSpc>
              <a:spcBef>
                <a:spcPts val="1000"/>
              </a:spcBef>
              <a:spcAft>
                <a:spcPts val="0"/>
              </a:spcAft>
              <a:buClr>
                <a:schemeClr val="dk1"/>
              </a:buClr>
              <a:buSzPts val="2300"/>
              <a:buNone/>
            </a:pPr>
            <a:endParaRPr sz="2300">
              <a:solidFill>
                <a:srgbClr val="F2F2F2"/>
              </a:solidFill>
            </a:endParaRPr>
          </a:p>
          <a:p>
            <a:pPr marL="228600" lvl="0" indent="-82550" algn="l" rtl="0">
              <a:lnSpc>
                <a:spcPct val="115000"/>
              </a:lnSpc>
              <a:spcBef>
                <a:spcPts val="1000"/>
              </a:spcBef>
              <a:spcAft>
                <a:spcPts val="0"/>
              </a:spcAft>
              <a:buClr>
                <a:schemeClr val="dk1"/>
              </a:buClr>
              <a:buSzPts val="2300"/>
              <a:buNone/>
            </a:pPr>
            <a:endParaRPr sz="2300">
              <a:solidFill>
                <a:srgbClr val="F2F2F2"/>
              </a:solidFill>
            </a:endParaRPr>
          </a:p>
          <a:p>
            <a:pPr marL="228600" lvl="0" indent="-82550" algn="l" rtl="0">
              <a:lnSpc>
                <a:spcPct val="115000"/>
              </a:lnSpc>
              <a:spcBef>
                <a:spcPts val="1000"/>
              </a:spcBef>
              <a:spcAft>
                <a:spcPts val="0"/>
              </a:spcAft>
              <a:buClr>
                <a:schemeClr val="dk1"/>
              </a:buClr>
              <a:buSzPts val="2300"/>
              <a:buNone/>
            </a:pPr>
            <a:endParaRPr sz="2300">
              <a:solidFill>
                <a:srgbClr val="F2F2F2"/>
              </a:solidFill>
            </a:endParaRPr>
          </a:p>
          <a:p>
            <a:pPr marL="228600" lvl="0" indent="-82550" algn="l" rtl="0">
              <a:lnSpc>
                <a:spcPct val="115000"/>
              </a:lnSpc>
              <a:spcBef>
                <a:spcPts val="1000"/>
              </a:spcBef>
              <a:spcAft>
                <a:spcPts val="0"/>
              </a:spcAft>
              <a:buClr>
                <a:schemeClr val="dk1"/>
              </a:buClr>
              <a:buSzPts val="2300"/>
              <a:buNone/>
            </a:pPr>
            <a:endParaRPr sz="2300">
              <a:solidFill>
                <a:srgbClr val="F2F2F2"/>
              </a:solidFill>
            </a:endParaRPr>
          </a:p>
          <a:p>
            <a:pPr marL="0" lvl="0" indent="0" algn="ctr" rtl="0">
              <a:lnSpc>
                <a:spcPct val="115000"/>
              </a:lnSpc>
              <a:spcBef>
                <a:spcPts val="1000"/>
              </a:spcBef>
              <a:spcAft>
                <a:spcPts val="0"/>
              </a:spcAft>
              <a:buNone/>
            </a:pPr>
            <a:r>
              <a:rPr lang="en-US" sz="2300" u="sng">
                <a:solidFill>
                  <a:schemeClr val="hlink"/>
                </a:solidFill>
                <a:hlinkClick r:id="rId3"/>
              </a:rPr>
              <a:t>Learn More </a:t>
            </a:r>
            <a:endParaRPr sz="2300">
              <a:solidFill>
                <a:srgbClr val="F2F2F2"/>
              </a:solidFill>
            </a:endParaRPr>
          </a:p>
        </p:txBody>
      </p:sp>
      <p:sp>
        <p:nvSpPr>
          <p:cNvPr id="240" name="Google Shape;240;p14"/>
          <p:cNvSpPr/>
          <p:nvPr/>
        </p:nvSpPr>
        <p:spPr>
          <a:xfrm>
            <a:off x="1150069" y="3215191"/>
            <a:ext cx="2912884" cy="1572205"/>
          </a:xfrm>
          <a:prstGeom prst="rect">
            <a:avLst/>
          </a:prstGeom>
          <a:solidFill>
            <a:srgbClr val="000000"/>
          </a:solidFill>
          <a:ln>
            <a:noFill/>
          </a:ln>
        </p:spPr>
        <p:txBody>
          <a:bodyPr spcFirstLastPara="1" wrap="square" lIns="0" tIns="0" rIns="0" bIns="63475" anchor="ctr" anchorCtr="0">
            <a:spAutoFit/>
          </a:bodyPr>
          <a:lstStyle/>
          <a:p>
            <a:pPr marL="0" marR="0" lvl="0" indent="0" algn="l" rtl="0">
              <a:lnSpc>
                <a:spcPct val="100000"/>
              </a:lnSpc>
              <a:spcBef>
                <a:spcPts val="0"/>
              </a:spcBef>
              <a:spcAft>
                <a:spcPts val="0"/>
              </a:spcAft>
              <a:buClr>
                <a:srgbClr val="6AB825"/>
              </a:buClr>
              <a:buSzPts val="2000"/>
              <a:buFont typeface="Arial"/>
              <a:buNone/>
            </a:pPr>
            <a:r>
              <a:rPr lang="en-US" sz="2000" b="1" i="0" u="none" strike="noStrike" cap="none">
                <a:solidFill>
                  <a:srgbClr val="6AB825"/>
                </a:solidFill>
                <a:latin typeface="Arial"/>
                <a:ea typeface="Arial"/>
                <a:cs typeface="Arial"/>
                <a:sym typeface="Arial"/>
              </a:rPr>
              <a:t>struct</a:t>
            </a:r>
            <a:r>
              <a:rPr lang="en-US" sz="2000" b="0" i="0" u="none" strike="noStrike" cap="none">
                <a:solidFill>
                  <a:srgbClr val="FFFFFF"/>
                </a:solidFill>
                <a:latin typeface="Arial"/>
                <a:ea typeface="Arial"/>
                <a:cs typeface="Arial"/>
                <a:sym typeface="Arial"/>
              </a:rPr>
              <a:t> </a:t>
            </a:r>
            <a:r>
              <a:rPr lang="en-US" sz="2000" b="0" i="0" u="none" strike="noStrike" cap="none">
                <a:solidFill>
                  <a:srgbClr val="D0D0D0"/>
                </a:solidFill>
                <a:latin typeface="Arial"/>
                <a:ea typeface="Arial"/>
                <a:cs typeface="Arial"/>
                <a:sym typeface="Arial"/>
              </a:rPr>
              <a:t>node</a:t>
            </a:r>
            <a:r>
              <a:rPr lang="en-US" sz="2000" b="0" i="0" u="none" strike="noStrike" cap="none">
                <a:solidFill>
                  <a:srgbClr val="FFFFFF"/>
                </a:solidFill>
                <a:latin typeface="Arial"/>
                <a:ea typeface="Arial"/>
                <a:cs typeface="Arial"/>
                <a:sym typeface="Arial"/>
              </a:rPr>
              <a:t> </a:t>
            </a:r>
            <a:r>
              <a:rPr lang="en-US" sz="2000" b="0" i="0" u="none" strike="noStrike" cap="none">
                <a:solidFill>
                  <a:srgbClr val="D0D0D0"/>
                </a:solidFill>
                <a:latin typeface="Arial"/>
                <a:ea typeface="Arial"/>
                <a:cs typeface="Arial"/>
                <a:sym typeface="Arial"/>
              </a:rPr>
              <a:t>{</a:t>
            </a:r>
            <a:endParaRPr/>
          </a:p>
          <a:p>
            <a:pPr marL="0" marR="0" lvl="0" indent="0" algn="l" rtl="0">
              <a:lnSpc>
                <a:spcPct val="10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 	</a:t>
            </a:r>
            <a:r>
              <a:rPr lang="en-US" sz="2000" b="1" i="0" u="none" strike="noStrike" cap="none">
                <a:solidFill>
                  <a:srgbClr val="6AB825"/>
                </a:solidFill>
                <a:latin typeface="Arial"/>
                <a:ea typeface="Arial"/>
                <a:cs typeface="Arial"/>
                <a:sym typeface="Arial"/>
              </a:rPr>
              <a:t>int</a:t>
            </a:r>
            <a:r>
              <a:rPr lang="en-US" sz="2000" b="0" i="0" u="none" strike="noStrike" cap="none">
                <a:solidFill>
                  <a:srgbClr val="FFFFFF"/>
                </a:solidFill>
                <a:latin typeface="Arial"/>
                <a:ea typeface="Arial"/>
                <a:cs typeface="Arial"/>
                <a:sym typeface="Arial"/>
              </a:rPr>
              <a:t> </a:t>
            </a:r>
            <a:r>
              <a:rPr lang="en-US" sz="2000" b="0" i="0" u="none" strike="noStrike" cap="none">
                <a:solidFill>
                  <a:srgbClr val="D0D0D0"/>
                </a:solidFill>
                <a:latin typeface="Arial"/>
                <a:ea typeface="Arial"/>
                <a:cs typeface="Arial"/>
                <a:sym typeface="Arial"/>
              </a:rPr>
              <a:t>data;</a:t>
            </a:r>
            <a:r>
              <a:rPr lang="en-US" sz="2000" b="0" i="0" u="none" strike="noStrike" cap="none">
                <a:solidFill>
                  <a:srgbClr val="FFFFFF"/>
                </a:solidFill>
                <a:latin typeface="Arial"/>
                <a:ea typeface="Arial"/>
                <a:cs typeface="Arial"/>
                <a:sym typeface="Arial"/>
              </a:rPr>
              <a:t> </a:t>
            </a:r>
            <a:endParaRPr/>
          </a:p>
          <a:p>
            <a:pPr marL="0" marR="0" lvl="0" indent="0" algn="l" rtl="0">
              <a:lnSpc>
                <a:spcPct val="100000"/>
              </a:lnSpc>
              <a:spcBef>
                <a:spcPts val="600"/>
              </a:spcBef>
              <a:spcAft>
                <a:spcPts val="0"/>
              </a:spcAft>
              <a:buClr>
                <a:srgbClr val="D0D0D0"/>
              </a:buClr>
              <a:buSzPts val="2000"/>
              <a:buFont typeface="Arial"/>
              <a:buNone/>
            </a:pPr>
            <a:r>
              <a:rPr lang="en-US" sz="2000" b="0" i="0" u="none" strike="noStrike" cap="none">
                <a:solidFill>
                  <a:srgbClr val="D0D0D0"/>
                </a:solidFill>
                <a:latin typeface="Arial"/>
                <a:ea typeface="Arial"/>
                <a:cs typeface="Arial"/>
                <a:sym typeface="Arial"/>
              </a:rPr>
              <a:t>	node</a:t>
            </a:r>
            <a:r>
              <a:rPr lang="en-US" sz="2000" b="0" i="0" u="none" strike="noStrike" cap="none">
                <a:solidFill>
                  <a:srgbClr val="FFFFFF"/>
                </a:solidFill>
                <a:latin typeface="Arial"/>
                <a:ea typeface="Arial"/>
                <a:cs typeface="Arial"/>
                <a:sym typeface="Arial"/>
              </a:rPr>
              <a:t> </a:t>
            </a:r>
            <a:r>
              <a:rPr lang="en-US" sz="2000" b="0" i="0" u="none" strike="noStrike" cap="none">
                <a:solidFill>
                  <a:srgbClr val="D0D0D0"/>
                </a:solidFill>
                <a:latin typeface="Arial"/>
                <a:ea typeface="Arial"/>
                <a:cs typeface="Arial"/>
                <a:sym typeface="Arial"/>
              </a:rPr>
              <a:t>*next;</a:t>
            </a:r>
            <a:endParaRPr/>
          </a:p>
          <a:p>
            <a:pPr marL="0" marR="0" lvl="0" indent="0" algn="l" rtl="0">
              <a:lnSpc>
                <a:spcPct val="10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 </a:t>
            </a:r>
            <a:r>
              <a:rPr lang="en-US" sz="2000" b="0" i="0" u="none" strike="noStrike" cap="none">
                <a:solidFill>
                  <a:srgbClr val="D0D0D0"/>
                </a:solidFill>
                <a:latin typeface="Arial"/>
                <a:ea typeface="Arial"/>
                <a:cs typeface="Arial"/>
                <a:sym typeface="Arial"/>
              </a:rPr>
              <a:t>};</a:t>
            </a:r>
            <a:r>
              <a:rPr lang="en-US" sz="2000" b="0" i="0" u="none" strike="noStrike" cap="none">
                <a:solidFill>
                  <a:srgbClr val="FFFFFF"/>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pic>
        <p:nvPicPr>
          <p:cNvPr id="5" name="Google Shape;104;p3">
            <a:extLst>
              <a:ext uri="{FF2B5EF4-FFF2-40B4-BE49-F238E27FC236}">
                <a16:creationId xmlns:a16="http://schemas.microsoft.com/office/drawing/2014/main" id="{F244331D-C850-49CA-89C9-1FCA1D733C28}"/>
              </a:ext>
            </a:extLst>
          </p:cNvPr>
          <p:cNvPicPr preferRelativeResize="0"/>
          <p:nvPr/>
        </p:nvPicPr>
        <p:blipFill rotWithShape="1">
          <a:blip r:embed="rId4">
            <a:alphaModFix/>
          </a:blip>
          <a:srcRect/>
          <a:stretch/>
        </p:blipFill>
        <p:spPr>
          <a:xfrm>
            <a:off x="11285006" y="266363"/>
            <a:ext cx="530915" cy="707887"/>
          </a:xfrm>
          <a:prstGeom prst="rect">
            <a:avLst/>
          </a:prstGeom>
          <a:noFill/>
          <a:ln>
            <a:noFill/>
          </a:ln>
        </p:spPr>
      </p:pic>
      <p:pic>
        <p:nvPicPr>
          <p:cNvPr id="6" name="Google Shape;106;p3">
            <a:extLst>
              <a:ext uri="{FF2B5EF4-FFF2-40B4-BE49-F238E27FC236}">
                <a16:creationId xmlns:a16="http://schemas.microsoft.com/office/drawing/2014/main" id="{B70A30B9-8532-4C00-B7CE-52A48F02E1E5}"/>
              </a:ext>
            </a:extLst>
          </p:cNvPr>
          <p:cNvPicPr preferRelativeResize="0"/>
          <p:nvPr/>
        </p:nvPicPr>
        <p:blipFill rotWithShape="1">
          <a:blip r:embed="rId5">
            <a:alphaModFix/>
          </a:blip>
          <a:srcRect/>
          <a:stretch/>
        </p:blipFill>
        <p:spPr>
          <a:xfrm>
            <a:off x="5273040" y="6111001"/>
            <a:ext cx="1645920" cy="4281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2"/>
          <p:cNvPicPr preferRelativeResize="0"/>
          <p:nvPr/>
        </p:nvPicPr>
        <p:blipFill rotWithShape="1">
          <a:blip r:embed="rId3">
            <a:alphaModFix/>
          </a:blip>
          <a:srcRect/>
          <a:stretch/>
        </p:blipFill>
        <p:spPr>
          <a:xfrm>
            <a:off x="11285006" y="256635"/>
            <a:ext cx="530915" cy="707887"/>
          </a:xfrm>
          <a:prstGeom prst="rect">
            <a:avLst/>
          </a:prstGeom>
          <a:noFill/>
          <a:ln>
            <a:noFill/>
          </a:ln>
        </p:spPr>
      </p:pic>
      <p:sp>
        <p:nvSpPr>
          <p:cNvPr id="97" name="Google Shape;97;p2"/>
          <p:cNvSpPr txBox="1"/>
          <p:nvPr/>
        </p:nvSpPr>
        <p:spPr>
          <a:xfrm>
            <a:off x="5188541" y="256635"/>
            <a:ext cx="1814920" cy="6594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84" b="0" i="0" u="none" strike="noStrike" cap="none">
                <a:solidFill>
                  <a:srgbClr val="FFFFFF"/>
                </a:solidFill>
                <a:latin typeface="Arial"/>
                <a:ea typeface="Arial"/>
                <a:cs typeface="Arial"/>
                <a:sym typeface="Arial"/>
              </a:rPr>
              <a:t>Agenda</a:t>
            </a:r>
            <a:endParaRPr/>
          </a:p>
        </p:txBody>
      </p:sp>
      <p:pic>
        <p:nvPicPr>
          <p:cNvPr id="98" name="Google Shape;98;p2"/>
          <p:cNvPicPr preferRelativeResize="0"/>
          <p:nvPr/>
        </p:nvPicPr>
        <p:blipFill rotWithShape="1">
          <a:blip r:embed="rId4">
            <a:alphaModFix/>
          </a:blip>
          <a:srcRect/>
          <a:stretch/>
        </p:blipFill>
        <p:spPr>
          <a:xfrm>
            <a:off x="5273040" y="6101273"/>
            <a:ext cx="1645920" cy="428160"/>
          </a:xfrm>
          <a:prstGeom prst="rect">
            <a:avLst/>
          </a:prstGeom>
          <a:noFill/>
          <a:ln>
            <a:noFill/>
          </a:ln>
        </p:spPr>
      </p:pic>
      <p:sp>
        <p:nvSpPr>
          <p:cNvPr id="99" name="Google Shape;99;p2"/>
          <p:cNvSpPr txBox="1"/>
          <p:nvPr/>
        </p:nvSpPr>
        <p:spPr>
          <a:xfrm>
            <a:off x="762000" y="1673623"/>
            <a:ext cx="10668000" cy="286228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Recap on Arrays</a:t>
            </a:r>
            <a:endParaRPr dirty="0"/>
          </a:p>
          <a:p>
            <a:pPr marL="285750" marR="0" lvl="0" indent="-285750" algn="l" rtl="0">
              <a:lnSpc>
                <a:spcPct val="150000"/>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Why Arrays are not enough</a:t>
            </a:r>
            <a:endParaRPr dirty="0"/>
          </a:p>
          <a:p>
            <a:pPr marL="285750" marR="0" lvl="0" indent="-285750" algn="l" rtl="0">
              <a:lnSpc>
                <a:spcPct val="150000"/>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Linked Lists</a:t>
            </a:r>
            <a:endParaRPr dirty="0"/>
          </a:p>
          <a:p>
            <a:pPr marL="285750" marR="0" lvl="0" indent="-285750" algn="l" rtl="0">
              <a:lnSpc>
                <a:spcPct val="150000"/>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Variations of Linked lists</a:t>
            </a:r>
            <a:endParaRPr dirty="0"/>
          </a:p>
          <a:p>
            <a:pPr marL="285750" marR="0" lvl="0" indent="-285750" algn="l" rtl="0">
              <a:lnSpc>
                <a:spcPct val="150000"/>
              </a:lnSpc>
              <a:spcBef>
                <a:spcPts val="0"/>
              </a:spcBef>
              <a:spcAft>
                <a:spcPts val="0"/>
              </a:spcAft>
              <a:buClr>
                <a:schemeClr val="lt1"/>
              </a:buClr>
              <a:buSzPts val="2400"/>
              <a:buFont typeface="Arial"/>
              <a:buChar char="•"/>
            </a:pPr>
            <a:r>
              <a:rPr lang="en-US" sz="2400" b="0" i="0" u="none" strike="noStrike" cap="none" dirty="0">
                <a:solidFill>
                  <a:schemeClr val="lt1"/>
                </a:solidFill>
                <a:latin typeface="Arial"/>
                <a:ea typeface="Arial"/>
                <a:cs typeface="Arial"/>
                <a:sym typeface="Arial"/>
              </a:rPr>
              <a:t>Binary Search</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How to make linked list at home</a:t>
            </a:r>
            <a:endParaRPr/>
          </a:p>
        </p:txBody>
      </p:sp>
      <p:sp>
        <p:nvSpPr>
          <p:cNvPr id="246" name="Google Shape;246;p15"/>
          <p:cNvSpPr txBox="1"/>
          <p:nvPr/>
        </p:nvSpPr>
        <p:spPr>
          <a:xfrm>
            <a:off x="838200" y="1825625"/>
            <a:ext cx="10515600" cy="4397100"/>
          </a:xfrm>
          <a:prstGeom prst="rect">
            <a:avLst/>
          </a:prstGeom>
          <a:noFill/>
          <a:ln>
            <a:noFill/>
          </a:ln>
        </p:spPr>
        <p:txBody>
          <a:bodyPr spcFirstLastPara="1" wrap="square" lIns="91425" tIns="45700" rIns="91425" bIns="45700" anchor="t" anchorCtr="0">
            <a:normAutofit/>
          </a:bodyPr>
          <a:lstStyle/>
          <a:p>
            <a:pPr marL="457200" marR="0" lvl="0" indent="-374650" algn="l" rtl="0">
              <a:lnSpc>
                <a:spcPct val="115000"/>
              </a:lnSpc>
              <a:spcBef>
                <a:spcPts val="0"/>
              </a:spcBef>
              <a:spcAft>
                <a:spcPts val="0"/>
              </a:spcAft>
              <a:buClr>
                <a:srgbClr val="F2F2F2"/>
              </a:buClr>
              <a:buSzPts val="2300"/>
              <a:buFont typeface="Calibri"/>
              <a:buAutoNum type="arabicPeriod"/>
            </a:pPr>
            <a:r>
              <a:rPr lang="en-US" sz="2300">
                <a:solidFill>
                  <a:srgbClr val="F2F2F2"/>
                </a:solidFill>
                <a:latin typeface="Calibri"/>
                <a:ea typeface="Calibri"/>
                <a:cs typeface="Calibri"/>
                <a:sym typeface="Calibri"/>
              </a:rPr>
              <a:t>Create the node struct</a:t>
            </a:r>
            <a:endParaRPr sz="2300">
              <a:solidFill>
                <a:srgbClr val="F2F2F2"/>
              </a:solidFill>
              <a:latin typeface="Calibri"/>
              <a:ea typeface="Calibri"/>
              <a:cs typeface="Calibri"/>
              <a:sym typeface="Calibri"/>
            </a:endParaRPr>
          </a:p>
          <a:p>
            <a:pPr marL="457200" marR="0" lvl="0" indent="-374650" algn="l" rtl="0">
              <a:lnSpc>
                <a:spcPct val="115000"/>
              </a:lnSpc>
              <a:spcBef>
                <a:spcPts val="0"/>
              </a:spcBef>
              <a:spcAft>
                <a:spcPts val="0"/>
              </a:spcAft>
              <a:buClr>
                <a:srgbClr val="F2F2F2"/>
              </a:buClr>
              <a:buSzPts val="2300"/>
              <a:buFont typeface="Calibri"/>
              <a:buAutoNum type="arabicPeriod"/>
            </a:pPr>
            <a:r>
              <a:rPr lang="en-US" sz="2300">
                <a:solidFill>
                  <a:srgbClr val="F2F2F2"/>
                </a:solidFill>
                <a:latin typeface="Calibri"/>
                <a:ea typeface="Calibri"/>
                <a:cs typeface="Calibri"/>
                <a:sym typeface="Calibri"/>
              </a:rPr>
              <a:t>Create Linked List class</a:t>
            </a:r>
            <a:endParaRPr sz="2300">
              <a:solidFill>
                <a:srgbClr val="F2F2F2"/>
              </a:solidFill>
              <a:latin typeface="Calibri"/>
              <a:ea typeface="Calibri"/>
              <a:cs typeface="Calibri"/>
              <a:sym typeface="Calibri"/>
            </a:endParaRPr>
          </a:p>
          <a:p>
            <a:pPr marL="457200" marR="0" lvl="0" indent="-374650" algn="l" rtl="0">
              <a:lnSpc>
                <a:spcPct val="115000"/>
              </a:lnSpc>
              <a:spcBef>
                <a:spcPts val="0"/>
              </a:spcBef>
              <a:spcAft>
                <a:spcPts val="0"/>
              </a:spcAft>
              <a:buClr>
                <a:srgbClr val="F2F2F2"/>
              </a:buClr>
              <a:buSzPts val="2300"/>
              <a:buFont typeface="Calibri"/>
              <a:buAutoNum type="arabicPeriod"/>
            </a:pPr>
            <a:r>
              <a:rPr lang="en-US" sz="2300">
                <a:solidFill>
                  <a:srgbClr val="F2F2F2"/>
                </a:solidFill>
                <a:latin typeface="Calibri"/>
                <a:ea typeface="Calibri"/>
                <a:cs typeface="Calibri"/>
                <a:sym typeface="Calibri"/>
              </a:rPr>
              <a:t>Create two pointers, head and tail.</a:t>
            </a:r>
            <a:endParaRPr sz="2300">
              <a:solidFill>
                <a:srgbClr val="F2F2F2"/>
              </a:solidFill>
              <a:latin typeface="Calibri"/>
              <a:ea typeface="Calibri"/>
              <a:cs typeface="Calibri"/>
              <a:sym typeface="Calibri"/>
            </a:endParaRPr>
          </a:p>
          <a:p>
            <a:pPr marL="685800" marR="0" lvl="0" indent="-228600" algn="l" rtl="0">
              <a:lnSpc>
                <a:spcPct val="115000"/>
              </a:lnSpc>
              <a:spcBef>
                <a:spcPts val="1000"/>
              </a:spcBef>
              <a:spcAft>
                <a:spcPts val="0"/>
              </a:spcAft>
              <a:buClr>
                <a:srgbClr val="F2F2F2"/>
              </a:buClr>
              <a:buSzPts val="2300"/>
              <a:buFont typeface="Arial"/>
              <a:buChar char="•"/>
            </a:pPr>
            <a:r>
              <a:rPr lang="en-US" sz="2300">
                <a:solidFill>
                  <a:srgbClr val="F2F2F2"/>
                </a:solidFill>
                <a:latin typeface="Calibri"/>
                <a:ea typeface="Calibri"/>
                <a:cs typeface="Calibri"/>
                <a:sym typeface="Calibri"/>
              </a:rPr>
              <a:t>The head points to the first node and it is what we use to access and walk through the linked list. </a:t>
            </a:r>
            <a:endParaRPr/>
          </a:p>
          <a:p>
            <a:pPr marL="685800" marR="0" lvl="0" indent="-228600" algn="l" rtl="0">
              <a:lnSpc>
                <a:spcPct val="115000"/>
              </a:lnSpc>
              <a:spcBef>
                <a:spcPts val="1000"/>
              </a:spcBef>
              <a:spcAft>
                <a:spcPts val="0"/>
              </a:spcAft>
              <a:buClr>
                <a:srgbClr val="F2F2F2"/>
              </a:buClr>
              <a:buSzPts val="2300"/>
              <a:buFont typeface="Arial"/>
              <a:buChar char="•"/>
            </a:pPr>
            <a:r>
              <a:rPr lang="en-US" sz="2300">
                <a:solidFill>
                  <a:srgbClr val="F2F2F2"/>
                </a:solidFill>
                <a:latin typeface="Calibri"/>
                <a:ea typeface="Calibri"/>
                <a:cs typeface="Calibri"/>
                <a:sym typeface="Calibri"/>
              </a:rPr>
              <a:t>head-&gt;next points to the second element. Head-&gt;next-&gt;next points to the third and so on.</a:t>
            </a:r>
            <a:endParaRPr/>
          </a:p>
          <a:p>
            <a:pPr marL="685800" marR="0" lvl="0" indent="-228600" algn="l" rtl="0">
              <a:lnSpc>
                <a:spcPct val="115000"/>
              </a:lnSpc>
              <a:spcBef>
                <a:spcPts val="1000"/>
              </a:spcBef>
              <a:spcAft>
                <a:spcPts val="0"/>
              </a:spcAft>
              <a:buClr>
                <a:srgbClr val="F2F2F2"/>
              </a:buClr>
              <a:buSzPts val="2300"/>
              <a:buFont typeface="Arial"/>
              <a:buChar char="•"/>
            </a:pPr>
            <a:r>
              <a:rPr lang="en-US" sz="2300">
                <a:solidFill>
                  <a:srgbClr val="F2F2F2"/>
                </a:solidFill>
                <a:latin typeface="Calibri"/>
                <a:ea typeface="Calibri"/>
                <a:cs typeface="Calibri"/>
                <a:sym typeface="Calibri"/>
              </a:rPr>
              <a:t>The tail is used in order to make appending to the end of the Linked List only O(1). Instead of traversing the whole list.</a:t>
            </a:r>
            <a:endParaRPr sz="2800">
              <a:solidFill>
                <a:srgbClr val="F2F2F2"/>
              </a:solidFill>
              <a:latin typeface="Calibri"/>
              <a:ea typeface="Calibri"/>
              <a:cs typeface="Calibri"/>
              <a:sym typeface="Calibri"/>
            </a:endParaRPr>
          </a:p>
        </p:txBody>
      </p:sp>
      <p:pic>
        <p:nvPicPr>
          <p:cNvPr id="4" name="Google Shape;104;p3">
            <a:extLst>
              <a:ext uri="{FF2B5EF4-FFF2-40B4-BE49-F238E27FC236}">
                <a16:creationId xmlns:a16="http://schemas.microsoft.com/office/drawing/2014/main" id="{7E29BB19-081C-471C-BFFC-BD436319D77C}"/>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5" name="Google Shape;106;p3">
            <a:extLst>
              <a:ext uri="{FF2B5EF4-FFF2-40B4-BE49-F238E27FC236}">
                <a16:creationId xmlns:a16="http://schemas.microsoft.com/office/drawing/2014/main" id="{0979EC68-B4A7-4A2B-819E-0C1A3805EA6E}"/>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10531098e58_3_5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53" name="Google Shape;253;g10531098e58_3_51"/>
          <p:cNvSpPr txBox="1">
            <a:spLocks noGrp="1"/>
          </p:cNvSpPr>
          <p:nvPr>
            <p:ph type="body" idx="1"/>
          </p:nvPr>
        </p:nvSpPr>
        <p:spPr>
          <a:xfrm>
            <a:off x="4069350" y="1253400"/>
            <a:ext cx="4053300" cy="43512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6AB825"/>
              </a:buClr>
              <a:buSzPts val="1500"/>
              <a:buFont typeface="Arial"/>
              <a:buNone/>
            </a:pPr>
            <a:r>
              <a:rPr lang="en-US" sz="2400" b="1">
                <a:solidFill>
                  <a:srgbClr val="6AB825"/>
                </a:solidFill>
                <a:latin typeface="Arial"/>
                <a:ea typeface="Arial"/>
                <a:cs typeface="Arial"/>
                <a:sym typeface="Arial"/>
              </a:rPr>
              <a:t>class</a:t>
            </a:r>
            <a:r>
              <a:rPr lang="en-US" sz="2400">
                <a:solidFill>
                  <a:srgbClr val="FFFFFF"/>
                </a:solidFill>
                <a:latin typeface="Arial"/>
                <a:ea typeface="Arial"/>
                <a:cs typeface="Arial"/>
                <a:sym typeface="Arial"/>
              </a:rPr>
              <a:t> </a:t>
            </a:r>
            <a:r>
              <a:rPr lang="en-US" sz="2400" u="sng">
                <a:solidFill>
                  <a:srgbClr val="447FCF"/>
                </a:solidFill>
                <a:latin typeface="Arial"/>
                <a:ea typeface="Arial"/>
                <a:cs typeface="Arial"/>
                <a:sym typeface="Arial"/>
              </a:rPr>
              <a:t>linked_list</a:t>
            </a:r>
            <a:r>
              <a:rPr lang="en-US" sz="2400">
                <a:solidFill>
                  <a:srgbClr val="FFFFFF"/>
                </a:solidFill>
                <a:latin typeface="Arial"/>
                <a:ea typeface="Arial"/>
                <a:cs typeface="Arial"/>
                <a:sym typeface="Arial"/>
              </a:rPr>
              <a:t> </a:t>
            </a:r>
            <a:endParaRPr sz="23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D0D0D0"/>
              </a:buClr>
              <a:buSzPts val="1500"/>
              <a:buFont typeface="Arial"/>
              <a:buNone/>
            </a:pPr>
            <a:r>
              <a:rPr lang="en-US" sz="2400">
                <a:solidFill>
                  <a:srgbClr val="D0D0D0"/>
                </a:solidFill>
                <a:latin typeface="Arial"/>
                <a:ea typeface="Arial"/>
                <a:cs typeface="Arial"/>
                <a:sym typeface="Arial"/>
              </a:rPr>
              <a:t>{</a:t>
            </a:r>
            <a:r>
              <a:rPr lang="en-US" sz="2400">
                <a:solidFill>
                  <a:srgbClr val="FFFFFF"/>
                </a:solidFill>
                <a:latin typeface="Arial"/>
                <a:ea typeface="Arial"/>
                <a:cs typeface="Arial"/>
                <a:sym typeface="Arial"/>
              </a:rPr>
              <a:t> </a:t>
            </a:r>
            <a:endParaRPr sz="2400">
              <a:solidFill>
                <a:srgbClr val="FFFFFF"/>
              </a:solidFill>
              <a:latin typeface="Arial"/>
              <a:ea typeface="Arial"/>
              <a:cs typeface="Arial"/>
              <a:sym typeface="Arial"/>
            </a:endParaRPr>
          </a:p>
          <a:p>
            <a:pPr marL="0" lvl="0" indent="0" algn="l" rtl="0">
              <a:lnSpc>
                <a:spcPct val="100000"/>
              </a:lnSpc>
              <a:spcBef>
                <a:spcPts val="0"/>
              </a:spcBef>
              <a:spcAft>
                <a:spcPts val="0"/>
              </a:spcAft>
              <a:buClr>
                <a:srgbClr val="6AB825"/>
              </a:buClr>
              <a:buSzPts val="1500"/>
              <a:buFont typeface="Arial"/>
              <a:buNone/>
            </a:pPr>
            <a:r>
              <a:rPr lang="en-US" sz="2400" b="1">
                <a:solidFill>
                  <a:srgbClr val="6AB825"/>
                </a:solidFill>
                <a:latin typeface="Arial"/>
                <a:ea typeface="Arial"/>
                <a:cs typeface="Arial"/>
                <a:sym typeface="Arial"/>
              </a:rPr>
              <a:t>private</a:t>
            </a:r>
            <a:r>
              <a:rPr lang="en-US" sz="2400">
                <a:solidFill>
                  <a:srgbClr val="D0D0D0"/>
                </a:solidFill>
                <a:latin typeface="Arial"/>
                <a:ea typeface="Arial"/>
                <a:cs typeface="Arial"/>
                <a:sym typeface="Arial"/>
              </a:rPr>
              <a:t>:</a:t>
            </a:r>
            <a:r>
              <a:rPr lang="en-US" sz="2400">
                <a:solidFill>
                  <a:srgbClr val="FFFFFF"/>
                </a:solidFill>
                <a:latin typeface="Arial"/>
                <a:ea typeface="Arial"/>
                <a:cs typeface="Arial"/>
                <a:sym typeface="Arial"/>
              </a:rPr>
              <a:t> </a:t>
            </a:r>
            <a:endParaRPr sz="23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D0D0D0"/>
              </a:buClr>
              <a:buSzPts val="1500"/>
              <a:buFont typeface="Arial"/>
              <a:buNone/>
            </a:pPr>
            <a:r>
              <a:rPr lang="en-US" sz="2400">
                <a:solidFill>
                  <a:srgbClr val="D0D0D0"/>
                </a:solidFill>
                <a:latin typeface="Arial"/>
                <a:ea typeface="Arial"/>
                <a:cs typeface="Arial"/>
                <a:sym typeface="Arial"/>
              </a:rPr>
              <a:t>	node</a:t>
            </a:r>
            <a:r>
              <a:rPr lang="en-US" sz="2400">
                <a:solidFill>
                  <a:srgbClr val="FFFFFF"/>
                </a:solidFill>
                <a:latin typeface="Arial"/>
                <a:ea typeface="Arial"/>
                <a:cs typeface="Arial"/>
                <a:sym typeface="Arial"/>
              </a:rPr>
              <a:t> </a:t>
            </a:r>
            <a:r>
              <a:rPr lang="en-US" sz="2400">
                <a:solidFill>
                  <a:srgbClr val="D0D0D0"/>
                </a:solidFill>
                <a:latin typeface="Arial"/>
                <a:ea typeface="Arial"/>
                <a:cs typeface="Arial"/>
                <a:sym typeface="Arial"/>
              </a:rPr>
              <a:t>*head,*tail;</a:t>
            </a:r>
            <a:endParaRPr sz="23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FFFFFF"/>
              </a:buClr>
              <a:buSzPts val="1500"/>
              <a:buFont typeface="Arial"/>
              <a:buNone/>
            </a:pPr>
            <a:r>
              <a:rPr lang="en-US" sz="2400">
                <a:solidFill>
                  <a:srgbClr val="FFFFFF"/>
                </a:solidFill>
                <a:latin typeface="Arial"/>
                <a:ea typeface="Arial"/>
                <a:cs typeface="Arial"/>
                <a:sym typeface="Arial"/>
              </a:rPr>
              <a:t> </a:t>
            </a:r>
            <a:r>
              <a:rPr lang="en-US" sz="2400" b="1">
                <a:solidFill>
                  <a:srgbClr val="6AB825"/>
                </a:solidFill>
                <a:latin typeface="Arial"/>
                <a:ea typeface="Arial"/>
                <a:cs typeface="Arial"/>
                <a:sym typeface="Arial"/>
              </a:rPr>
              <a:t>public</a:t>
            </a:r>
            <a:r>
              <a:rPr lang="en-US" sz="2400">
                <a:solidFill>
                  <a:srgbClr val="D0D0D0"/>
                </a:solidFill>
                <a:latin typeface="Arial"/>
                <a:ea typeface="Arial"/>
                <a:cs typeface="Arial"/>
                <a:sym typeface="Arial"/>
              </a:rPr>
              <a:t>:</a:t>
            </a:r>
            <a:r>
              <a:rPr lang="en-US" sz="2400">
                <a:solidFill>
                  <a:srgbClr val="FFFFFF"/>
                </a:solidFill>
                <a:latin typeface="Arial"/>
                <a:ea typeface="Arial"/>
                <a:cs typeface="Arial"/>
                <a:sym typeface="Arial"/>
              </a:rPr>
              <a:t> </a:t>
            </a:r>
            <a:endParaRPr sz="23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FFFFFF"/>
              </a:buClr>
              <a:buSzPts val="1500"/>
              <a:buFont typeface="Arial"/>
              <a:buNone/>
            </a:pPr>
            <a:r>
              <a:rPr lang="en-US" sz="2400">
                <a:solidFill>
                  <a:srgbClr val="FFFFFF"/>
                </a:solidFill>
                <a:latin typeface="Arial"/>
                <a:ea typeface="Arial"/>
                <a:cs typeface="Arial"/>
                <a:sym typeface="Arial"/>
              </a:rPr>
              <a:t>	</a:t>
            </a:r>
            <a:r>
              <a:rPr lang="en-US" sz="2400">
                <a:solidFill>
                  <a:srgbClr val="D0D0D0"/>
                </a:solidFill>
                <a:latin typeface="Arial"/>
                <a:ea typeface="Arial"/>
                <a:cs typeface="Arial"/>
                <a:sym typeface="Arial"/>
              </a:rPr>
              <a:t>linked_list()</a:t>
            </a:r>
            <a:r>
              <a:rPr lang="en-US" sz="2400">
                <a:solidFill>
                  <a:srgbClr val="FFFFFF"/>
                </a:solidFill>
                <a:latin typeface="Arial"/>
                <a:ea typeface="Arial"/>
                <a:cs typeface="Arial"/>
                <a:sym typeface="Arial"/>
              </a:rPr>
              <a:t> </a:t>
            </a:r>
            <a:endParaRPr sz="23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D0D0D0"/>
              </a:buClr>
              <a:buSzPts val="1500"/>
              <a:buFont typeface="Arial"/>
              <a:buNone/>
            </a:pPr>
            <a:r>
              <a:rPr lang="en-US" sz="2400">
                <a:solidFill>
                  <a:srgbClr val="D0D0D0"/>
                </a:solidFill>
                <a:latin typeface="Arial"/>
                <a:ea typeface="Arial"/>
                <a:cs typeface="Arial"/>
                <a:sym typeface="Arial"/>
              </a:rPr>
              <a:t>	{</a:t>
            </a:r>
            <a:r>
              <a:rPr lang="en-US" sz="2400">
                <a:solidFill>
                  <a:srgbClr val="FFFFFF"/>
                </a:solidFill>
                <a:latin typeface="Arial"/>
                <a:ea typeface="Arial"/>
                <a:cs typeface="Arial"/>
                <a:sym typeface="Arial"/>
              </a:rPr>
              <a:t> </a:t>
            </a:r>
            <a:endParaRPr sz="23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D0D0D0"/>
              </a:buClr>
              <a:buSzPts val="1500"/>
              <a:buFont typeface="Arial"/>
              <a:buNone/>
            </a:pPr>
            <a:r>
              <a:rPr lang="en-US" sz="2400">
                <a:solidFill>
                  <a:srgbClr val="D0D0D0"/>
                </a:solidFill>
                <a:latin typeface="Arial"/>
                <a:ea typeface="Arial"/>
                <a:cs typeface="Arial"/>
                <a:sym typeface="Arial"/>
              </a:rPr>
              <a:t>		head</a:t>
            </a:r>
            <a:r>
              <a:rPr lang="en-US" sz="2400">
                <a:solidFill>
                  <a:srgbClr val="FFFFFF"/>
                </a:solidFill>
                <a:latin typeface="Arial"/>
                <a:ea typeface="Arial"/>
                <a:cs typeface="Arial"/>
                <a:sym typeface="Arial"/>
              </a:rPr>
              <a:t> </a:t>
            </a:r>
            <a:r>
              <a:rPr lang="en-US" sz="2400">
                <a:solidFill>
                  <a:srgbClr val="D0D0D0"/>
                </a:solidFill>
                <a:latin typeface="Arial"/>
                <a:ea typeface="Arial"/>
                <a:cs typeface="Arial"/>
                <a:sym typeface="Arial"/>
              </a:rPr>
              <a:t>=</a:t>
            </a:r>
            <a:r>
              <a:rPr lang="en-US" sz="2400">
                <a:solidFill>
                  <a:srgbClr val="FFFFFF"/>
                </a:solidFill>
                <a:latin typeface="Arial"/>
                <a:ea typeface="Arial"/>
                <a:cs typeface="Arial"/>
                <a:sym typeface="Arial"/>
              </a:rPr>
              <a:t> </a:t>
            </a:r>
            <a:r>
              <a:rPr lang="en-US" sz="2400">
                <a:solidFill>
                  <a:srgbClr val="D0D0D0"/>
                </a:solidFill>
                <a:latin typeface="Arial"/>
                <a:ea typeface="Arial"/>
                <a:cs typeface="Arial"/>
                <a:sym typeface="Arial"/>
              </a:rPr>
              <a:t>NULL;</a:t>
            </a:r>
            <a:r>
              <a:rPr lang="en-US" sz="2400">
                <a:solidFill>
                  <a:srgbClr val="FFFFFF"/>
                </a:solidFill>
                <a:latin typeface="Arial"/>
                <a:ea typeface="Arial"/>
                <a:cs typeface="Arial"/>
                <a:sym typeface="Arial"/>
              </a:rPr>
              <a:t> </a:t>
            </a:r>
            <a:endParaRPr sz="23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FFFFFF"/>
              </a:buClr>
              <a:buSzPts val="1500"/>
              <a:buFont typeface="Arial"/>
              <a:buNone/>
            </a:pPr>
            <a:r>
              <a:rPr lang="en-US" sz="2400">
                <a:solidFill>
                  <a:srgbClr val="FFFFFF"/>
                </a:solidFill>
                <a:latin typeface="Arial"/>
                <a:ea typeface="Arial"/>
                <a:cs typeface="Arial"/>
                <a:sym typeface="Arial"/>
              </a:rPr>
              <a:t>		</a:t>
            </a:r>
            <a:r>
              <a:rPr lang="en-US" sz="2400">
                <a:solidFill>
                  <a:srgbClr val="D0D0D0"/>
                </a:solidFill>
                <a:latin typeface="Arial"/>
                <a:ea typeface="Arial"/>
                <a:cs typeface="Arial"/>
                <a:sym typeface="Arial"/>
              </a:rPr>
              <a:t>tail</a:t>
            </a:r>
            <a:r>
              <a:rPr lang="en-US" sz="2400">
                <a:solidFill>
                  <a:srgbClr val="FFFFFF"/>
                </a:solidFill>
                <a:latin typeface="Arial"/>
                <a:ea typeface="Arial"/>
                <a:cs typeface="Arial"/>
                <a:sym typeface="Arial"/>
              </a:rPr>
              <a:t> </a:t>
            </a:r>
            <a:r>
              <a:rPr lang="en-US" sz="2400">
                <a:solidFill>
                  <a:srgbClr val="D0D0D0"/>
                </a:solidFill>
                <a:latin typeface="Arial"/>
                <a:ea typeface="Arial"/>
                <a:cs typeface="Arial"/>
                <a:sym typeface="Arial"/>
              </a:rPr>
              <a:t>=</a:t>
            </a:r>
            <a:r>
              <a:rPr lang="en-US" sz="2400">
                <a:solidFill>
                  <a:srgbClr val="FFFFFF"/>
                </a:solidFill>
                <a:latin typeface="Arial"/>
                <a:ea typeface="Arial"/>
                <a:cs typeface="Arial"/>
                <a:sym typeface="Arial"/>
              </a:rPr>
              <a:t> NULL</a:t>
            </a:r>
            <a:r>
              <a:rPr lang="en-US" sz="2400">
                <a:solidFill>
                  <a:srgbClr val="D0D0D0"/>
                </a:solidFill>
                <a:latin typeface="Arial"/>
                <a:ea typeface="Arial"/>
                <a:cs typeface="Arial"/>
                <a:sym typeface="Arial"/>
              </a:rPr>
              <a:t>;</a:t>
            </a:r>
            <a:r>
              <a:rPr lang="en-US" sz="2400">
                <a:solidFill>
                  <a:srgbClr val="FFFFFF"/>
                </a:solidFill>
                <a:latin typeface="Arial"/>
                <a:ea typeface="Arial"/>
                <a:cs typeface="Arial"/>
                <a:sym typeface="Arial"/>
              </a:rPr>
              <a:t> </a:t>
            </a:r>
            <a:endParaRPr sz="23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D0D0D0"/>
              </a:buClr>
              <a:buSzPts val="1500"/>
              <a:buFont typeface="Arial"/>
              <a:buNone/>
            </a:pPr>
            <a:r>
              <a:rPr lang="en-US" sz="2400">
                <a:solidFill>
                  <a:srgbClr val="D0D0D0"/>
                </a:solidFill>
                <a:latin typeface="Arial"/>
                <a:ea typeface="Arial"/>
                <a:cs typeface="Arial"/>
                <a:sym typeface="Arial"/>
              </a:rPr>
              <a:t>	}</a:t>
            </a:r>
            <a:r>
              <a:rPr lang="en-US" sz="2400">
                <a:solidFill>
                  <a:srgbClr val="FFFFFF"/>
                </a:solidFill>
                <a:latin typeface="Arial"/>
                <a:ea typeface="Arial"/>
                <a:cs typeface="Arial"/>
                <a:sym typeface="Arial"/>
              </a:rPr>
              <a:t> </a:t>
            </a:r>
            <a:endParaRPr sz="2300">
              <a:solidFill>
                <a:srgbClr val="000000"/>
              </a:solidFill>
              <a:latin typeface="Arial"/>
              <a:ea typeface="Arial"/>
              <a:cs typeface="Arial"/>
              <a:sym typeface="Arial"/>
            </a:endParaRPr>
          </a:p>
          <a:p>
            <a:pPr marL="0" lvl="0" indent="0" algn="l" rtl="0">
              <a:lnSpc>
                <a:spcPct val="100000"/>
              </a:lnSpc>
              <a:spcBef>
                <a:spcPts val="0"/>
              </a:spcBef>
              <a:spcAft>
                <a:spcPts val="0"/>
              </a:spcAft>
              <a:buClr>
                <a:srgbClr val="D0D0D0"/>
              </a:buClr>
              <a:buSzPts val="1500"/>
              <a:buFont typeface="Arial"/>
              <a:buNone/>
            </a:pPr>
            <a:r>
              <a:rPr lang="en-US" sz="2400">
                <a:solidFill>
                  <a:srgbClr val="D0D0D0"/>
                </a:solidFill>
                <a:latin typeface="Arial"/>
                <a:ea typeface="Arial"/>
                <a:cs typeface="Arial"/>
                <a:sym typeface="Arial"/>
              </a:rPr>
              <a:t>};</a:t>
            </a:r>
            <a:r>
              <a:rPr lang="en-US" sz="2400">
                <a:latin typeface="Arial"/>
                <a:ea typeface="Arial"/>
                <a:cs typeface="Arial"/>
                <a:sym typeface="Arial"/>
              </a:rPr>
              <a:t> </a:t>
            </a:r>
            <a:endParaRPr sz="2400">
              <a:latin typeface="Arial"/>
              <a:ea typeface="Arial"/>
              <a:cs typeface="Arial"/>
              <a:sym typeface="Arial"/>
            </a:endParaRPr>
          </a:p>
          <a:p>
            <a:pPr marL="0" lvl="0" indent="0" algn="l" rtl="0">
              <a:spcBef>
                <a:spcPts val="1000"/>
              </a:spcBef>
              <a:spcAft>
                <a:spcPts val="0"/>
              </a:spcAft>
              <a:buNone/>
            </a:pPr>
            <a:endParaRPr sz="3700"/>
          </a:p>
        </p:txBody>
      </p:sp>
      <p:pic>
        <p:nvPicPr>
          <p:cNvPr id="4" name="Google Shape;104;p3">
            <a:extLst>
              <a:ext uri="{FF2B5EF4-FFF2-40B4-BE49-F238E27FC236}">
                <a16:creationId xmlns:a16="http://schemas.microsoft.com/office/drawing/2014/main" id="{8CC95568-2D6E-4E74-B471-0A57C38F4212}"/>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5" name="Google Shape;106;p3">
            <a:extLst>
              <a:ext uri="{FF2B5EF4-FFF2-40B4-BE49-F238E27FC236}">
                <a16:creationId xmlns:a16="http://schemas.microsoft.com/office/drawing/2014/main" id="{BA1C5A34-0F3E-408F-BE39-E6C84F8980F9}"/>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Variations of linked lists</a:t>
            </a:r>
            <a:endParaRPr>
              <a:solidFill>
                <a:srgbClr val="F2F2F2"/>
              </a:solidFill>
            </a:endParaRPr>
          </a:p>
          <a:p>
            <a:pPr marL="0" lvl="0" indent="0" algn="ctr" rtl="0">
              <a:lnSpc>
                <a:spcPct val="90000"/>
              </a:lnSpc>
              <a:spcBef>
                <a:spcPts val="0"/>
              </a:spcBef>
              <a:spcAft>
                <a:spcPts val="0"/>
              </a:spcAft>
              <a:buClr>
                <a:srgbClr val="F2F2F2"/>
              </a:buClr>
              <a:buSzPts val="4400"/>
              <a:buFont typeface="Calibri"/>
              <a:buNone/>
            </a:pPr>
            <a:r>
              <a:rPr lang="en-US" sz="3200">
                <a:solidFill>
                  <a:srgbClr val="F2F2F2"/>
                </a:solidFill>
              </a:rPr>
              <a:t>Singly Linked Lists</a:t>
            </a:r>
            <a:endParaRPr sz="3200">
              <a:solidFill>
                <a:srgbClr val="F2F2F2"/>
              </a:solidFill>
            </a:endParaRPr>
          </a:p>
        </p:txBody>
      </p:sp>
      <p:sp>
        <p:nvSpPr>
          <p:cNvPr id="260" name="Google Shape;260;p16"/>
          <p:cNvSpPr txBox="1">
            <a:spLocks noGrp="1"/>
          </p:cNvSpPr>
          <p:nvPr>
            <p:ph type="body" idx="1"/>
          </p:nvPr>
        </p:nvSpPr>
        <p:spPr>
          <a:xfrm>
            <a:off x="970175" y="2033638"/>
            <a:ext cx="10515600" cy="1550100"/>
          </a:xfrm>
          <a:prstGeom prst="rect">
            <a:avLst/>
          </a:prstGeom>
          <a:noFill/>
          <a:ln>
            <a:noFill/>
          </a:ln>
        </p:spPr>
        <p:txBody>
          <a:bodyPr spcFirstLastPara="1" wrap="square" lIns="91425" tIns="45700" rIns="91425" bIns="45700" anchor="t" anchorCtr="0">
            <a:normAutofit/>
          </a:bodyPr>
          <a:lstStyle/>
          <a:p>
            <a:pPr marL="228600" lvl="0" indent="0" algn="ctr" rtl="0">
              <a:lnSpc>
                <a:spcPct val="90000"/>
              </a:lnSpc>
              <a:spcBef>
                <a:spcPts val="0"/>
              </a:spcBef>
              <a:spcAft>
                <a:spcPts val="0"/>
              </a:spcAft>
              <a:buNone/>
            </a:pPr>
            <a:r>
              <a:rPr lang="en-US" dirty="0">
                <a:solidFill>
                  <a:srgbClr val="F2F2F2"/>
                </a:solidFill>
              </a:rPr>
              <a:t>In a singly Linked List, you can only move to the next element. </a:t>
            </a:r>
            <a:endParaRPr dirty="0">
              <a:solidFill>
                <a:srgbClr val="F2F2F2"/>
              </a:solidFill>
            </a:endParaRPr>
          </a:p>
          <a:p>
            <a:pPr marL="228600" lvl="0" indent="0" algn="ctr" rtl="0">
              <a:lnSpc>
                <a:spcPct val="90000"/>
              </a:lnSpc>
              <a:spcBef>
                <a:spcPts val="0"/>
              </a:spcBef>
              <a:spcAft>
                <a:spcPts val="0"/>
              </a:spcAft>
              <a:buNone/>
            </a:pPr>
            <a:r>
              <a:rPr lang="en-US" dirty="0">
                <a:solidFill>
                  <a:srgbClr val="F2F2F2"/>
                </a:solidFill>
              </a:rPr>
              <a:t>So, you can't move backwards !</a:t>
            </a:r>
            <a:endParaRPr dirty="0"/>
          </a:p>
          <a:p>
            <a:pPr marL="0" lvl="0" indent="0" algn="ctr" rtl="0">
              <a:lnSpc>
                <a:spcPct val="90000"/>
              </a:lnSpc>
              <a:spcBef>
                <a:spcPts val="1000"/>
              </a:spcBef>
              <a:spcAft>
                <a:spcPts val="0"/>
              </a:spcAft>
              <a:buNone/>
            </a:pPr>
            <a:endParaRPr dirty="0">
              <a:solidFill>
                <a:srgbClr val="F2F2F2"/>
              </a:solidFill>
            </a:endParaRPr>
          </a:p>
        </p:txBody>
      </p:sp>
      <p:pic>
        <p:nvPicPr>
          <p:cNvPr id="261" name="Google Shape;261;p16"/>
          <p:cNvPicPr preferRelativeResize="0"/>
          <p:nvPr/>
        </p:nvPicPr>
        <p:blipFill rotWithShape="1">
          <a:blip r:embed="rId3">
            <a:alphaModFix/>
          </a:blip>
          <a:srcRect/>
          <a:stretch/>
        </p:blipFill>
        <p:spPr>
          <a:xfrm>
            <a:off x="2779106" y="2935004"/>
            <a:ext cx="6633793" cy="2169250"/>
          </a:xfrm>
          <a:prstGeom prst="rect">
            <a:avLst/>
          </a:prstGeom>
          <a:noFill/>
          <a:ln>
            <a:noFill/>
          </a:ln>
        </p:spPr>
      </p:pic>
      <p:sp>
        <p:nvSpPr>
          <p:cNvPr id="262" name="Google Shape;262;p16"/>
          <p:cNvSpPr txBox="1"/>
          <p:nvPr/>
        </p:nvSpPr>
        <p:spPr>
          <a:xfrm>
            <a:off x="5049150" y="5900150"/>
            <a:ext cx="2093700" cy="572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Clr>
                <a:schemeClr val="dk1"/>
              </a:buClr>
              <a:buSzPts val="1100"/>
              <a:buFont typeface="Arial"/>
              <a:buNone/>
            </a:pPr>
            <a:r>
              <a:rPr lang="en-US" sz="2800" u="sng">
                <a:solidFill>
                  <a:schemeClr val="hlink"/>
                </a:solidFill>
                <a:latin typeface="Calibri"/>
                <a:ea typeface="Calibri"/>
                <a:cs typeface="Calibri"/>
                <a:sym typeface="Calibri"/>
                <a:hlinkClick r:id="rId4"/>
              </a:rPr>
              <a:t>Learn More</a:t>
            </a:r>
            <a:endParaRPr>
              <a:latin typeface="Calibri"/>
              <a:ea typeface="Calibri"/>
              <a:cs typeface="Calibri"/>
              <a:sym typeface="Calibri"/>
            </a:endParaRPr>
          </a:p>
        </p:txBody>
      </p:sp>
      <p:sp>
        <p:nvSpPr>
          <p:cNvPr id="263" name="Google Shape;263;p16"/>
          <p:cNvSpPr txBox="1">
            <a:spLocks noGrp="1"/>
          </p:cNvSpPr>
          <p:nvPr>
            <p:ph type="body" idx="1"/>
          </p:nvPr>
        </p:nvSpPr>
        <p:spPr>
          <a:xfrm>
            <a:off x="838200" y="1408078"/>
            <a:ext cx="10515600" cy="673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None/>
            </a:pPr>
            <a:r>
              <a:rPr lang="en-US" b="1" dirty="0">
                <a:solidFill>
                  <a:srgbClr val="FF0000"/>
                </a:solidFill>
              </a:rPr>
              <a:t>Can you spot the problem ??</a:t>
            </a:r>
            <a:endParaRPr b="1" dirty="0">
              <a:solidFill>
                <a:srgbClr val="FF0000"/>
              </a:solidFill>
            </a:endParaRPr>
          </a:p>
        </p:txBody>
      </p:sp>
      <p:pic>
        <p:nvPicPr>
          <p:cNvPr id="7" name="Google Shape;104;p3">
            <a:extLst>
              <a:ext uri="{FF2B5EF4-FFF2-40B4-BE49-F238E27FC236}">
                <a16:creationId xmlns:a16="http://schemas.microsoft.com/office/drawing/2014/main" id="{126DEA80-2BC6-4739-B177-53C19C5CC891}"/>
              </a:ext>
            </a:extLst>
          </p:cNvPr>
          <p:cNvPicPr preferRelativeResize="0"/>
          <p:nvPr/>
        </p:nvPicPr>
        <p:blipFill rotWithShape="1">
          <a:blip r:embed="rId5">
            <a:alphaModFix/>
          </a:blip>
          <a:srcRect/>
          <a:stretch/>
        </p:blipFill>
        <p:spPr>
          <a:xfrm>
            <a:off x="11285006" y="256635"/>
            <a:ext cx="530915" cy="707887"/>
          </a:xfrm>
          <a:prstGeom prst="rect">
            <a:avLst/>
          </a:prstGeom>
          <a:noFill/>
          <a:ln>
            <a:noFill/>
          </a:ln>
        </p:spPr>
      </p:pic>
      <p:pic>
        <p:nvPicPr>
          <p:cNvPr id="8" name="Google Shape;106;p3">
            <a:extLst>
              <a:ext uri="{FF2B5EF4-FFF2-40B4-BE49-F238E27FC236}">
                <a16:creationId xmlns:a16="http://schemas.microsoft.com/office/drawing/2014/main" id="{670B7A92-4405-40FE-A643-6909279BCD3E}"/>
              </a:ext>
            </a:extLst>
          </p:cNvPr>
          <p:cNvPicPr preferRelativeResize="0"/>
          <p:nvPr/>
        </p:nvPicPr>
        <p:blipFill rotWithShape="1">
          <a:blip r:embed="rId6">
            <a:alphaModFix/>
          </a:blip>
          <a:srcRect/>
          <a:stretch/>
        </p:blipFill>
        <p:spPr>
          <a:xfrm>
            <a:off x="292478" y="6186500"/>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
                                        </p:tgtEl>
                                        <p:attrNameLst>
                                          <p:attrName>style.visibility</p:attrName>
                                        </p:attrNameLst>
                                      </p:cBhvr>
                                      <p:to>
                                        <p:strVal val="visible"/>
                                      </p:to>
                                    </p:set>
                                    <p:animEffect transition="in" filter="fade">
                                      <p:cBhvr>
                                        <p:cTn id="12" dur="10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69" name="Google Shape;269;p17" descr="A picture containing text, person, indoor, music&#10;&#10;Description automatically generated"/>
          <p:cNvPicPr preferRelativeResize="0">
            <a:picLocks noGrp="1"/>
          </p:cNvPicPr>
          <p:nvPr>
            <p:ph type="body" idx="1"/>
          </p:nvPr>
        </p:nvPicPr>
        <p:blipFill rotWithShape="1">
          <a:blip r:embed="rId3">
            <a:alphaModFix/>
          </a:blip>
          <a:srcRect t="9247"/>
          <a:stretch/>
        </p:blipFill>
        <p:spPr>
          <a:xfrm>
            <a:off x="3338100" y="946800"/>
            <a:ext cx="5515800" cy="5527800"/>
          </a:xfrm>
          <a:prstGeom prst="rect">
            <a:avLst/>
          </a:prstGeom>
          <a:noFill/>
          <a:ln>
            <a:noFill/>
          </a:ln>
        </p:spPr>
      </p:pic>
      <p:sp>
        <p:nvSpPr>
          <p:cNvPr id="270" name="Google Shape;270;p17"/>
          <p:cNvSpPr txBox="1">
            <a:spLocks noGrp="1"/>
          </p:cNvSpPr>
          <p:nvPr>
            <p:ph type="title"/>
          </p:nvPr>
        </p:nvSpPr>
        <p:spPr>
          <a:xfrm>
            <a:off x="838200" y="365125"/>
            <a:ext cx="10515600" cy="512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F2F2F2"/>
              </a:buClr>
              <a:buSzPct val="133333"/>
              <a:buFont typeface="Calibri"/>
              <a:buNone/>
            </a:pPr>
            <a:r>
              <a:rPr lang="en-US" sz="3300" b="1">
                <a:solidFill>
                  <a:srgbClr val="F2F2F2"/>
                </a:solidFill>
              </a:rPr>
              <a:t>Singly linked lists be like :</a:t>
            </a:r>
            <a:endParaRPr sz="3300" b="1"/>
          </a:p>
        </p:txBody>
      </p:sp>
      <p:pic>
        <p:nvPicPr>
          <p:cNvPr id="5" name="Google Shape;104;p3">
            <a:extLst>
              <a:ext uri="{FF2B5EF4-FFF2-40B4-BE49-F238E27FC236}">
                <a16:creationId xmlns:a16="http://schemas.microsoft.com/office/drawing/2014/main" id="{B76A3A1B-625C-458B-9464-E8F7F4D4F7B5}"/>
              </a:ext>
            </a:extLst>
          </p:cNvPr>
          <p:cNvPicPr preferRelativeResize="0"/>
          <p:nvPr/>
        </p:nvPicPr>
        <p:blipFill rotWithShape="1">
          <a:blip r:embed="rId4">
            <a:alphaModFix/>
          </a:blip>
          <a:srcRect/>
          <a:stretch/>
        </p:blipFill>
        <p:spPr>
          <a:xfrm>
            <a:off x="11479560" y="169638"/>
            <a:ext cx="530915" cy="707887"/>
          </a:xfrm>
          <a:prstGeom prst="rect">
            <a:avLst/>
          </a:prstGeom>
          <a:noFill/>
          <a:ln>
            <a:noFill/>
          </a:ln>
        </p:spPr>
      </p:pic>
      <p:pic>
        <p:nvPicPr>
          <p:cNvPr id="6" name="Google Shape;106;p3">
            <a:extLst>
              <a:ext uri="{FF2B5EF4-FFF2-40B4-BE49-F238E27FC236}">
                <a16:creationId xmlns:a16="http://schemas.microsoft.com/office/drawing/2014/main" id="{D0DDFF38-769D-4DE2-81BC-E459EE272464}"/>
              </a:ext>
            </a:extLst>
          </p:cNvPr>
          <p:cNvPicPr preferRelativeResize="0"/>
          <p:nvPr/>
        </p:nvPicPr>
        <p:blipFill rotWithShape="1">
          <a:blip r:embed="rId5">
            <a:alphaModFix/>
          </a:blip>
          <a:srcRect/>
          <a:stretch/>
        </p:blipFill>
        <p:spPr>
          <a:xfrm>
            <a:off x="681586" y="6046440"/>
            <a:ext cx="1645920" cy="4281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8"/>
          <p:cNvSpPr txBox="1">
            <a:spLocks noGrp="1"/>
          </p:cNvSpPr>
          <p:nvPr>
            <p:ph type="body" idx="1"/>
          </p:nvPr>
        </p:nvSpPr>
        <p:spPr>
          <a:xfrm>
            <a:off x="838200" y="1825625"/>
            <a:ext cx="10515600" cy="2737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2F2F2"/>
              </a:buClr>
              <a:buSzPts val="2800"/>
              <a:buChar char="•"/>
            </a:pPr>
            <a:r>
              <a:rPr lang="en-US">
                <a:solidFill>
                  <a:srgbClr val="F2F2F2"/>
                </a:solidFill>
              </a:rPr>
              <a:t>Just like a Singly Linked list. Only difference that the tail point back to the head.</a:t>
            </a:r>
            <a:endParaRPr/>
          </a:p>
          <a:p>
            <a:pPr marL="228600" lvl="0" indent="-228600" algn="l" rtl="0">
              <a:lnSpc>
                <a:spcPct val="90000"/>
              </a:lnSpc>
              <a:spcBef>
                <a:spcPts val="1000"/>
              </a:spcBef>
              <a:spcAft>
                <a:spcPts val="0"/>
              </a:spcAft>
              <a:buClr>
                <a:srgbClr val="F2F2F2"/>
              </a:buClr>
              <a:buSzPts val="2800"/>
              <a:buChar char="•"/>
            </a:pPr>
            <a:r>
              <a:rPr lang="en-US">
                <a:solidFill>
                  <a:srgbClr val="F2F2F2"/>
                </a:solidFill>
              </a:rPr>
              <a:t>Why? Because some things are circular by nature. like playing UNO. </a:t>
            </a:r>
            <a:endParaRPr/>
          </a:p>
          <a:p>
            <a:pPr marL="228600" lvl="0" indent="-228600" algn="l" rtl="0">
              <a:lnSpc>
                <a:spcPct val="90000"/>
              </a:lnSpc>
              <a:spcBef>
                <a:spcPts val="1000"/>
              </a:spcBef>
              <a:spcAft>
                <a:spcPts val="0"/>
              </a:spcAft>
              <a:buClr>
                <a:srgbClr val="F2F2F2"/>
              </a:buClr>
              <a:buSzPts val="2800"/>
              <a:buChar char="•"/>
            </a:pPr>
            <a:r>
              <a:rPr lang="en-US">
                <a:solidFill>
                  <a:srgbClr val="F2F2F2"/>
                </a:solidFill>
              </a:rPr>
              <a:t>Now we can keep track of the tail only, instead of keeping track of both the head and the tail.</a:t>
            </a:r>
            <a:endParaRPr/>
          </a:p>
          <a:p>
            <a:pPr marL="0" lvl="0" indent="0" algn="l" rtl="0">
              <a:lnSpc>
                <a:spcPct val="90000"/>
              </a:lnSpc>
              <a:spcBef>
                <a:spcPts val="1000"/>
              </a:spcBef>
              <a:spcAft>
                <a:spcPts val="0"/>
              </a:spcAft>
              <a:buNone/>
            </a:pPr>
            <a:endParaRPr/>
          </a:p>
        </p:txBody>
      </p:sp>
      <p:pic>
        <p:nvPicPr>
          <p:cNvPr id="277" name="Google Shape;277;p18" descr="A picture containing diagram&#10;&#10;Description automatically generated"/>
          <p:cNvPicPr preferRelativeResize="0"/>
          <p:nvPr/>
        </p:nvPicPr>
        <p:blipFill rotWithShape="1">
          <a:blip r:embed="rId3">
            <a:alphaModFix/>
          </a:blip>
          <a:srcRect/>
          <a:stretch/>
        </p:blipFill>
        <p:spPr>
          <a:xfrm>
            <a:off x="3311007" y="4044099"/>
            <a:ext cx="5569988" cy="1814660"/>
          </a:xfrm>
          <a:prstGeom prst="rect">
            <a:avLst/>
          </a:prstGeom>
          <a:noFill/>
          <a:ln>
            <a:noFill/>
          </a:ln>
        </p:spPr>
      </p:pic>
      <p:sp>
        <p:nvSpPr>
          <p:cNvPr id="278" name="Google Shape;278;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Variations of linked lists</a:t>
            </a:r>
            <a:endParaRPr>
              <a:solidFill>
                <a:srgbClr val="F2F2F2"/>
              </a:solidFill>
            </a:endParaRPr>
          </a:p>
          <a:p>
            <a:pPr marL="0" lvl="0" indent="0" algn="ctr" rtl="0">
              <a:lnSpc>
                <a:spcPct val="90000"/>
              </a:lnSpc>
              <a:spcBef>
                <a:spcPts val="0"/>
              </a:spcBef>
              <a:spcAft>
                <a:spcPts val="0"/>
              </a:spcAft>
              <a:buClr>
                <a:srgbClr val="F2F2F2"/>
              </a:buClr>
              <a:buSzPts val="4400"/>
              <a:buFont typeface="Calibri"/>
              <a:buNone/>
            </a:pPr>
            <a:r>
              <a:rPr lang="en-US" sz="3200">
                <a:solidFill>
                  <a:srgbClr val="F2F2F2"/>
                </a:solidFill>
              </a:rPr>
              <a:t>Circular Linked Lists</a:t>
            </a:r>
            <a:endParaRPr sz="3200">
              <a:solidFill>
                <a:srgbClr val="F2F2F2"/>
              </a:solidFill>
            </a:endParaRPr>
          </a:p>
        </p:txBody>
      </p:sp>
      <p:sp>
        <p:nvSpPr>
          <p:cNvPr id="279" name="Google Shape;279;p18"/>
          <p:cNvSpPr txBox="1"/>
          <p:nvPr/>
        </p:nvSpPr>
        <p:spPr>
          <a:xfrm>
            <a:off x="5137650" y="5896725"/>
            <a:ext cx="1916700" cy="572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Clr>
                <a:schemeClr val="dk1"/>
              </a:buClr>
              <a:buSzPts val="1100"/>
              <a:buFont typeface="Arial"/>
              <a:buNone/>
            </a:pPr>
            <a:r>
              <a:rPr lang="en-US" sz="2800" u="sng">
                <a:solidFill>
                  <a:schemeClr val="hlink"/>
                </a:solidFill>
                <a:latin typeface="Calibri"/>
                <a:ea typeface="Calibri"/>
                <a:cs typeface="Calibri"/>
                <a:sym typeface="Calibri"/>
                <a:hlinkClick r:id="rId4"/>
              </a:rPr>
              <a:t>Learn More</a:t>
            </a:r>
            <a:endParaRPr>
              <a:latin typeface="Calibri"/>
              <a:ea typeface="Calibri"/>
              <a:cs typeface="Calibri"/>
              <a:sym typeface="Calibri"/>
            </a:endParaRPr>
          </a:p>
        </p:txBody>
      </p:sp>
      <p:pic>
        <p:nvPicPr>
          <p:cNvPr id="6" name="Google Shape;104;p3">
            <a:extLst>
              <a:ext uri="{FF2B5EF4-FFF2-40B4-BE49-F238E27FC236}">
                <a16:creationId xmlns:a16="http://schemas.microsoft.com/office/drawing/2014/main" id="{3F5A7AA1-2837-4670-ADCF-2689816DE8BB}"/>
              </a:ext>
            </a:extLst>
          </p:cNvPr>
          <p:cNvPicPr preferRelativeResize="0"/>
          <p:nvPr/>
        </p:nvPicPr>
        <p:blipFill rotWithShape="1">
          <a:blip r:embed="rId5">
            <a:alphaModFix/>
          </a:blip>
          <a:srcRect/>
          <a:stretch/>
        </p:blipFill>
        <p:spPr>
          <a:xfrm>
            <a:off x="11285006" y="256635"/>
            <a:ext cx="530915" cy="707887"/>
          </a:xfrm>
          <a:prstGeom prst="rect">
            <a:avLst/>
          </a:prstGeom>
          <a:noFill/>
          <a:ln>
            <a:noFill/>
          </a:ln>
        </p:spPr>
      </p:pic>
      <p:pic>
        <p:nvPicPr>
          <p:cNvPr id="7" name="Google Shape;106;p3">
            <a:extLst>
              <a:ext uri="{FF2B5EF4-FFF2-40B4-BE49-F238E27FC236}">
                <a16:creationId xmlns:a16="http://schemas.microsoft.com/office/drawing/2014/main" id="{B1CD3482-9626-4903-9F3B-8F422188964A}"/>
              </a:ext>
            </a:extLst>
          </p:cNvPr>
          <p:cNvPicPr preferRelativeResize="0"/>
          <p:nvPr/>
        </p:nvPicPr>
        <p:blipFill rotWithShape="1">
          <a:blip r:embed="rId6">
            <a:alphaModFix/>
          </a:blip>
          <a:srcRect/>
          <a:stretch/>
        </p:blipFill>
        <p:spPr>
          <a:xfrm>
            <a:off x="516214" y="6064715"/>
            <a:ext cx="1645920" cy="4281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85" name="Google Shape;285;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86" name="Google Shape;286;p19" descr="A picture containing text, person&#10;&#10;Description automatically generated"/>
          <p:cNvPicPr preferRelativeResize="0"/>
          <p:nvPr/>
        </p:nvPicPr>
        <p:blipFill rotWithShape="1">
          <a:blip r:embed="rId3">
            <a:alphaModFix/>
          </a:blip>
          <a:srcRect/>
          <a:stretch/>
        </p:blipFill>
        <p:spPr>
          <a:xfrm>
            <a:off x="2827191" y="172084"/>
            <a:ext cx="6245689" cy="6599611"/>
          </a:xfrm>
          <a:prstGeom prst="rect">
            <a:avLst/>
          </a:prstGeom>
          <a:noFill/>
          <a:ln>
            <a:noFill/>
          </a:ln>
        </p:spPr>
      </p:pic>
      <p:pic>
        <p:nvPicPr>
          <p:cNvPr id="5" name="Google Shape;104;p3">
            <a:extLst>
              <a:ext uri="{FF2B5EF4-FFF2-40B4-BE49-F238E27FC236}">
                <a16:creationId xmlns:a16="http://schemas.microsoft.com/office/drawing/2014/main" id="{2255B48E-1C5A-4525-9D1D-F46544FB77B7}"/>
              </a:ext>
            </a:extLst>
          </p:cNvPr>
          <p:cNvPicPr preferRelativeResize="0"/>
          <p:nvPr/>
        </p:nvPicPr>
        <p:blipFill rotWithShape="1">
          <a:blip r:embed="rId4">
            <a:alphaModFix/>
          </a:blip>
          <a:srcRect/>
          <a:stretch/>
        </p:blipFill>
        <p:spPr>
          <a:xfrm>
            <a:off x="11285006" y="256635"/>
            <a:ext cx="530915" cy="707887"/>
          </a:xfrm>
          <a:prstGeom prst="rect">
            <a:avLst/>
          </a:prstGeom>
          <a:noFill/>
          <a:ln>
            <a:noFill/>
          </a:ln>
        </p:spPr>
      </p:pic>
      <p:pic>
        <p:nvPicPr>
          <p:cNvPr id="6" name="Google Shape;106;p3">
            <a:extLst>
              <a:ext uri="{FF2B5EF4-FFF2-40B4-BE49-F238E27FC236}">
                <a16:creationId xmlns:a16="http://schemas.microsoft.com/office/drawing/2014/main" id="{34EFF70A-A8EC-4EFC-87AA-7EDF7EFDDF6A}"/>
              </a:ext>
            </a:extLst>
          </p:cNvPr>
          <p:cNvPicPr preferRelativeResize="0"/>
          <p:nvPr/>
        </p:nvPicPr>
        <p:blipFill rotWithShape="1">
          <a:blip r:embed="rId5">
            <a:alphaModFix/>
          </a:blip>
          <a:srcRect/>
          <a:stretch/>
        </p:blipFill>
        <p:spPr>
          <a:xfrm>
            <a:off x="186776" y="6176963"/>
            <a:ext cx="1645920" cy="4281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0"/>
          <p:cNvSpPr txBox="1">
            <a:spLocks noGrp="1"/>
          </p:cNvSpPr>
          <p:nvPr>
            <p:ph type="body" idx="1"/>
          </p:nvPr>
        </p:nvSpPr>
        <p:spPr>
          <a:xfrm>
            <a:off x="838200" y="1825625"/>
            <a:ext cx="10515600" cy="2668200"/>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rgbClr val="F2F2F2"/>
              </a:buClr>
              <a:buSzPts val="2800"/>
              <a:buChar char="•"/>
            </a:pPr>
            <a:r>
              <a:rPr lang="en-US">
                <a:solidFill>
                  <a:srgbClr val="F2F2F2"/>
                </a:solidFill>
              </a:rPr>
              <a:t>Unlike Singly Linked list It keeps track of the </a:t>
            </a:r>
            <a:r>
              <a:rPr lang="en-US" b="1">
                <a:solidFill>
                  <a:srgbClr val="F2F2F2"/>
                </a:solidFill>
              </a:rPr>
              <a:t>previous</a:t>
            </a:r>
            <a:r>
              <a:rPr lang="en-US">
                <a:solidFill>
                  <a:srgbClr val="F2F2F2"/>
                </a:solidFill>
              </a:rPr>
              <a:t> and </a:t>
            </a:r>
            <a:r>
              <a:rPr lang="en-US" b="1">
                <a:solidFill>
                  <a:srgbClr val="F2F2F2"/>
                </a:solidFill>
              </a:rPr>
              <a:t>next</a:t>
            </a:r>
            <a:r>
              <a:rPr lang="en-US">
                <a:solidFill>
                  <a:srgbClr val="F2F2F2"/>
                </a:solidFill>
              </a:rPr>
              <a:t> node.</a:t>
            </a:r>
            <a:endParaRPr>
              <a:solidFill>
                <a:srgbClr val="F2F2F2"/>
              </a:solidFill>
            </a:endParaRPr>
          </a:p>
          <a:p>
            <a:pPr marL="228600" lvl="0" indent="-228600" algn="l" rtl="0">
              <a:lnSpc>
                <a:spcPct val="115000"/>
              </a:lnSpc>
              <a:spcBef>
                <a:spcPts val="0"/>
              </a:spcBef>
              <a:spcAft>
                <a:spcPts val="0"/>
              </a:spcAft>
              <a:buClr>
                <a:srgbClr val="F2F2F2"/>
              </a:buClr>
              <a:buSzPts val="2800"/>
              <a:buChar char="•"/>
            </a:pPr>
            <a:r>
              <a:rPr lang="en-US">
                <a:solidFill>
                  <a:srgbClr val="F2F2F2"/>
                </a:solidFill>
              </a:rPr>
              <a:t>This way, you can move backwards or forward. But it uses more memory.</a:t>
            </a:r>
            <a:endParaRPr/>
          </a:p>
          <a:p>
            <a:pPr marL="228600" lvl="0" indent="-228600" algn="l" rtl="0">
              <a:lnSpc>
                <a:spcPct val="115000"/>
              </a:lnSpc>
              <a:spcBef>
                <a:spcPts val="1000"/>
              </a:spcBef>
              <a:spcAft>
                <a:spcPts val="0"/>
              </a:spcAft>
              <a:buClr>
                <a:srgbClr val="F2F2F2"/>
              </a:buClr>
              <a:buSzPts val="2800"/>
              <a:buFont typeface="Arial"/>
              <a:buChar char="•"/>
            </a:pPr>
            <a:r>
              <a:rPr lang="en-US">
                <a:solidFill>
                  <a:srgbClr val="F2F2F2"/>
                </a:solidFill>
              </a:rPr>
              <a:t>Why? </a:t>
            </a:r>
            <a:r>
              <a:rPr lang="en-US" b="0" i="0">
                <a:solidFill>
                  <a:srgbClr val="F2F2F2"/>
                </a:solidFill>
                <a:latin typeface="Arial"/>
                <a:ea typeface="Arial"/>
                <a:cs typeface="Arial"/>
                <a:sym typeface="Arial"/>
              </a:rPr>
              <a:t>A music player buttons</a:t>
            </a:r>
            <a:r>
              <a:rPr lang="en-US">
                <a:solidFill>
                  <a:srgbClr val="F2F2F2"/>
                </a:solidFill>
                <a:latin typeface="Arial"/>
                <a:ea typeface="Arial"/>
                <a:cs typeface="Arial"/>
                <a:sym typeface="Arial"/>
              </a:rPr>
              <a:t>, </a:t>
            </a:r>
            <a:r>
              <a:rPr lang="en-US" b="0" i="0">
                <a:solidFill>
                  <a:srgbClr val="F2F2F2"/>
                </a:solidFill>
                <a:latin typeface="Arial"/>
                <a:ea typeface="Arial"/>
                <a:cs typeface="Arial"/>
                <a:sym typeface="Arial"/>
              </a:rPr>
              <a:t>Undo Redo operations.</a:t>
            </a:r>
            <a:endParaRPr b="0" i="0">
              <a:solidFill>
                <a:srgbClr val="333333"/>
              </a:solidFill>
              <a:latin typeface="Arial"/>
              <a:ea typeface="Arial"/>
              <a:cs typeface="Arial"/>
              <a:sym typeface="Arial"/>
            </a:endParaRPr>
          </a:p>
        </p:txBody>
      </p:sp>
      <p:pic>
        <p:nvPicPr>
          <p:cNvPr id="293" name="Google Shape;293;p20"/>
          <p:cNvPicPr preferRelativeResize="0"/>
          <p:nvPr/>
        </p:nvPicPr>
        <p:blipFill rotWithShape="1">
          <a:blip r:embed="rId3">
            <a:alphaModFix/>
          </a:blip>
          <a:srcRect/>
          <a:stretch/>
        </p:blipFill>
        <p:spPr>
          <a:xfrm>
            <a:off x="2266950" y="4058337"/>
            <a:ext cx="7658100" cy="1971675"/>
          </a:xfrm>
          <a:prstGeom prst="rect">
            <a:avLst/>
          </a:prstGeom>
          <a:noFill/>
          <a:ln>
            <a:noFill/>
          </a:ln>
        </p:spPr>
      </p:pic>
      <p:sp>
        <p:nvSpPr>
          <p:cNvPr id="294" name="Google Shape;294;p2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Variations of linked lists</a:t>
            </a:r>
            <a:endParaRPr>
              <a:solidFill>
                <a:srgbClr val="F2F2F2"/>
              </a:solidFill>
            </a:endParaRPr>
          </a:p>
          <a:p>
            <a:pPr marL="0" lvl="0" indent="0" algn="ctr" rtl="0">
              <a:lnSpc>
                <a:spcPct val="90000"/>
              </a:lnSpc>
              <a:spcBef>
                <a:spcPts val="0"/>
              </a:spcBef>
              <a:spcAft>
                <a:spcPts val="0"/>
              </a:spcAft>
              <a:buClr>
                <a:srgbClr val="F2F2F2"/>
              </a:buClr>
              <a:buSzPts val="4400"/>
              <a:buFont typeface="Calibri"/>
              <a:buNone/>
            </a:pPr>
            <a:r>
              <a:rPr lang="en-US" sz="2800">
                <a:solidFill>
                  <a:srgbClr val="F2F2F2"/>
                </a:solidFill>
              </a:rPr>
              <a:t>Doubly</a:t>
            </a:r>
            <a:r>
              <a:rPr lang="en-US" sz="3200">
                <a:solidFill>
                  <a:srgbClr val="F2F2F2"/>
                </a:solidFill>
              </a:rPr>
              <a:t> Linked Lists</a:t>
            </a:r>
            <a:endParaRPr sz="3200">
              <a:solidFill>
                <a:srgbClr val="F2F2F2"/>
              </a:solidFill>
            </a:endParaRPr>
          </a:p>
        </p:txBody>
      </p:sp>
      <p:sp>
        <p:nvSpPr>
          <p:cNvPr id="295" name="Google Shape;295;p20"/>
          <p:cNvSpPr txBox="1"/>
          <p:nvPr/>
        </p:nvSpPr>
        <p:spPr>
          <a:xfrm>
            <a:off x="5137650" y="6049125"/>
            <a:ext cx="1916700" cy="572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US" sz="2800" u="sng">
                <a:solidFill>
                  <a:schemeClr val="hlink"/>
                </a:solidFill>
                <a:latin typeface="Calibri"/>
                <a:ea typeface="Calibri"/>
                <a:cs typeface="Calibri"/>
                <a:sym typeface="Calibri"/>
                <a:hlinkClick r:id="rId4"/>
              </a:rPr>
              <a:t>Learn More</a:t>
            </a:r>
            <a:endParaRPr>
              <a:latin typeface="Calibri"/>
              <a:ea typeface="Calibri"/>
              <a:cs typeface="Calibri"/>
              <a:sym typeface="Calibri"/>
            </a:endParaRPr>
          </a:p>
        </p:txBody>
      </p:sp>
      <p:pic>
        <p:nvPicPr>
          <p:cNvPr id="6" name="Google Shape;104;p3">
            <a:extLst>
              <a:ext uri="{FF2B5EF4-FFF2-40B4-BE49-F238E27FC236}">
                <a16:creationId xmlns:a16="http://schemas.microsoft.com/office/drawing/2014/main" id="{18732256-84A0-4804-A1AC-33AD98944B0A}"/>
              </a:ext>
            </a:extLst>
          </p:cNvPr>
          <p:cNvPicPr preferRelativeResize="0"/>
          <p:nvPr/>
        </p:nvPicPr>
        <p:blipFill rotWithShape="1">
          <a:blip r:embed="rId5">
            <a:alphaModFix/>
          </a:blip>
          <a:srcRect/>
          <a:stretch/>
        </p:blipFill>
        <p:spPr>
          <a:xfrm>
            <a:off x="11285006" y="256635"/>
            <a:ext cx="530915" cy="707887"/>
          </a:xfrm>
          <a:prstGeom prst="rect">
            <a:avLst/>
          </a:prstGeom>
          <a:noFill/>
          <a:ln>
            <a:noFill/>
          </a:ln>
        </p:spPr>
      </p:pic>
      <p:pic>
        <p:nvPicPr>
          <p:cNvPr id="7" name="Google Shape;106;p3">
            <a:extLst>
              <a:ext uri="{FF2B5EF4-FFF2-40B4-BE49-F238E27FC236}">
                <a16:creationId xmlns:a16="http://schemas.microsoft.com/office/drawing/2014/main" id="{A3611FAA-86BA-4F02-8739-1130F388E389}"/>
              </a:ext>
            </a:extLst>
          </p:cNvPr>
          <p:cNvPicPr preferRelativeResize="0"/>
          <p:nvPr/>
        </p:nvPicPr>
        <p:blipFill rotWithShape="1">
          <a:blip r:embed="rId6">
            <a:alphaModFix/>
          </a:blip>
          <a:srcRect/>
          <a:stretch/>
        </p:blipFill>
        <p:spPr>
          <a:xfrm>
            <a:off x="409210" y="6039740"/>
            <a:ext cx="1645920" cy="4281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01" name="Google Shape;30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02" name="Google Shape;302;p21" descr="A picture containing text&#10;&#10;Description automatically generated"/>
          <p:cNvPicPr preferRelativeResize="0"/>
          <p:nvPr/>
        </p:nvPicPr>
        <p:blipFill rotWithShape="1">
          <a:blip r:embed="rId3">
            <a:alphaModFix/>
          </a:blip>
          <a:srcRect/>
          <a:stretch/>
        </p:blipFill>
        <p:spPr>
          <a:xfrm>
            <a:off x="3114997" y="856914"/>
            <a:ext cx="5962016" cy="5144162"/>
          </a:xfrm>
          <a:prstGeom prst="rect">
            <a:avLst/>
          </a:prstGeom>
          <a:noFill/>
          <a:ln>
            <a:noFill/>
          </a:ln>
        </p:spPr>
      </p:pic>
      <p:pic>
        <p:nvPicPr>
          <p:cNvPr id="5" name="Google Shape;104;p3">
            <a:extLst>
              <a:ext uri="{FF2B5EF4-FFF2-40B4-BE49-F238E27FC236}">
                <a16:creationId xmlns:a16="http://schemas.microsoft.com/office/drawing/2014/main" id="{66DBF163-3E3D-49C8-B483-63A06CAFC01F}"/>
              </a:ext>
            </a:extLst>
          </p:cNvPr>
          <p:cNvPicPr preferRelativeResize="0"/>
          <p:nvPr/>
        </p:nvPicPr>
        <p:blipFill rotWithShape="1">
          <a:blip r:embed="rId4">
            <a:alphaModFix/>
          </a:blip>
          <a:srcRect/>
          <a:stretch/>
        </p:blipFill>
        <p:spPr>
          <a:xfrm>
            <a:off x="11285006" y="256635"/>
            <a:ext cx="530915" cy="707887"/>
          </a:xfrm>
          <a:prstGeom prst="rect">
            <a:avLst/>
          </a:prstGeom>
          <a:noFill/>
          <a:ln>
            <a:noFill/>
          </a:ln>
        </p:spPr>
      </p:pic>
      <p:pic>
        <p:nvPicPr>
          <p:cNvPr id="6" name="Google Shape;106;p3">
            <a:extLst>
              <a:ext uri="{FF2B5EF4-FFF2-40B4-BE49-F238E27FC236}">
                <a16:creationId xmlns:a16="http://schemas.microsoft.com/office/drawing/2014/main" id="{B8AD988A-F8E0-42AA-8519-F045DD7C2A35}"/>
              </a:ext>
            </a:extLst>
          </p:cNvPr>
          <p:cNvPicPr preferRelativeResize="0"/>
          <p:nvPr/>
        </p:nvPicPr>
        <p:blipFill rotWithShape="1">
          <a:blip r:embed="rId5">
            <a:alphaModFix/>
          </a:blip>
          <a:srcRect/>
          <a:stretch/>
        </p:blipFill>
        <p:spPr>
          <a:xfrm>
            <a:off x="5273040" y="6101273"/>
            <a:ext cx="1645920" cy="42816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2"/>
          <p:cNvSpPr txBox="1">
            <a:spLocks noGrp="1"/>
          </p:cNvSpPr>
          <p:nvPr>
            <p:ph type="body" idx="1"/>
          </p:nvPr>
        </p:nvSpPr>
        <p:spPr>
          <a:xfrm>
            <a:off x="838200" y="1825625"/>
            <a:ext cx="10515600" cy="2440800"/>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rgbClr val="F2F2F2"/>
              </a:buClr>
              <a:buSzPts val="2800"/>
              <a:buChar char="•"/>
            </a:pPr>
            <a:r>
              <a:rPr lang="en-US">
                <a:solidFill>
                  <a:srgbClr val="F2F2F2"/>
                </a:solidFill>
              </a:rPr>
              <a:t>A combination of Doubly and Circular variations.</a:t>
            </a:r>
            <a:endParaRPr>
              <a:solidFill>
                <a:srgbClr val="F2F2F2"/>
              </a:solidFill>
            </a:endParaRPr>
          </a:p>
          <a:p>
            <a:pPr marL="228600" lvl="0" indent="-228600" algn="l" rtl="0">
              <a:lnSpc>
                <a:spcPct val="115000"/>
              </a:lnSpc>
              <a:spcBef>
                <a:spcPts val="0"/>
              </a:spcBef>
              <a:spcAft>
                <a:spcPts val="0"/>
              </a:spcAft>
              <a:buClr>
                <a:srgbClr val="F2F2F2"/>
              </a:buClr>
              <a:buSzPts val="2800"/>
              <a:buChar char="•"/>
            </a:pPr>
            <a:r>
              <a:rPr lang="en-US">
                <a:solidFill>
                  <a:srgbClr val="F2F2F2"/>
                </a:solidFill>
              </a:rPr>
              <a:t>Tail-&gt;next goes to Head and Head-&gt;prev goes to Tail.</a:t>
            </a:r>
            <a:endParaRPr/>
          </a:p>
          <a:p>
            <a:pPr marL="228600" lvl="0" indent="-228600" algn="l" rtl="0">
              <a:lnSpc>
                <a:spcPct val="115000"/>
              </a:lnSpc>
              <a:spcBef>
                <a:spcPts val="1000"/>
              </a:spcBef>
              <a:spcAft>
                <a:spcPts val="0"/>
              </a:spcAft>
              <a:buClr>
                <a:srgbClr val="F2F2F2"/>
              </a:buClr>
              <a:buSzPts val="2800"/>
              <a:buChar char="•"/>
            </a:pPr>
            <a:r>
              <a:rPr lang="en-US">
                <a:solidFill>
                  <a:srgbClr val="F2F2F2"/>
                </a:solidFill>
              </a:rPr>
              <a:t>Why? </a:t>
            </a:r>
            <a:r>
              <a:rPr lang="en-US" b="0" i="0">
                <a:solidFill>
                  <a:srgbClr val="F2F2F2"/>
                </a:solidFill>
                <a:latin typeface="Arial"/>
                <a:ea typeface="Arial"/>
                <a:cs typeface="Arial"/>
                <a:sym typeface="Arial"/>
              </a:rPr>
              <a:t>A music player playlist </a:t>
            </a:r>
            <a:r>
              <a:rPr lang="en-US">
                <a:solidFill>
                  <a:srgbClr val="F2F2F2"/>
                </a:solidFill>
                <a:latin typeface="Arial"/>
                <a:ea typeface="Arial"/>
                <a:cs typeface="Arial"/>
                <a:sym typeface="Arial"/>
              </a:rPr>
              <a:t>loop.</a:t>
            </a:r>
            <a:endParaRPr/>
          </a:p>
          <a:p>
            <a:pPr marL="228600" lvl="0" indent="-50800" algn="l" rtl="0">
              <a:lnSpc>
                <a:spcPct val="115000"/>
              </a:lnSpc>
              <a:spcBef>
                <a:spcPts val="1000"/>
              </a:spcBef>
              <a:spcAft>
                <a:spcPts val="0"/>
              </a:spcAft>
              <a:buClr>
                <a:schemeClr val="dk1"/>
              </a:buClr>
              <a:buSzPts val="2800"/>
              <a:buNone/>
            </a:pPr>
            <a:endParaRPr/>
          </a:p>
        </p:txBody>
      </p:sp>
      <p:pic>
        <p:nvPicPr>
          <p:cNvPr id="308" name="Google Shape;308;p22" descr="Chart, waterfall chart&#10;&#10;Description automatically generated"/>
          <p:cNvPicPr preferRelativeResize="0"/>
          <p:nvPr/>
        </p:nvPicPr>
        <p:blipFill rotWithShape="1">
          <a:blip r:embed="rId3">
            <a:alphaModFix/>
          </a:blip>
          <a:srcRect/>
          <a:stretch/>
        </p:blipFill>
        <p:spPr>
          <a:xfrm>
            <a:off x="2314948" y="3815946"/>
            <a:ext cx="7562100" cy="1813058"/>
          </a:xfrm>
          <a:prstGeom prst="rect">
            <a:avLst/>
          </a:prstGeom>
          <a:noFill/>
          <a:ln>
            <a:noFill/>
          </a:ln>
        </p:spPr>
      </p:pic>
      <p:sp>
        <p:nvSpPr>
          <p:cNvPr id="309" name="Google Shape;309;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Variations of linked lists</a:t>
            </a:r>
            <a:endParaRPr>
              <a:solidFill>
                <a:srgbClr val="F2F2F2"/>
              </a:solidFill>
            </a:endParaRPr>
          </a:p>
          <a:p>
            <a:pPr marL="0" lvl="0" indent="0" algn="ctr" rtl="0">
              <a:lnSpc>
                <a:spcPct val="90000"/>
              </a:lnSpc>
              <a:spcBef>
                <a:spcPts val="0"/>
              </a:spcBef>
              <a:spcAft>
                <a:spcPts val="0"/>
              </a:spcAft>
              <a:buClr>
                <a:srgbClr val="F2F2F2"/>
              </a:buClr>
              <a:buSzPts val="4400"/>
              <a:buFont typeface="Calibri"/>
              <a:buNone/>
            </a:pPr>
            <a:r>
              <a:rPr lang="en-US" sz="2800">
                <a:solidFill>
                  <a:srgbClr val="F2F2F2"/>
                </a:solidFill>
              </a:rPr>
              <a:t>Circular Doubly</a:t>
            </a:r>
            <a:r>
              <a:rPr lang="en-US" sz="3200">
                <a:solidFill>
                  <a:srgbClr val="F2F2F2"/>
                </a:solidFill>
              </a:rPr>
              <a:t> Linked Lists</a:t>
            </a:r>
            <a:endParaRPr sz="3200">
              <a:solidFill>
                <a:srgbClr val="F2F2F2"/>
              </a:solidFill>
            </a:endParaRPr>
          </a:p>
        </p:txBody>
      </p:sp>
      <p:sp>
        <p:nvSpPr>
          <p:cNvPr id="310" name="Google Shape;310;p22"/>
          <p:cNvSpPr txBox="1"/>
          <p:nvPr/>
        </p:nvSpPr>
        <p:spPr>
          <a:xfrm>
            <a:off x="5137650" y="5857225"/>
            <a:ext cx="1916700" cy="572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US" sz="2800" u="sng">
                <a:solidFill>
                  <a:schemeClr val="hlink"/>
                </a:solidFill>
                <a:latin typeface="Calibri"/>
                <a:ea typeface="Calibri"/>
                <a:cs typeface="Calibri"/>
                <a:sym typeface="Calibri"/>
                <a:hlinkClick r:id="rId4"/>
              </a:rPr>
              <a:t>Learn More</a:t>
            </a:r>
            <a:endParaRPr>
              <a:latin typeface="Calibri"/>
              <a:ea typeface="Calibri"/>
              <a:cs typeface="Calibri"/>
              <a:sym typeface="Calibri"/>
            </a:endParaRPr>
          </a:p>
        </p:txBody>
      </p:sp>
      <p:pic>
        <p:nvPicPr>
          <p:cNvPr id="6" name="Google Shape;104;p3">
            <a:extLst>
              <a:ext uri="{FF2B5EF4-FFF2-40B4-BE49-F238E27FC236}">
                <a16:creationId xmlns:a16="http://schemas.microsoft.com/office/drawing/2014/main" id="{57396337-909B-45B3-8B28-1E8FC4D47147}"/>
              </a:ext>
            </a:extLst>
          </p:cNvPr>
          <p:cNvPicPr preferRelativeResize="0"/>
          <p:nvPr/>
        </p:nvPicPr>
        <p:blipFill rotWithShape="1">
          <a:blip r:embed="rId5">
            <a:alphaModFix/>
          </a:blip>
          <a:srcRect/>
          <a:stretch/>
        </p:blipFill>
        <p:spPr>
          <a:xfrm>
            <a:off x="11285006" y="256635"/>
            <a:ext cx="530915" cy="707887"/>
          </a:xfrm>
          <a:prstGeom prst="rect">
            <a:avLst/>
          </a:prstGeom>
          <a:noFill/>
          <a:ln>
            <a:noFill/>
          </a:ln>
        </p:spPr>
      </p:pic>
      <p:pic>
        <p:nvPicPr>
          <p:cNvPr id="7" name="Google Shape;106;p3">
            <a:extLst>
              <a:ext uri="{FF2B5EF4-FFF2-40B4-BE49-F238E27FC236}">
                <a16:creationId xmlns:a16="http://schemas.microsoft.com/office/drawing/2014/main" id="{4F9088D5-231C-450D-BEDE-A02851558FC8}"/>
              </a:ext>
            </a:extLst>
          </p:cNvPr>
          <p:cNvPicPr preferRelativeResize="0"/>
          <p:nvPr/>
        </p:nvPicPr>
        <p:blipFill rotWithShape="1">
          <a:blip r:embed="rId6">
            <a:alphaModFix/>
          </a:blip>
          <a:srcRect/>
          <a:stretch/>
        </p:blipFill>
        <p:spPr>
          <a:xfrm>
            <a:off x="350845" y="6036370"/>
            <a:ext cx="1645920" cy="4281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3"/>
          <p:cNvSpPr txBox="1">
            <a:spLocks noGrp="1"/>
          </p:cNvSpPr>
          <p:nvPr>
            <p:ph type="title"/>
          </p:nvPr>
        </p:nvSpPr>
        <p:spPr>
          <a:xfrm>
            <a:off x="838200" y="35569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3900"/>
              <a:buFont typeface="Calibri"/>
              <a:buNone/>
            </a:pPr>
            <a:r>
              <a:rPr lang="en-US" sz="3900">
                <a:solidFill>
                  <a:srgbClr val="F2F2F2"/>
                </a:solidFill>
              </a:rPr>
              <a:t>What is better for random access?</a:t>
            </a:r>
            <a:endParaRPr/>
          </a:p>
        </p:txBody>
      </p:sp>
      <p:sp>
        <p:nvSpPr>
          <p:cNvPr id="316" name="Google Shape;316;p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0" algn="ctr" rtl="0">
              <a:lnSpc>
                <a:spcPct val="90000"/>
              </a:lnSpc>
              <a:spcBef>
                <a:spcPts val="0"/>
              </a:spcBef>
              <a:spcAft>
                <a:spcPts val="0"/>
              </a:spcAft>
              <a:buNone/>
            </a:pPr>
            <a:r>
              <a:rPr lang="en-US">
                <a:solidFill>
                  <a:srgbClr val="F2F2F2"/>
                </a:solidFill>
              </a:rPr>
              <a:t>Arrays.</a:t>
            </a:r>
            <a:endParaRPr/>
          </a:p>
          <a:p>
            <a:pPr marL="0" lvl="0" indent="0" algn="ctr" rtl="0">
              <a:lnSpc>
                <a:spcPct val="90000"/>
              </a:lnSpc>
              <a:spcBef>
                <a:spcPts val="1000"/>
              </a:spcBef>
              <a:spcAft>
                <a:spcPts val="0"/>
              </a:spcAft>
              <a:buClr>
                <a:schemeClr val="dk1"/>
              </a:buClr>
              <a:buSzPts val="2800"/>
              <a:buNone/>
            </a:pPr>
            <a:endParaRPr>
              <a:solidFill>
                <a:srgbClr val="F2F2F2"/>
              </a:solidFill>
            </a:endParaRPr>
          </a:p>
          <a:p>
            <a:pPr marL="228600" lvl="0" indent="0" algn="ctr" rtl="0">
              <a:lnSpc>
                <a:spcPct val="90000"/>
              </a:lnSpc>
              <a:spcBef>
                <a:spcPts val="1000"/>
              </a:spcBef>
              <a:spcAft>
                <a:spcPts val="0"/>
              </a:spcAft>
              <a:buNone/>
            </a:pPr>
            <a:r>
              <a:rPr lang="en-US">
                <a:solidFill>
                  <a:srgbClr val="F2F2F2"/>
                </a:solidFill>
              </a:rPr>
              <a:t> Linked Lists.</a:t>
            </a:r>
            <a:endParaRPr/>
          </a:p>
        </p:txBody>
      </p:sp>
      <p:sp>
        <p:nvSpPr>
          <p:cNvPr id="317" name="Google Shape;317;p23"/>
          <p:cNvSpPr/>
          <p:nvPr/>
        </p:nvSpPr>
        <p:spPr>
          <a:xfrm>
            <a:off x="4831924" y="1638497"/>
            <a:ext cx="2705400" cy="1018200"/>
          </a:xfrm>
          <a:prstGeom prst="ellipse">
            <a:avLst/>
          </a:prstGeom>
          <a:noFill/>
          <a:ln w="5715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Google Shape;104;p3">
            <a:extLst>
              <a:ext uri="{FF2B5EF4-FFF2-40B4-BE49-F238E27FC236}">
                <a16:creationId xmlns:a16="http://schemas.microsoft.com/office/drawing/2014/main" id="{73924AE3-6B98-4629-B94A-7B5C02AC087A}"/>
              </a:ext>
            </a:extLst>
          </p:cNvPr>
          <p:cNvPicPr preferRelativeResize="0"/>
          <p:nvPr/>
        </p:nvPicPr>
        <p:blipFill rotWithShape="1">
          <a:blip r:embed="rId3">
            <a:alphaModFix/>
          </a:blip>
          <a:srcRect/>
          <a:stretch/>
        </p:blipFill>
        <p:spPr>
          <a:xfrm>
            <a:off x="11285006" y="266363"/>
            <a:ext cx="530915" cy="707887"/>
          </a:xfrm>
          <a:prstGeom prst="rect">
            <a:avLst/>
          </a:prstGeom>
          <a:noFill/>
          <a:ln>
            <a:noFill/>
          </a:ln>
        </p:spPr>
      </p:pic>
      <p:pic>
        <p:nvPicPr>
          <p:cNvPr id="6" name="Google Shape;106;p3">
            <a:extLst>
              <a:ext uri="{FF2B5EF4-FFF2-40B4-BE49-F238E27FC236}">
                <a16:creationId xmlns:a16="http://schemas.microsoft.com/office/drawing/2014/main" id="{B976D230-6C18-4826-AD68-D3BB7C045344}"/>
              </a:ext>
            </a:extLst>
          </p:cNvPr>
          <p:cNvPicPr preferRelativeResize="0"/>
          <p:nvPr/>
        </p:nvPicPr>
        <p:blipFill rotWithShape="1">
          <a:blip r:embed="rId4">
            <a:alphaModFix/>
          </a:blip>
          <a:srcRect/>
          <a:stretch/>
        </p:blipFill>
        <p:spPr>
          <a:xfrm>
            <a:off x="5273040" y="6111001"/>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3"/>
          <p:cNvPicPr preferRelativeResize="0"/>
          <p:nvPr/>
        </p:nvPicPr>
        <p:blipFill rotWithShape="1">
          <a:blip r:embed="rId3">
            <a:alphaModFix/>
          </a:blip>
          <a:srcRect/>
          <a:stretch/>
        </p:blipFill>
        <p:spPr>
          <a:xfrm>
            <a:off x="11285006" y="256635"/>
            <a:ext cx="530915" cy="707887"/>
          </a:xfrm>
          <a:prstGeom prst="rect">
            <a:avLst/>
          </a:prstGeom>
          <a:noFill/>
          <a:ln>
            <a:noFill/>
          </a:ln>
        </p:spPr>
      </p:pic>
      <p:sp>
        <p:nvSpPr>
          <p:cNvPr id="105" name="Google Shape;105;p3"/>
          <p:cNvSpPr txBox="1"/>
          <p:nvPr/>
        </p:nvSpPr>
        <p:spPr>
          <a:xfrm>
            <a:off x="3903733" y="256635"/>
            <a:ext cx="4384534" cy="6594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84">
                <a:solidFill>
                  <a:srgbClr val="FFFFFF"/>
                </a:solidFill>
                <a:latin typeface="Arial"/>
                <a:ea typeface="Arial"/>
                <a:cs typeface="Arial"/>
                <a:sym typeface="Arial"/>
              </a:rPr>
              <a:t>Powerful resources</a:t>
            </a:r>
            <a:endParaRPr/>
          </a:p>
        </p:txBody>
      </p:sp>
      <p:pic>
        <p:nvPicPr>
          <p:cNvPr id="106" name="Google Shape;106;p3"/>
          <p:cNvPicPr preferRelativeResize="0"/>
          <p:nvPr/>
        </p:nvPicPr>
        <p:blipFill rotWithShape="1">
          <a:blip r:embed="rId4">
            <a:alphaModFix/>
          </a:blip>
          <a:srcRect/>
          <a:stretch/>
        </p:blipFill>
        <p:spPr>
          <a:xfrm>
            <a:off x="5273040" y="6101273"/>
            <a:ext cx="1645920" cy="428160"/>
          </a:xfrm>
          <a:prstGeom prst="rect">
            <a:avLst/>
          </a:prstGeom>
          <a:noFill/>
          <a:ln>
            <a:noFill/>
          </a:ln>
        </p:spPr>
      </p:pic>
      <p:sp>
        <p:nvSpPr>
          <p:cNvPr id="107" name="Google Shape;107;p3"/>
          <p:cNvSpPr txBox="1"/>
          <p:nvPr/>
        </p:nvSpPr>
        <p:spPr>
          <a:xfrm>
            <a:off x="762000" y="1279146"/>
            <a:ext cx="10668000" cy="517064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GeeksforGeeks Data structures section: </a:t>
            </a:r>
            <a:r>
              <a:rPr lang="en-US" sz="2400" u="sng">
                <a:solidFill>
                  <a:schemeClr val="lt1"/>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https://www.geeksforgeeks.org/data-structures/?ref=shm</a:t>
            </a:r>
            <a:endParaRPr sz="2400">
              <a:solidFill>
                <a:schemeClr val="lt1"/>
              </a:solidFill>
              <a:latin typeface="Arial"/>
              <a:ea typeface="Arial"/>
              <a:cs typeface="Arial"/>
              <a:sym typeface="Arial"/>
            </a:endParaRPr>
          </a:p>
          <a:p>
            <a:pPr marL="285750" marR="0" lvl="0" indent="-133350" algn="l" rtl="0">
              <a:spcBef>
                <a:spcPts val="0"/>
              </a:spcBef>
              <a:spcAft>
                <a:spcPts val="0"/>
              </a:spcAft>
              <a:buClr>
                <a:schemeClr val="dk1"/>
              </a:buClr>
              <a:buSzPts val="2400"/>
              <a:buFont typeface="Arial"/>
              <a:buNone/>
            </a:pPr>
            <a:endParaRPr sz="24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Visualization tool for Data structures: </a:t>
            </a:r>
            <a:r>
              <a:rPr lang="en-US" sz="2400" u="sng">
                <a:solidFill>
                  <a:schemeClr val="lt1"/>
                </a:solidFill>
                <a:latin typeface="Arial"/>
                <a:ea typeface="Arial"/>
                <a:cs typeface="Arial"/>
                <a:sym typeface="Arial"/>
                <a:hlinkClick r:id="rId6">
                  <a:extLst>
                    <a:ext uri="{A12FA001-AC4F-418D-AE19-62706E023703}">
                      <ahyp:hlinkClr xmlns:ahyp="http://schemas.microsoft.com/office/drawing/2018/hyperlinkcolor" val="tx"/>
                    </a:ext>
                  </a:extLst>
                </a:hlinkClick>
              </a:rPr>
              <a:t>https://www.cs.usfca.edu/~galles/visualization/Algorithms.html</a:t>
            </a:r>
            <a:endParaRPr sz="2400">
              <a:solidFill>
                <a:schemeClr val="lt1"/>
              </a:solidFill>
              <a:latin typeface="Arial"/>
              <a:ea typeface="Arial"/>
              <a:cs typeface="Arial"/>
              <a:sym typeface="Arial"/>
            </a:endParaRPr>
          </a:p>
          <a:p>
            <a:pPr marL="0" marR="0" lvl="0" indent="0" algn="l" rtl="0">
              <a:spcBef>
                <a:spcPts val="0"/>
              </a:spcBef>
              <a:spcAft>
                <a:spcPts val="0"/>
              </a:spcAft>
              <a:buNone/>
            </a:pPr>
            <a:endParaRPr sz="24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CS50 Data Structures: </a:t>
            </a:r>
            <a:r>
              <a:rPr lang="en-US" sz="2400" u="sng">
                <a:solidFill>
                  <a:schemeClr val="lt1"/>
                </a:solidFill>
                <a:latin typeface="Arial"/>
                <a:ea typeface="Arial"/>
                <a:cs typeface="Arial"/>
                <a:sym typeface="Arial"/>
                <a:hlinkClick r:id="rId7">
                  <a:extLst>
                    <a:ext uri="{A12FA001-AC4F-418D-AE19-62706E023703}">
                      <ahyp:hlinkClr xmlns:ahyp="http://schemas.microsoft.com/office/drawing/2018/hyperlinkcolor" val="tx"/>
                    </a:ext>
                  </a:extLst>
                </a:hlinkClick>
              </a:rPr>
              <a:t>https://www.youtube.com/watch?v=2T-A_GFuoTo&amp;t=80s</a:t>
            </a:r>
            <a:endParaRPr sz="2400">
              <a:solidFill>
                <a:schemeClr val="lt1"/>
              </a:solidFill>
              <a:latin typeface="Arial"/>
              <a:ea typeface="Arial"/>
              <a:cs typeface="Arial"/>
              <a:sym typeface="Arial"/>
            </a:endParaRPr>
          </a:p>
          <a:p>
            <a:pPr marL="285750" marR="0" lvl="0" indent="-133350" algn="l" rtl="0">
              <a:spcBef>
                <a:spcPts val="0"/>
              </a:spcBef>
              <a:spcAft>
                <a:spcPts val="0"/>
              </a:spcAft>
              <a:buClr>
                <a:schemeClr val="dk1"/>
              </a:buClr>
              <a:buSzPts val="2400"/>
              <a:buFont typeface="Arial"/>
              <a:buNone/>
            </a:pPr>
            <a:endParaRPr sz="2400">
              <a:solidFill>
                <a:schemeClr val="lt1"/>
              </a:solidFill>
              <a:latin typeface="Arial"/>
              <a:ea typeface="Arial"/>
              <a:cs typeface="Arial"/>
              <a:sym typeface="Arial"/>
            </a:endParaRPr>
          </a:p>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Time Complexity Cheat Sheet: </a:t>
            </a:r>
            <a:r>
              <a:rPr lang="en-US" sz="2400" u="sng">
                <a:solidFill>
                  <a:schemeClr val="accent1"/>
                </a:solidFill>
                <a:latin typeface="Arial"/>
                <a:ea typeface="Arial"/>
                <a:cs typeface="Arial"/>
                <a:sym typeface="Arial"/>
                <a:hlinkClick r:id="rId8">
                  <a:extLst>
                    <a:ext uri="{A12FA001-AC4F-418D-AE19-62706E023703}">
                      <ahyp:hlinkClr xmlns:ahyp="http://schemas.microsoft.com/office/drawing/2018/hyperlinkcolor" val="tx"/>
                    </a:ext>
                  </a:extLst>
                </a:hlinkClick>
              </a:rPr>
              <a:t>https://www.bigocheatsheet.com/</a:t>
            </a:r>
            <a:endParaRPr sz="2400" u="sng">
              <a:solidFill>
                <a:schemeClr val="accent1"/>
              </a:solidFill>
              <a:latin typeface="Arial"/>
              <a:ea typeface="Arial"/>
              <a:cs typeface="Arial"/>
              <a:sym typeface="Arial"/>
            </a:endParaRPr>
          </a:p>
          <a:p>
            <a:pPr marL="285750" marR="0" lvl="0" indent="-133350" algn="l" rtl="0">
              <a:spcBef>
                <a:spcPts val="0"/>
              </a:spcBef>
              <a:spcAft>
                <a:spcPts val="0"/>
              </a:spcAft>
              <a:buClr>
                <a:schemeClr val="dk1"/>
              </a:buClr>
              <a:buSzPts val="2400"/>
              <a:buFont typeface="Arial"/>
              <a:buNone/>
            </a:pPr>
            <a:endParaRPr sz="2400" u="sng">
              <a:solidFill>
                <a:schemeClr val="accent1"/>
              </a:solidFill>
              <a:latin typeface="Arial"/>
              <a:ea typeface="Arial"/>
              <a:cs typeface="Arial"/>
              <a:sym typeface="Arial"/>
            </a:endParaRPr>
          </a:p>
          <a:p>
            <a:pPr marL="285750" marR="0" lvl="0" indent="-285750" algn="l" rtl="0">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Introduction to Linked Lists: </a:t>
            </a:r>
            <a:r>
              <a:rPr lang="en-US" sz="2400" u="sng">
                <a:solidFill>
                  <a:schemeClr val="accent1"/>
                </a:solidFill>
                <a:latin typeface="Arial"/>
                <a:ea typeface="Arial"/>
                <a:cs typeface="Arial"/>
                <a:sym typeface="Arial"/>
                <a:hlinkClick r:id="rId9">
                  <a:extLst>
                    <a:ext uri="{A12FA001-AC4F-418D-AE19-62706E023703}">
                      <ahyp:hlinkClr xmlns:ahyp="http://schemas.microsoft.com/office/drawing/2018/hyperlinkcolor" val="tx"/>
                    </a:ext>
                  </a:extLst>
                </a:hlinkClick>
              </a:rPr>
              <a:t>https://www.youtube.com/watch?v=WwfhLC16bis&amp;t=59s</a:t>
            </a:r>
            <a:endParaRPr sz="2400" u="sng">
              <a:solidFill>
                <a:schemeClr val="accent1"/>
              </a:solidFill>
              <a:latin typeface="Arial"/>
              <a:ea typeface="Arial"/>
              <a:cs typeface="Arial"/>
              <a:sym typeface="Arial"/>
            </a:endParaRPr>
          </a:p>
          <a:p>
            <a:pPr marL="0" marR="0" lvl="0" indent="0" algn="l" rtl="0">
              <a:spcBef>
                <a:spcPts val="0"/>
              </a:spcBef>
              <a:spcAft>
                <a:spcPts val="0"/>
              </a:spcAft>
              <a:buNone/>
            </a:pPr>
            <a:endParaRPr sz="1800">
              <a:solidFill>
                <a:srgbClr val="F2F2F2"/>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0531098e58_3_70"/>
          <p:cNvSpPr txBox="1">
            <a:spLocks noGrp="1"/>
          </p:cNvSpPr>
          <p:nvPr>
            <p:ph type="title"/>
          </p:nvPr>
        </p:nvSpPr>
        <p:spPr>
          <a:xfrm>
            <a:off x="838200" y="355698"/>
            <a:ext cx="105156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2F2F2"/>
              </a:buClr>
              <a:buSzPts val="3900"/>
              <a:buFont typeface="Calibri"/>
              <a:buNone/>
            </a:pPr>
            <a:r>
              <a:rPr lang="en-US" sz="3900">
                <a:solidFill>
                  <a:srgbClr val="F2F2F2"/>
                </a:solidFill>
              </a:rPr>
              <a:t>What should I use if we don’t know the size?</a:t>
            </a:r>
            <a:endParaRPr sz="3900">
              <a:solidFill>
                <a:srgbClr val="F2F2F2"/>
              </a:solidFill>
            </a:endParaRPr>
          </a:p>
        </p:txBody>
      </p:sp>
      <p:sp>
        <p:nvSpPr>
          <p:cNvPr id="323" name="Google Shape;323;g10531098e58_3_7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0" algn="ctr" rtl="0">
              <a:lnSpc>
                <a:spcPct val="90000"/>
              </a:lnSpc>
              <a:spcBef>
                <a:spcPts val="0"/>
              </a:spcBef>
              <a:spcAft>
                <a:spcPts val="0"/>
              </a:spcAft>
              <a:buNone/>
            </a:pPr>
            <a:r>
              <a:rPr lang="en-US">
                <a:solidFill>
                  <a:srgbClr val="F2F2F2"/>
                </a:solidFill>
              </a:rPr>
              <a:t>Arrays.</a:t>
            </a:r>
            <a:endParaRPr/>
          </a:p>
          <a:p>
            <a:pPr marL="0" lvl="0" indent="0" algn="ctr" rtl="0">
              <a:lnSpc>
                <a:spcPct val="90000"/>
              </a:lnSpc>
              <a:spcBef>
                <a:spcPts val="1000"/>
              </a:spcBef>
              <a:spcAft>
                <a:spcPts val="0"/>
              </a:spcAft>
              <a:buClr>
                <a:schemeClr val="dk1"/>
              </a:buClr>
              <a:buSzPts val="2800"/>
              <a:buNone/>
            </a:pPr>
            <a:endParaRPr>
              <a:solidFill>
                <a:srgbClr val="F2F2F2"/>
              </a:solidFill>
            </a:endParaRPr>
          </a:p>
          <a:p>
            <a:pPr marL="228600" lvl="0" indent="0" algn="ctr" rtl="0">
              <a:lnSpc>
                <a:spcPct val="90000"/>
              </a:lnSpc>
              <a:spcBef>
                <a:spcPts val="1000"/>
              </a:spcBef>
              <a:spcAft>
                <a:spcPts val="0"/>
              </a:spcAft>
              <a:buNone/>
            </a:pPr>
            <a:r>
              <a:rPr lang="en-US">
                <a:solidFill>
                  <a:srgbClr val="F2F2F2"/>
                </a:solidFill>
              </a:rPr>
              <a:t> Linked Lists.</a:t>
            </a:r>
            <a:endParaRPr/>
          </a:p>
        </p:txBody>
      </p:sp>
      <p:sp>
        <p:nvSpPr>
          <p:cNvPr id="324" name="Google Shape;324;g10531098e58_3_70"/>
          <p:cNvSpPr/>
          <p:nvPr/>
        </p:nvSpPr>
        <p:spPr>
          <a:xfrm>
            <a:off x="4831924" y="2629097"/>
            <a:ext cx="2705400" cy="1018200"/>
          </a:xfrm>
          <a:prstGeom prst="ellipse">
            <a:avLst/>
          </a:prstGeom>
          <a:noFill/>
          <a:ln w="5715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Google Shape;104;p3">
            <a:extLst>
              <a:ext uri="{FF2B5EF4-FFF2-40B4-BE49-F238E27FC236}">
                <a16:creationId xmlns:a16="http://schemas.microsoft.com/office/drawing/2014/main" id="{E01853F5-70EF-499F-B1FE-F9294364EF3F}"/>
              </a:ext>
            </a:extLst>
          </p:cNvPr>
          <p:cNvPicPr preferRelativeResize="0"/>
          <p:nvPr/>
        </p:nvPicPr>
        <p:blipFill rotWithShape="1">
          <a:blip r:embed="rId3">
            <a:alphaModFix/>
          </a:blip>
          <a:srcRect/>
          <a:stretch/>
        </p:blipFill>
        <p:spPr>
          <a:xfrm>
            <a:off x="11285006" y="266363"/>
            <a:ext cx="530915" cy="707887"/>
          </a:xfrm>
          <a:prstGeom prst="rect">
            <a:avLst/>
          </a:prstGeom>
          <a:noFill/>
          <a:ln>
            <a:noFill/>
          </a:ln>
        </p:spPr>
      </p:pic>
      <p:pic>
        <p:nvPicPr>
          <p:cNvPr id="6" name="Google Shape;106;p3">
            <a:extLst>
              <a:ext uri="{FF2B5EF4-FFF2-40B4-BE49-F238E27FC236}">
                <a16:creationId xmlns:a16="http://schemas.microsoft.com/office/drawing/2014/main" id="{471123D8-DC7A-49F3-B5AB-C5E5C7DC3B3F}"/>
              </a:ext>
            </a:extLst>
          </p:cNvPr>
          <p:cNvPicPr preferRelativeResize="0"/>
          <p:nvPr/>
        </p:nvPicPr>
        <p:blipFill rotWithShape="1">
          <a:blip r:embed="rId4">
            <a:alphaModFix/>
          </a:blip>
          <a:srcRect/>
          <a:stretch/>
        </p:blipFill>
        <p:spPr>
          <a:xfrm>
            <a:off x="5273040" y="6111001"/>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0531098e58_3_82"/>
          <p:cNvSpPr txBox="1">
            <a:spLocks noGrp="1"/>
          </p:cNvSpPr>
          <p:nvPr>
            <p:ph type="title"/>
          </p:nvPr>
        </p:nvSpPr>
        <p:spPr>
          <a:xfrm>
            <a:off x="838200" y="355698"/>
            <a:ext cx="105156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2F2F2"/>
              </a:buClr>
              <a:buSzPts val="4000"/>
              <a:buFont typeface="Calibri"/>
              <a:buNone/>
            </a:pPr>
            <a:r>
              <a:rPr lang="en-US" sz="4000">
                <a:solidFill>
                  <a:srgbClr val="F2F2F2"/>
                </a:solidFill>
              </a:rPr>
              <a:t>Which uses less memory?</a:t>
            </a:r>
            <a:endParaRPr sz="3900">
              <a:solidFill>
                <a:srgbClr val="F2F2F2"/>
              </a:solidFill>
            </a:endParaRPr>
          </a:p>
        </p:txBody>
      </p:sp>
      <p:sp>
        <p:nvSpPr>
          <p:cNvPr id="330" name="Google Shape;330;g10531098e58_3_8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0" algn="ctr" rtl="0">
              <a:lnSpc>
                <a:spcPct val="90000"/>
              </a:lnSpc>
              <a:spcBef>
                <a:spcPts val="0"/>
              </a:spcBef>
              <a:spcAft>
                <a:spcPts val="0"/>
              </a:spcAft>
              <a:buNone/>
            </a:pPr>
            <a:r>
              <a:rPr lang="en-US">
                <a:solidFill>
                  <a:srgbClr val="F2F2F2"/>
                </a:solidFill>
              </a:rPr>
              <a:t>Arrays.</a:t>
            </a:r>
            <a:endParaRPr/>
          </a:p>
          <a:p>
            <a:pPr marL="0" lvl="0" indent="0" algn="ctr" rtl="0">
              <a:lnSpc>
                <a:spcPct val="90000"/>
              </a:lnSpc>
              <a:spcBef>
                <a:spcPts val="1000"/>
              </a:spcBef>
              <a:spcAft>
                <a:spcPts val="0"/>
              </a:spcAft>
              <a:buClr>
                <a:schemeClr val="dk1"/>
              </a:buClr>
              <a:buSzPts val="2800"/>
              <a:buNone/>
            </a:pPr>
            <a:endParaRPr>
              <a:solidFill>
                <a:srgbClr val="F2F2F2"/>
              </a:solidFill>
            </a:endParaRPr>
          </a:p>
          <a:p>
            <a:pPr marL="228600" lvl="0" indent="0" algn="ctr" rtl="0">
              <a:lnSpc>
                <a:spcPct val="90000"/>
              </a:lnSpc>
              <a:spcBef>
                <a:spcPts val="1000"/>
              </a:spcBef>
              <a:spcAft>
                <a:spcPts val="0"/>
              </a:spcAft>
              <a:buNone/>
            </a:pPr>
            <a:r>
              <a:rPr lang="en-US">
                <a:solidFill>
                  <a:srgbClr val="F2F2F2"/>
                </a:solidFill>
              </a:rPr>
              <a:t> Linked Lists.</a:t>
            </a:r>
            <a:endParaRPr/>
          </a:p>
        </p:txBody>
      </p:sp>
      <p:sp>
        <p:nvSpPr>
          <p:cNvPr id="331" name="Google Shape;331;g10531098e58_3_82"/>
          <p:cNvSpPr/>
          <p:nvPr/>
        </p:nvSpPr>
        <p:spPr>
          <a:xfrm>
            <a:off x="4831924" y="1638497"/>
            <a:ext cx="2705400" cy="1018200"/>
          </a:xfrm>
          <a:prstGeom prst="ellipse">
            <a:avLst/>
          </a:prstGeom>
          <a:noFill/>
          <a:ln w="5715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Google Shape;104;p3">
            <a:extLst>
              <a:ext uri="{FF2B5EF4-FFF2-40B4-BE49-F238E27FC236}">
                <a16:creationId xmlns:a16="http://schemas.microsoft.com/office/drawing/2014/main" id="{3DDA2A30-0167-45EC-88EE-E786A4288775}"/>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6" name="Google Shape;106;p3">
            <a:extLst>
              <a:ext uri="{FF2B5EF4-FFF2-40B4-BE49-F238E27FC236}">
                <a16:creationId xmlns:a16="http://schemas.microsoft.com/office/drawing/2014/main" id="{C3936435-BC10-4F04-8C02-ED196C6A4E33}"/>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10531098e58_3_98"/>
          <p:cNvSpPr txBox="1">
            <a:spLocks noGrp="1"/>
          </p:cNvSpPr>
          <p:nvPr>
            <p:ph type="title"/>
          </p:nvPr>
        </p:nvSpPr>
        <p:spPr>
          <a:xfrm>
            <a:off x="838200" y="355698"/>
            <a:ext cx="105156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2F2F2"/>
              </a:buClr>
              <a:buSzPts val="4400"/>
              <a:buFont typeface="Calibri"/>
              <a:buNone/>
            </a:pPr>
            <a:r>
              <a:rPr lang="en-US">
                <a:solidFill>
                  <a:srgbClr val="F2F2F2"/>
                </a:solidFill>
              </a:rPr>
              <a:t>Which has better Insertion/deletion </a:t>
            </a:r>
            <a:br>
              <a:rPr lang="en-US">
                <a:solidFill>
                  <a:srgbClr val="F2F2F2"/>
                </a:solidFill>
              </a:rPr>
            </a:br>
            <a:r>
              <a:rPr lang="en-US">
                <a:solidFill>
                  <a:srgbClr val="F2F2F2"/>
                </a:solidFill>
              </a:rPr>
              <a:t>time?</a:t>
            </a:r>
            <a:endParaRPr sz="3900">
              <a:solidFill>
                <a:srgbClr val="F2F2F2"/>
              </a:solidFill>
            </a:endParaRPr>
          </a:p>
        </p:txBody>
      </p:sp>
      <p:sp>
        <p:nvSpPr>
          <p:cNvPr id="337" name="Google Shape;337;g10531098e58_3_98"/>
          <p:cNvSpPr txBox="1">
            <a:spLocks noGrp="1"/>
          </p:cNvSpPr>
          <p:nvPr>
            <p:ph type="body" idx="1"/>
          </p:nvPr>
        </p:nvSpPr>
        <p:spPr>
          <a:xfrm>
            <a:off x="838200" y="2359025"/>
            <a:ext cx="10515600" cy="4351200"/>
          </a:xfrm>
          <a:prstGeom prst="rect">
            <a:avLst/>
          </a:prstGeom>
          <a:noFill/>
          <a:ln>
            <a:noFill/>
          </a:ln>
        </p:spPr>
        <p:txBody>
          <a:bodyPr spcFirstLastPara="1" wrap="square" lIns="91425" tIns="45700" rIns="91425" bIns="45700" anchor="t" anchorCtr="0">
            <a:normAutofit/>
          </a:bodyPr>
          <a:lstStyle/>
          <a:p>
            <a:pPr marL="228600" lvl="0" indent="0" algn="ctr" rtl="0">
              <a:lnSpc>
                <a:spcPct val="90000"/>
              </a:lnSpc>
              <a:spcBef>
                <a:spcPts val="0"/>
              </a:spcBef>
              <a:spcAft>
                <a:spcPts val="0"/>
              </a:spcAft>
              <a:buNone/>
            </a:pPr>
            <a:r>
              <a:rPr lang="en-US">
                <a:solidFill>
                  <a:srgbClr val="F2F2F2"/>
                </a:solidFill>
              </a:rPr>
              <a:t>Arrays.</a:t>
            </a:r>
            <a:endParaRPr/>
          </a:p>
          <a:p>
            <a:pPr marL="0" lvl="0" indent="0" algn="ctr" rtl="0">
              <a:lnSpc>
                <a:spcPct val="90000"/>
              </a:lnSpc>
              <a:spcBef>
                <a:spcPts val="1000"/>
              </a:spcBef>
              <a:spcAft>
                <a:spcPts val="0"/>
              </a:spcAft>
              <a:buClr>
                <a:schemeClr val="dk1"/>
              </a:buClr>
              <a:buSzPts val="2800"/>
              <a:buNone/>
            </a:pPr>
            <a:endParaRPr>
              <a:solidFill>
                <a:srgbClr val="F2F2F2"/>
              </a:solidFill>
            </a:endParaRPr>
          </a:p>
          <a:p>
            <a:pPr marL="228600" lvl="0" indent="0" algn="ctr" rtl="0">
              <a:lnSpc>
                <a:spcPct val="90000"/>
              </a:lnSpc>
              <a:spcBef>
                <a:spcPts val="1000"/>
              </a:spcBef>
              <a:spcAft>
                <a:spcPts val="0"/>
              </a:spcAft>
              <a:buNone/>
            </a:pPr>
            <a:r>
              <a:rPr lang="en-US">
                <a:solidFill>
                  <a:srgbClr val="F2F2F2"/>
                </a:solidFill>
              </a:rPr>
              <a:t> Linked Lists.</a:t>
            </a:r>
            <a:endParaRPr/>
          </a:p>
        </p:txBody>
      </p:sp>
      <p:sp>
        <p:nvSpPr>
          <p:cNvPr id="338" name="Google Shape;338;g10531098e58_3_98"/>
          <p:cNvSpPr/>
          <p:nvPr/>
        </p:nvSpPr>
        <p:spPr>
          <a:xfrm>
            <a:off x="4831924" y="3162497"/>
            <a:ext cx="2705400" cy="1018200"/>
          </a:xfrm>
          <a:prstGeom prst="ellipse">
            <a:avLst/>
          </a:prstGeom>
          <a:noFill/>
          <a:ln w="5715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 name="Google Shape;104;p3">
            <a:extLst>
              <a:ext uri="{FF2B5EF4-FFF2-40B4-BE49-F238E27FC236}">
                <a16:creationId xmlns:a16="http://schemas.microsoft.com/office/drawing/2014/main" id="{806C53B5-E0ED-46BE-B971-658B39BA3AE5}"/>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6" name="Google Shape;106;p3">
            <a:extLst>
              <a:ext uri="{FF2B5EF4-FFF2-40B4-BE49-F238E27FC236}">
                <a16:creationId xmlns:a16="http://schemas.microsoft.com/office/drawing/2014/main" id="{7E44D95D-D5CF-4977-8E77-C629D5131076}"/>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Linked Lists in STLs.</a:t>
            </a:r>
            <a:endParaRPr/>
          </a:p>
        </p:txBody>
      </p:sp>
      <p:sp>
        <p:nvSpPr>
          <p:cNvPr id="344" name="Google Shape;344;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rgbClr val="F2F2F2"/>
              </a:buClr>
              <a:buSzPts val="2800"/>
              <a:buChar char="•"/>
            </a:pPr>
            <a:r>
              <a:rPr lang="en-US">
                <a:solidFill>
                  <a:srgbClr val="F2F2F2"/>
                </a:solidFill>
              </a:rPr>
              <a:t>forward_list uses a singly linked list. </a:t>
            </a:r>
            <a:r>
              <a:rPr lang="en-US" sz="2000">
                <a:solidFill>
                  <a:srgbClr val="00B050"/>
                </a:solidFill>
                <a:latin typeface="Arial"/>
                <a:ea typeface="Arial"/>
                <a:cs typeface="Arial"/>
                <a:sym typeface="Arial"/>
              </a:rPr>
              <a:t>forward_list&lt;int&gt; x = { 1,3,45,5,5,5 };</a:t>
            </a:r>
            <a:endParaRPr/>
          </a:p>
          <a:p>
            <a:pPr marL="228600" lvl="0" indent="-228600" algn="l" rtl="0">
              <a:lnSpc>
                <a:spcPct val="115000"/>
              </a:lnSpc>
              <a:spcBef>
                <a:spcPts val="1000"/>
              </a:spcBef>
              <a:spcAft>
                <a:spcPts val="0"/>
              </a:spcAft>
              <a:buClr>
                <a:srgbClr val="F2F2F2"/>
              </a:buClr>
              <a:buSzPts val="2800"/>
              <a:buChar char="•"/>
            </a:pPr>
            <a:r>
              <a:rPr lang="en-US">
                <a:solidFill>
                  <a:srgbClr val="F2F2F2"/>
                </a:solidFill>
              </a:rPr>
              <a:t>List uses a doubly linked list.</a:t>
            </a:r>
            <a:r>
              <a:rPr lang="en-US" sz="2800">
                <a:solidFill>
                  <a:srgbClr val="F2F2F2"/>
                </a:solidFill>
                <a:latin typeface="Consolas"/>
                <a:ea typeface="Consolas"/>
                <a:cs typeface="Consolas"/>
                <a:sym typeface="Consolas"/>
              </a:rPr>
              <a:t> </a:t>
            </a:r>
            <a:r>
              <a:rPr lang="en-US" sz="2000">
                <a:solidFill>
                  <a:srgbClr val="00B050"/>
                </a:solidFill>
                <a:latin typeface="Arial"/>
                <a:ea typeface="Arial"/>
                <a:cs typeface="Arial"/>
                <a:sym typeface="Arial"/>
              </a:rPr>
              <a:t>list&lt;int&gt; x = { 1,3,45,5,5,5 };</a:t>
            </a:r>
            <a:endParaRPr/>
          </a:p>
          <a:p>
            <a:pPr marL="0" lvl="0" indent="0" algn="l" rtl="0">
              <a:lnSpc>
                <a:spcPct val="115000"/>
              </a:lnSpc>
              <a:spcBef>
                <a:spcPts val="1000"/>
              </a:spcBef>
              <a:spcAft>
                <a:spcPts val="0"/>
              </a:spcAft>
              <a:buNone/>
            </a:pPr>
            <a:endParaRPr>
              <a:solidFill>
                <a:srgbClr val="F2F2F2"/>
              </a:solidFill>
            </a:endParaRPr>
          </a:p>
          <a:p>
            <a:pPr marL="0" lvl="0" indent="0" algn="l" rtl="0">
              <a:lnSpc>
                <a:spcPct val="115000"/>
              </a:lnSpc>
              <a:spcBef>
                <a:spcPts val="1000"/>
              </a:spcBef>
              <a:spcAft>
                <a:spcPts val="0"/>
              </a:spcAft>
              <a:buClr>
                <a:schemeClr val="dk1"/>
              </a:buClr>
              <a:buSzPts val="2800"/>
              <a:buNone/>
            </a:pPr>
            <a:endParaRPr>
              <a:solidFill>
                <a:srgbClr val="F2F2F2"/>
              </a:solidFill>
            </a:endParaRPr>
          </a:p>
        </p:txBody>
      </p:sp>
      <p:sp>
        <p:nvSpPr>
          <p:cNvPr id="345" name="Google Shape;345;p27"/>
          <p:cNvSpPr txBox="1"/>
          <p:nvPr/>
        </p:nvSpPr>
        <p:spPr>
          <a:xfrm>
            <a:off x="5137650" y="5400025"/>
            <a:ext cx="1916700" cy="572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US" sz="2800" u="sng">
                <a:solidFill>
                  <a:schemeClr val="hlink"/>
                </a:solidFill>
                <a:latin typeface="Calibri"/>
                <a:ea typeface="Calibri"/>
                <a:cs typeface="Calibri"/>
                <a:sym typeface="Calibri"/>
                <a:hlinkClick r:id="rId3"/>
              </a:rPr>
              <a:t>Learn More</a:t>
            </a:r>
            <a:endParaRPr>
              <a:latin typeface="Calibri"/>
              <a:ea typeface="Calibri"/>
              <a:cs typeface="Calibri"/>
              <a:sym typeface="Calibri"/>
            </a:endParaRPr>
          </a:p>
        </p:txBody>
      </p:sp>
      <p:pic>
        <p:nvPicPr>
          <p:cNvPr id="5" name="Google Shape;104;p3">
            <a:extLst>
              <a:ext uri="{FF2B5EF4-FFF2-40B4-BE49-F238E27FC236}">
                <a16:creationId xmlns:a16="http://schemas.microsoft.com/office/drawing/2014/main" id="{64DEDC23-84BE-45FD-9B28-63AD58008FB6}"/>
              </a:ext>
            </a:extLst>
          </p:cNvPr>
          <p:cNvPicPr preferRelativeResize="0"/>
          <p:nvPr/>
        </p:nvPicPr>
        <p:blipFill rotWithShape="1">
          <a:blip r:embed="rId4">
            <a:alphaModFix/>
          </a:blip>
          <a:srcRect/>
          <a:stretch/>
        </p:blipFill>
        <p:spPr>
          <a:xfrm>
            <a:off x="11285006" y="256635"/>
            <a:ext cx="530915" cy="707887"/>
          </a:xfrm>
          <a:prstGeom prst="rect">
            <a:avLst/>
          </a:prstGeom>
          <a:noFill/>
          <a:ln>
            <a:noFill/>
          </a:ln>
        </p:spPr>
      </p:pic>
      <p:pic>
        <p:nvPicPr>
          <p:cNvPr id="6" name="Google Shape;106;p3">
            <a:extLst>
              <a:ext uri="{FF2B5EF4-FFF2-40B4-BE49-F238E27FC236}">
                <a16:creationId xmlns:a16="http://schemas.microsoft.com/office/drawing/2014/main" id="{2F8A2336-FE0D-4700-8385-3443D3F7105D}"/>
              </a:ext>
            </a:extLst>
          </p:cNvPr>
          <p:cNvPicPr preferRelativeResize="0"/>
          <p:nvPr/>
        </p:nvPicPr>
        <p:blipFill rotWithShape="1">
          <a:blip r:embed="rId5">
            <a:alphaModFix/>
          </a:blip>
          <a:srcRect/>
          <a:stretch/>
        </p:blipFill>
        <p:spPr>
          <a:xfrm>
            <a:off x="5273040" y="6101273"/>
            <a:ext cx="1645920" cy="4281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What are STLs?</a:t>
            </a:r>
            <a:endParaRPr/>
          </a:p>
        </p:txBody>
      </p:sp>
      <p:sp>
        <p:nvSpPr>
          <p:cNvPr id="351" name="Google Shape;351;p28"/>
          <p:cNvSpPr txBox="1">
            <a:spLocks noGrp="1"/>
          </p:cNvSpPr>
          <p:nvPr>
            <p:ph type="body" idx="1"/>
          </p:nvPr>
        </p:nvSpPr>
        <p:spPr>
          <a:xfrm>
            <a:off x="838200" y="16732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rgbClr val="FFFFFF"/>
              </a:buClr>
              <a:buSzPts val="2800"/>
              <a:buChar char="•"/>
            </a:pPr>
            <a:r>
              <a:rPr lang="en-US" b="0" i="0">
                <a:solidFill>
                  <a:srgbClr val="FFFFFF"/>
                </a:solidFill>
                <a:latin typeface="Arial"/>
                <a:ea typeface="Arial"/>
                <a:cs typeface="Arial"/>
                <a:sym typeface="Arial"/>
              </a:rPr>
              <a:t>The Standard Template Library (STL) is a set of C++ template classes to provide common programming data structures and functions such as lists, stacks, arrays, etc. It is a library of container classes, algorithms, and iterators.</a:t>
            </a:r>
            <a:endParaRPr/>
          </a:p>
          <a:p>
            <a:pPr marL="228600" lvl="0" indent="-228600" algn="l" rtl="0">
              <a:lnSpc>
                <a:spcPct val="115000"/>
              </a:lnSpc>
              <a:spcBef>
                <a:spcPts val="1000"/>
              </a:spcBef>
              <a:spcAft>
                <a:spcPts val="0"/>
              </a:spcAft>
              <a:buClr>
                <a:srgbClr val="FFFFFF"/>
              </a:buClr>
              <a:buSzPts val="2800"/>
              <a:buChar char="•"/>
            </a:pPr>
            <a:r>
              <a:rPr lang="en-US">
                <a:solidFill>
                  <a:srgbClr val="FFFFFF"/>
                </a:solidFill>
                <a:latin typeface="Arial"/>
                <a:ea typeface="Arial"/>
                <a:cs typeface="Arial"/>
                <a:sym typeface="Arial"/>
              </a:rPr>
              <a:t>It helps programmers to use data structures instead of implementing them from scratch.</a:t>
            </a:r>
            <a:endParaRPr/>
          </a:p>
          <a:p>
            <a:pPr marL="228600" lvl="0" indent="-228600" algn="l" rtl="0">
              <a:lnSpc>
                <a:spcPct val="115000"/>
              </a:lnSpc>
              <a:spcBef>
                <a:spcPts val="1000"/>
              </a:spcBef>
              <a:spcAft>
                <a:spcPts val="0"/>
              </a:spcAft>
              <a:buClr>
                <a:srgbClr val="F2F2F2"/>
              </a:buClr>
              <a:buSzPts val="2800"/>
              <a:buChar char="•"/>
            </a:pPr>
            <a:r>
              <a:rPr lang="en-US" b="0" i="0">
                <a:solidFill>
                  <a:srgbClr val="F2F2F2"/>
                </a:solidFill>
                <a:latin typeface="Helvetica Neue"/>
                <a:ea typeface="Helvetica Neue"/>
                <a:cs typeface="Helvetica Neue"/>
                <a:sym typeface="Helvetica Neue"/>
              </a:rPr>
              <a:t>&lt;bits/stdc++. h&gt; is </a:t>
            </a:r>
            <a:r>
              <a:rPr lang="en-US" b="1" i="0">
                <a:solidFill>
                  <a:srgbClr val="F2F2F2"/>
                </a:solidFill>
                <a:latin typeface="Helvetica Neue"/>
                <a:ea typeface="Helvetica Neue"/>
                <a:cs typeface="Helvetica Neue"/>
                <a:sym typeface="Helvetica Neue"/>
              </a:rPr>
              <a:t>a header file</a:t>
            </a:r>
            <a:r>
              <a:rPr lang="en-US">
                <a:solidFill>
                  <a:srgbClr val="F2F2F2"/>
                </a:solidFill>
                <a:latin typeface="Helvetica Neue"/>
                <a:ea typeface="Helvetica Neue"/>
                <a:cs typeface="Helvetica Neue"/>
                <a:sym typeface="Helvetica Neue"/>
              </a:rPr>
              <a:t> </a:t>
            </a:r>
            <a:r>
              <a:rPr lang="en-US" b="0" i="0">
                <a:solidFill>
                  <a:srgbClr val="F2F2F2"/>
                </a:solidFill>
                <a:latin typeface="Helvetica Neue"/>
                <a:ea typeface="Helvetica Neue"/>
                <a:cs typeface="Helvetica Neue"/>
                <a:sym typeface="Helvetica Neue"/>
              </a:rPr>
              <a:t>includes all </a:t>
            </a:r>
            <a:r>
              <a:rPr lang="en-US">
                <a:solidFill>
                  <a:srgbClr val="F2F2F2"/>
                </a:solidFill>
                <a:latin typeface="Helvetica Neue"/>
                <a:ea typeface="Helvetica Neue"/>
                <a:cs typeface="Helvetica Neue"/>
                <a:sym typeface="Helvetica Neue"/>
              </a:rPr>
              <a:t>the</a:t>
            </a:r>
            <a:r>
              <a:rPr lang="en-US" b="0" i="0">
                <a:solidFill>
                  <a:srgbClr val="F2F2F2"/>
                </a:solidFill>
                <a:latin typeface="Helvetica Neue"/>
                <a:ea typeface="Helvetica Neue"/>
                <a:cs typeface="Helvetica Neue"/>
                <a:sym typeface="Helvetica Neue"/>
              </a:rPr>
              <a:t> standard template library.</a:t>
            </a:r>
            <a:endParaRPr>
              <a:solidFill>
                <a:srgbClr val="F2F2F2"/>
              </a:solidFill>
            </a:endParaRPr>
          </a:p>
        </p:txBody>
      </p:sp>
      <p:sp>
        <p:nvSpPr>
          <p:cNvPr id="352" name="Google Shape;352;p28"/>
          <p:cNvSpPr txBox="1"/>
          <p:nvPr/>
        </p:nvSpPr>
        <p:spPr>
          <a:xfrm>
            <a:off x="5137650" y="5857225"/>
            <a:ext cx="1916700" cy="572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US" sz="2800" u="sng">
                <a:solidFill>
                  <a:schemeClr val="hlink"/>
                </a:solidFill>
                <a:latin typeface="Calibri"/>
                <a:ea typeface="Calibri"/>
                <a:cs typeface="Calibri"/>
                <a:sym typeface="Calibri"/>
                <a:hlinkClick r:id="rId3"/>
              </a:rPr>
              <a:t>Learn More</a:t>
            </a:r>
            <a:endParaRPr>
              <a:latin typeface="Calibri"/>
              <a:ea typeface="Calibri"/>
              <a:cs typeface="Calibri"/>
              <a:sym typeface="Calibri"/>
            </a:endParaRPr>
          </a:p>
        </p:txBody>
      </p:sp>
      <p:pic>
        <p:nvPicPr>
          <p:cNvPr id="5" name="Google Shape;104;p3">
            <a:extLst>
              <a:ext uri="{FF2B5EF4-FFF2-40B4-BE49-F238E27FC236}">
                <a16:creationId xmlns:a16="http://schemas.microsoft.com/office/drawing/2014/main" id="{2B76B99E-B726-453C-B7EC-321E851E5FF4}"/>
              </a:ext>
            </a:extLst>
          </p:cNvPr>
          <p:cNvPicPr preferRelativeResize="0"/>
          <p:nvPr/>
        </p:nvPicPr>
        <p:blipFill rotWithShape="1">
          <a:blip r:embed="rId4">
            <a:alphaModFix/>
          </a:blip>
          <a:srcRect/>
          <a:stretch/>
        </p:blipFill>
        <p:spPr>
          <a:xfrm>
            <a:off x="11285006" y="256635"/>
            <a:ext cx="530915" cy="707887"/>
          </a:xfrm>
          <a:prstGeom prst="rect">
            <a:avLst/>
          </a:prstGeom>
          <a:noFill/>
          <a:ln>
            <a:noFill/>
          </a:ln>
        </p:spPr>
      </p:pic>
      <p:pic>
        <p:nvPicPr>
          <p:cNvPr id="6" name="Google Shape;106;p3">
            <a:extLst>
              <a:ext uri="{FF2B5EF4-FFF2-40B4-BE49-F238E27FC236}">
                <a16:creationId xmlns:a16="http://schemas.microsoft.com/office/drawing/2014/main" id="{D757A9B1-A7B3-404C-B1D2-3FE8ECB1319D}"/>
              </a:ext>
            </a:extLst>
          </p:cNvPr>
          <p:cNvPicPr preferRelativeResize="0"/>
          <p:nvPr/>
        </p:nvPicPr>
        <p:blipFill rotWithShape="1">
          <a:blip r:embed="rId5">
            <a:alphaModFix/>
          </a:blip>
          <a:srcRect/>
          <a:stretch/>
        </p:blipFill>
        <p:spPr>
          <a:xfrm>
            <a:off x="838200" y="6065560"/>
            <a:ext cx="1645920" cy="4281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Iterators</a:t>
            </a:r>
            <a:endParaRPr/>
          </a:p>
        </p:txBody>
      </p:sp>
      <p:sp>
        <p:nvSpPr>
          <p:cNvPr id="358" name="Google Shape;358;p29"/>
          <p:cNvSpPr txBox="1">
            <a:spLocks noGrp="1"/>
          </p:cNvSpPr>
          <p:nvPr>
            <p:ph type="body" idx="1"/>
          </p:nvPr>
        </p:nvSpPr>
        <p:spPr>
          <a:xfrm>
            <a:off x="838200" y="1638400"/>
            <a:ext cx="10515600" cy="4732500"/>
          </a:xfrm>
          <a:prstGeom prst="rect">
            <a:avLst/>
          </a:prstGeom>
          <a:noFill/>
          <a:ln>
            <a:noFill/>
          </a:ln>
        </p:spPr>
        <p:txBody>
          <a:bodyPr spcFirstLastPara="1" wrap="square" lIns="91425" tIns="45700" rIns="91425" bIns="45700" anchor="t" anchorCtr="0">
            <a:normAutofit lnSpcReduction="10000"/>
          </a:bodyPr>
          <a:lstStyle/>
          <a:p>
            <a:pPr marL="228600" lvl="0" indent="-217646" algn="l" rtl="0">
              <a:lnSpc>
                <a:spcPct val="115000"/>
              </a:lnSpc>
              <a:spcBef>
                <a:spcPts val="0"/>
              </a:spcBef>
              <a:spcAft>
                <a:spcPts val="0"/>
              </a:spcAft>
              <a:buClr>
                <a:srgbClr val="FFFFFF"/>
              </a:buClr>
              <a:buSzPct val="100000"/>
              <a:buChar char="•"/>
            </a:pPr>
            <a:r>
              <a:rPr lang="en-US" sz="2300" b="0" i="0" dirty="0">
                <a:solidFill>
                  <a:srgbClr val="FFFFFF"/>
                </a:solidFill>
                <a:latin typeface="Arial"/>
                <a:ea typeface="Arial"/>
                <a:cs typeface="Arial"/>
                <a:sym typeface="Arial"/>
              </a:rPr>
              <a:t>An </a:t>
            </a:r>
            <a:r>
              <a:rPr lang="en-US" sz="2300" b="1" i="0" dirty="0">
                <a:solidFill>
                  <a:srgbClr val="FFFFFF"/>
                </a:solidFill>
                <a:latin typeface="Arial"/>
                <a:ea typeface="Arial"/>
                <a:cs typeface="Arial"/>
                <a:sym typeface="Arial"/>
              </a:rPr>
              <a:t>iterator </a:t>
            </a:r>
            <a:r>
              <a:rPr lang="en-US" sz="2300" b="0" i="0" dirty="0">
                <a:solidFill>
                  <a:srgbClr val="FFFFFF"/>
                </a:solidFill>
                <a:latin typeface="Arial"/>
                <a:ea typeface="Arial"/>
                <a:cs typeface="Arial"/>
                <a:sym typeface="Arial"/>
              </a:rPr>
              <a:t>is an object (like a pointer) that points to an element inside the container</a:t>
            </a:r>
            <a:r>
              <a:rPr lang="en-US" sz="2300" dirty="0">
                <a:solidFill>
                  <a:srgbClr val="FFFFFF"/>
                </a:solidFill>
                <a:latin typeface="Arial"/>
                <a:ea typeface="Arial"/>
                <a:cs typeface="Arial"/>
                <a:sym typeface="Arial"/>
              </a:rPr>
              <a:t>.</a:t>
            </a:r>
            <a:endParaRPr sz="2300" dirty="0">
              <a:solidFill>
                <a:srgbClr val="FFFFFF"/>
              </a:solidFill>
              <a:latin typeface="Arial"/>
              <a:ea typeface="Arial"/>
              <a:cs typeface="Arial"/>
              <a:sym typeface="Arial"/>
            </a:endParaRPr>
          </a:p>
          <a:p>
            <a:pPr marL="228600" lvl="0" indent="-217646" algn="l" rtl="0">
              <a:lnSpc>
                <a:spcPct val="115000"/>
              </a:lnSpc>
              <a:spcBef>
                <a:spcPts val="0"/>
              </a:spcBef>
              <a:spcAft>
                <a:spcPts val="0"/>
              </a:spcAft>
              <a:buClr>
                <a:srgbClr val="FFFFFF"/>
              </a:buClr>
              <a:buSzPct val="100000"/>
              <a:buChar char="•"/>
            </a:pPr>
            <a:r>
              <a:rPr lang="en-US" sz="2300" b="0" i="0" dirty="0">
                <a:solidFill>
                  <a:srgbClr val="FFFFFF"/>
                </a:solidFill>
                <a:latin typeface="Arial"/>
                <a:ea typeface="Arial"/>
                <a:cs typeface="Arial"/>
                <a:sym typeface="Arial"/>
              </a:rPr>
              <a:t>We can use iterators to move through the contents of the container. </a:t>
            </a:r>
            <a:endParaRPr sz="2300" b="0" i="0" dirty="0">
              <a:solidFill>
                <a:srgbClr val="FFFFFF"/>
              </a:solidFill>
              <a:latin typeface="Arial"/>
              <a:ea typeface="Arial"/>
              <a:cs typeface="Arial"/>
              <a:sym typeface="Arial"/>
            </a:endParaRPr>
          </a:p>
          <a:p>
            <a:pPr marL="228600" lvl="0" indent="-217646" algn="l" rtl="0">
              <a:lnSpc>
                <a:spcPct val="115000"/>
              </a:lnSpc>
              <a:spcBef>
                <a:spcPts val="0"/>
              </a:spcBef>
              <a:spcAft>
                <a:spcPts val="0"/>
              </a:spcAft>
              <a:buClr>
                <a:srgbClr val="FFFFFF"/>
              </a:buClr>
              <a:buSzPct val="100000"/>
              <a:buChar char="•"/>
            </a:pPr>
            <a:r>
              <a:rPr lang="en-US" sz="2300" b="0" i="0" dirty="0">
                <a:solidFill>
                  <a:srgbClr val="FFFFFF"/>
                </a:solidFill>
                <a:latin typeface="Arial"/>
                <a:ea typeface="Arial"/>
                <a:cs typeface="Arial"/>
                <a:sym typeface="Arial"/>
              </a:rPr>
              <a:t>They can be visualized as something similar to a pointer pointing to some location and we can access the content at that particular location using them.</a:t>
            </a:r>
            <a:endParaRPr dirty="0"/>
          </a:p>
          <a:p>
            <a:pPr marL="228600" lvl="0" indent="-82550" algn="l" rtl="0">
              <a:lnSpc>
                <a:spcPct val="115000"/>
              </a:lnSpc>
              <a:spcBef>
                <a:spcPts val="1000"/>
              </a:spcBef>
              <a:spcAft>
                <a:spcPts val="0"/>
              </a:spcAft>
              <a:buClr>
                <a:schemeClr val="dk1"/>
              </a:buClr>
              <a:buSzPct val="100000"/>
              <a:buNone/>
            </a:pPr>
            <a:endParaRPr sz="2300" dirty="0">
              <a:solidFill>
                <a:srgbClr val="FFFFFF"/>
              </a:solidFill>
              <a:latin typeface="Arial"/>
              <a:ea typeface="Arial"/>
              <a:cs typeface="Arial"/>
              <a:sym typeface="Arial"/>
            </a:endParaRPr>
          </a:p>
          <a:p>
            <a:pPr marL="228600" lvl="0" indent="-217646" algn="l" rtl="0">
              <a:lnSpc>
                <a:spcPct val="115000"/>
              </a:lnSpc>
              <a:spcBef>
                <a:spcPts val="1000"/>
              </a:spcBef>
              <a:spcAft>
                <a:spcPts val="0"/>
              </a:spcAft>
              <a:buClr>
                <a:srgbClr val="FFFFFF"/>
              </a:buClr>
              <a:buSzPct val="100000"/>
              <a:buChar char="•"/>
            </a:pPr>
            <a:r>
              <a:rPr lang="en-US" sz="2300" b="0" i="0" dirty="0">
                <a:solidFill>
                  <a:srgbClr val="FFFFFF"/>
                </a:solidFill>
                <a:latin typeface="Arial"/>
                <a:ea typeface="Arial"/>
                <a:cs typeface="Arial"/>
                <a:sym typeface="Arial"/>
              </a:rPr>
              <a:t>Then Iterate through the elements:</a:t>
            </a:r>
            <a:r>
              <a:rPr lang="en-US" sz="1800" dirty="0">
                <a:solidFill>
                  <a:srgbClr val="0000FF"/>
                </a:solidFill>
                <a:latin typeface="Consolas"/>
                <a:ea typeface="Consolas"/>
                <a:cs typeface="Consolas"/>
                <a:sym typeface="Consolas"/>
              </a:rPr>
              <a:t> </a:t>
            </a:r>
            <a:endParaRPr dirty="0"/>
          </a:p>
          <a:p>
            <a:pPr marL="0" lvl="0" indent="0" algn="l" rtl="0">
              <a:lnSpc>
                <a:spcPct val="115000"/>
              </a:lnSpc>
              <a:spcBef>
                <a:spcPts val="1000"/>
              </a:spcBef>
              <a:spcAft>
                <a:spcPts val="0"/>
              </a:spcAft>
              <a:buClr>
                <a:srgbClr val="F8F8F2"/>
              </a:buClr>
              <a:buSzPct val="100000"/>
              <a:buNone/>
            </a:pPr>
            <a:r>
              <a:rPr lang="en-US" sz="1800" dirty="0">
                <a:solidFill>
                  <a:srgbClr val="F8F8F2"/>
                </a:solidFill>
                <a:latin typeface="Consolas"/>
                <a:ea typeface="Consolas"/>
                <a:cs typeface="Consolas"/>
                <a:sym typeface="Consolas"/>
              </a:rPr>
              <a:t>  for (it = </a:t>
            </a:r>
            <a:r>
              <a:rPr lang="en-US" sz="1800" dirty="0" err="1">
                <a:solidFill>
                  <a:srgbClr val="F8F8F2"/>
                </a:solidFill>
                <a:latin typeface="Consolas"/>
                <a:ea typeface="Consolas"/>
                <a:cs typeface="Consolas"/>
                <a:sym typeface="Consolas"/>
              </a:rPr>
              <a:t>x.begin</a:t>
            </a:r>
            <a:r>
              <a:rPr lang="en-US" sz="1800" dirty="0">
                <a:solidFill>
                  <a:srgbClr val="F8F8F2"/>
                </a:solidFill>
                <a:latin typeface="Consolas"/>
                <a:ea typeface="Consolas"/>
                <a:cs typeface="Consolas"/>
                <a:sym typeface="Consolas"/>
              </a:rPr>
              <a:t>();it!=</a:t>
            </a:r>
            <a:r>
              <a:rPr lang="en-US" sz="1800" dirty="0" err="1">
                <a:solidFill>
                  <a:srgbClr val="F8F8F2"/>
                </a:solidFill>
                <a:latin typeface="Consolas"/>
                <a:ea typeface="Consolas"/>
                <a:cs typeface="Consolas"/>
                <a:sym typeface="Consolas"/>
              </a:rPr>
              <a:t>x.end</a:t>
            </a:r>
            <a:r>
              <a:rPr lang="en-US" sz="1800" dirty="0">
                <a:solidFill>
                  <a:srgbClr val="F8F8F2"/>
                </a:solidFill>
                <a:latin typeface="Consolas"/>
                <a:ea typeface="Consolas"/>
                <a:cs typeface="Consolas"/>
                <a:sym typeface="Consolas"/>
              </a:rPr>
              <a:t>();it++)</a:t>
            </a:r>
            <a:endParaRPr dirty="0"/>
          </a:p>
          <a:p>
            <a:pPr marL="0" lvl="0" indent="0" algn="l" rtl="0">
              <a:lnSpc>
                <a:spcPct val="115000"/>
              </a:lnSpc>
              <a:spcBef>
                <a:spcPts val="1000"/>
              </a:spcBef>
              <a:spcAft>
                <a:spcPts val="0"/>
              </a:spcAft>
              <a:buClr>
                <a:srgbClr val="F8F8F2"/>
              </a:buClr>
              <a:buSzPct val="100000"/>
              <a:buNone/>
            </a:pPr>
            <a:r>
              <a:rPr lang="en-US" sz="1800" dirty="0">
                <a:solidFill>
                  <a:srgbClr val="F8F8F2"/>
                </a:solidFill>
                <a:latin typeface="Consolas"/>
                <a:ea typeface="Consolas"/>
                <a:cs typeface="Consolas"/>
                <a:sym typeface="Consolas"/>
              </a:rPr>
              <a:t>  {</a:t>
            </a:r>
            <a:endParaRPr dirty="0"/>
          </a:p>
          <a:p>
            <a:pPr marL="0" lvl="0" indent="0" algn="l" rtl="0">
              <a:lnSpc>
                <a:spcPct val="115000"/>
              </a:lnSpc>
              <a:spcBef>
                <a:spcPts val="1000"/>
              </a:spcBef>
              <a:spcAft>
                <a:spcPts val="0"/>
              </a:spcAft>
              <a:buClr>
                <a:srgbClr val="F8F8F2"/>
              </a:buClr>
              <a:buSzPct val="100000"/>
              <a:buNone/>
            </a:pPr>
            <a:r>
              <a:rPr lang="en-US" sz="1800" dirty="0">
                <a:solidFill>
                  <a:srgbClr val="F8F8F2"/>
                </a:solidFill>
                <a:latin typeface="Consolas"/>
                <a:ea typeface="Consolas"/>
                <a:cs typeface="Consolas"/>
                <a:sym typeface="Consolas"/>
              </a:rPr>
              <a:t>	</a:t>
            </a:r>
            <a:r>
              <a:rPr lang="en-US" sz="1800" dirty="0" err="1">
                <a:solidFill>
                  <a:srgbClr val="F8F8F2"/>
                </a:solidFill>
                <a:latin typeface="Consolas"/>
                <a:ea typeface="Consolas"/>
                <a:cs typeface="Consolas"/>
                <a:sym typeface="Consolas"/>
              </a:rPr>
              <a:t>cout</a:t>
            </a:r>
            <a:r>
              <a:rPr lang="en-US" sz="1800" dirty="0">
                <a:solidFill>
                  <a:srgbClr val="F8F8F2"/>
                </a:solidFill>
                <a:latin typeface="Consolas"/>
                <a:ea typeface="Consolas"/>
                <a:cs typeface="Consolas"/>
                <a:sym typeface="Consolas"/>
              </a:rPr>
              <a:t> &lt;&lt; *it &lt;&lt; </a:t>
            </a:r>
            <a:r>
              <a:rPr lang="en-US" sz="1800" dirty="0" err="1">
                <a:solidFill>
                  <a:srgbClr val="F8F8F2"/>
                </a:solidFill>
                <a:latin typeface="Consolas"/>
                <a:ea typeface="Consolas"/>
                <a:cs typeface="Consolas"/>
                <a:sym typeface="Consolas"/>
              </a:rPr>
              <a:t>endl</a:t>
            </a:r>
            <a:r>
              <a:rPr lang="en-US" sz="1800" dirty="0">
                <a:solidFill>
                  <a:srgbClr val="F8F8F2"/>
                </a:solidFill>
                <a:latin typeface="Consolas"/>
                <a:ea typeface="Consolas"/>
                <a:cs typeface="Consolas"/>
                <a:sym typeface="Consolas"/>
              </a:rPr>
              <a:t>;</a:t>
            </a:r>
            <a:endParaRPr dirty="0"/>
          </a:p>
          <a:p>
            <a:pPr marL="0" lvl="0" indent="0" algn="l" rtl="0">
              <a:lnSpc>
                <a:spcPct val="115000"/>
              </a:lnSpc>
              <a:spcBef>
                <a:spcPts val="1000"/>
              </a:spcBef>
              <a:spcAft>
                <a:spcPts val="0"/>
              </a:spcAft>
              <a:buClr>
                <a:srgbClr val="F8F8F2"/>
              </a:buClr>
              <a:buSzPct val="100000"/>
              <a:buNone/>
            </a:pPr>
            <a:r>
              <a:rPr lang="en-US" sz="1800" dirty="0">
                <a:solidFill>
                  <a:srgbClr val="F8F8F2"/>
                </a:solidFill>
                <a:latin typeface="Consolas"/>
                <a:ea typeface="Consolas"/>
                <a:cs typeface="Consolas"/>
                <a:sym typeface="Consolas"/>
              </a:rPr>
              <a:t>  }</a:t>
            </a:r>
            <a:endParaRPr dirty="0"/>
          </a:p>
          <a:p>
            <a:pPr marL="0" lvl="0" indent="0" algn="l" rtl="0">
              <a:lnSpc>
                <a:spcPct val="115000"/>
              </a:lnSpc>
              <a:spcBef>
                <a:spcPts val="1000"/>
              </a:spcBef>
              <a:spcAft>
                <a:spcPts val="0"/>
              </a:spcAft>
              <a:buNone/>
            </a:pPr>
            <a:endParaRPr sz="2300" dirty="0">
              <a:solidFill>
                <a:srgbClr val="F2F2F2"/>
              </a:solidFill>
              <a:latin typeface="Arial"/>
              <a:ea typeface="Arial"/>
              <a:cs typeface="Arial"/>
              <a:sym typeface="Arial"/>
            </a:endParaRPr>
          </a:p>
        </p:txBody>
      </p:sp>
      <p:sp>
        <p:nvSpPr>
          <p:cNvPr id="359" name="Google Shape;359;p29"/>
          <p:cNvSpPr/>
          <p:nvPr/>
        </p:nvSpPr>
        <p:spPr>
          <a:xfrm>
            <a:off x="1159496" y="3061900"/>
            <a:ext cx="2838900" cy="2769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F8F8F2"/>
              </a:buClr>
              <a:buSzPts val="1800"/>
              <a:buFont typeface="Consolas"/>
              <a:buNone/>
            </a:pPr>
            <a:r>
              <a:rPr lang="en-US" sz="1800" b="0" i="0" u="none" strike="noStrike" cap="none">
                <a:solidFill>
                  <a:srgbClr val="F8F8F2"/>
                </a:solidFill>
                <a:latin typeface="Consolas"/>
                <a:ea typeface="Consolas"/>
                <a:cs typeface="Consolas"/>
                <a:sym typeface="Consolas"/>
              </a:rPr>
              <a:t>list&lt;</a:t>
            </a:r>
            <a:r>
              <a:rPr lang="en-US" sz="1800" b="1" i="0" u="none" strike="noStrike" cap="none">
                <a:solidFill>
                  <a:srgbClr val="66D9EF"/>
                </a:solidFill>
                <a:latin typeface="Consolas"/>
                <a:ea typeface="Consolas"/>
                <a:cs typeface="Consolas"/>
                <a:sym typeface="Consolas"/>
              </a:rPr>
              <a:t>int</a:t>
            </a:r>
            <a:r>
              <a:rPr lang="en-US" sz="1800" b="0" i="0" u="none" strike="noStrike" cap="none">
                <a:solidFill>
                  <a:srgbClr val="F8F8F2"/>
                </a:solidFill>
                <a:latin typeface="Consolas"/>
                <a:ea typeface="Consolas"/>
                <a:cs typeface="Consolas"/>
                <a:sym typeface="Consolas"/>
              </a:rPr>
              <a:t>&gt;::iterator i;</a:t>
            </a: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Arial"/>
              <a:ea typeface="Arial"/>
              <a:cs typeface="Arial"/>
              <a:sym typeface="Arial"/>
            </a:endParaRPr>
          </a:p>
        </p:txBody>
      </p:sp>
      <p:sp>
        <p:nvSpPr>
          <p:cNvPr id="360" name="Google Shape;360;p29"/>
          <p:cNvSpPr txBox="1"/>
          <p:nvPr/>
        </p:nvSpPr>
        <p:spPr>
          <a:xfrm>
            <a:off x="5137650" y="5704825"/>
            <a:ext cx="1916700" cy="572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US" sz="2800" u="sng">
                <a:solidFill>
                  <a:schemeClr val="hlink"/>
                </a:solidFill>
                <a:latin typeface="Calibri"/>
                <a:ea typeface="Calibri"/>
                <a:cs typeface="Calibri"/>
                <a:sym typeface="Calibri"/>
                <a:hlinkClick r:id="rId3"/>
              </a:rPr>
              <a:t>Learn More</a:t>
            </a:r>
            <a:endParaRPr>
              <a:latin typeface="Calibri"/>
              <a:ea typeface="Calibri"/>
              <a:cs typeface="Calibri"/>
              <a:sym typeface="Calibri"/>
            </a:endParaRPr>
          </a:p>
        </p:txBody>
      </p:sp>
      <p:pic>
        <p:nvPicPr>
          <p:cNvPr id="6" name="Google Shape;104;p3">
            <a:extLst>
              <a:ext uri="{FF2B5EF4-FFF2-40B4-BE49-F238E27FC236}">
                <a16:creationId xmlns:a16="http://schemas.microsoft.com/office/drawing/2014/main" id="{A8B54D6C-3461-4029-A7AE-702C91927A53}"/>
              </a:ext>
            </a:extLst>
          </p:cNvPr>
          <p:cNvPicPr preferRelativeResize="0"/>
          <p:nvPr/>
        </p:nvPicPr>
        <p:blipFill rotWithShape="1">
          <a:blip r:embed="rId4">
            <a:alphaModFix/>
          </a:blip>
          <a:srcRect/>
          <a:stretch/>
        </p:blipFill>
        <p:spPr>
          <a:xfrm>
            <a:off x="11530103" y="59668"/>
            <a:ext cx="530915" cy="707887"/>
          </a:xfrm>
          <a:prstGeom prst="rect">
            <a:avLst/>
          </a:prstGeom>
          <a:noFill/>
          <a:ln>
            <a:noFill/>
          </a:ln>
        </p:spPr>
      </p:pic>
      <p:pic>
        <p:nvPicPr>
          <p:cNvPr id="7" name="Google Shape;106;p3">
            <a:extLst>
              <a:ext uri="{FF2B5EF4-FFF2-40B4-BE49-F238E27FC236}">
                <a16:creationId xmlns:a16="http://schemas.microsoft.com/office/drawing/2014/main" id="{DAF074A2-4602-40F3-A782-C38C809E507A}"/>
              </a:ext>
            </a:extLst>
          </p:cNvPr>
          <p:cNvPicPr preferRelativeResize="0"/>
          <p:nvPr/>
        </p:nvPicPr>
        <p:blipFill rotWithShape="1">
          <a:blip r:embed="rId5">
            <a:alphaModFix/>
          </a:blip>
          <a:srcRect/>
          <a:stretch/>
        </p:blipFill>
        <p:spPr>
          <a:xfrm>
            <a:off x="10297526" y="6064715"/>
            <a:ext cx="1645920" cy="42816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10531098e58_3_104"/>
          <p:cNvSpPr txBox="1">
            <a:spLocks noGrp="1"/>
          </p:cNvSpPr>
          <p:nvPr>
            <p:ph type="title"/>
          </p:nvPr>
        </p:nvSpPr>
        <p:spPr>
          <a:xfrm>
            <a:off x="838200" y="355698"/>
            <a:ext cx="105156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2F2F2"/>
              </a:buClr>
              <a:buSzPts val="3200"/>
              <a:buFont typeface="Calibri"/>
              <a:buNone/>
            </a:pPr>
            <a:r>
              <a:rPr lang="en-US" sz="3200">
                <a:solidFill>
                  <a:srgbClr val="F2F2F2"/>
                </a:solidFill>
              </a:rPr>
              <a:t>Which one serves better as a stack or queue?</a:t>
            </a:r>
            <a:endParaRPr sz="4000">
              <a:solidFill>
                <a:srgbClr val="F2F2F2"/>
              </a:solidFill>
            </a:endParaRPr>
          </a:p>
        </p:txBody>
      </p:sp>
      <p:sp>
        <p:nvSpPr>
          <p:cNvPr id="366" name="Google Shape;366;g10531098e58_3_104"/>
          <p:cNvSpPr txBox="1">
            <a:spLocks noGrp="1"/>
          </p:cNvSpPr>
          <p:nvPr>
            <p:ph type="body" idx="1"/>
          </p:nvPr>
        </p:nvSpPr>
        <p:spPr>
          <a:xfrm>
            <a:off x="838200" y="1825625"/>
            <a:ext cx="10515600" cy="1966500"/>
          </a:xfrm>
          <a:prstGeom prst="rect">
            <a:avLst/>
          </a:prstGeom>
          <a:noFill/>
          <a:ln>
            <a:noFill/>
          </a:ln>
        </p:spPr>
        <p:txBody>
          <a:bodyPr spcFirstLastPara="1" wrap="square" lIns="91425" tIns="45700" rIns="91425" bIns="45700" anchor="t" anchorCtr="0">
            <a:normAutofit/>
          </a:bodyPr>
          <a:lstStyle/>
          <a:p>
            <a:pPr marL="228600" lvl="0" indent="0" algn="ctr" rtl="0">
              <a:lnSpc>
                <a:spcPct val="90000"/>
              </a:lnSpc>
              <a:spcBef>
                <a:spcPts val="0"/>
              </a:spcBef>
              <a:spcAft>
                <a:spcPts val="0"/>
              </a:spcAft>
              <a:buNone/>
            </a:pPr>
            <a:r>
              <a:rPr lang="en-US">
                <a:solidFill>
                  <a:srgbClr val="F2F2F2"/>
                </a:solidFill>
              </a:rPr>
              <a:t>Arrays.</a:t>
            </a:r>
            <a:endParaRPr/>
          </a:p>
          <a:p>
            <a:pPr marL="0" lvl="0" indent="0" algn="ctr" rtl="0">
              <a:lnSpc>
                <a:spcPct val="90000"/>
              </a:lnSpc>
              <a:spcBef>
                <a:spcPts val="1000"/>
              </a:spcBef>
              <a:spcAft>
                <a:spcPts val="0"/>
              </a:spcAft>
              <a:buClr>
                <a:schemeClr val="dk1"/>
              </a:buClr>
              <a:buSzPts val="2800"/>
              <a:buNone/>
            </a:pPr>
            <a:endParaRPr>
              <a:solidFill>
                <a:srgbClr val="F2F2F2"/>
              </a:solidFill>
            </a:endParaRPr>
          </a:p>
          <a:p>
            <a:pPr marL="228600" lvl="0" indent="0" algn="ctr" rtl="0">
              <a:lnSpc>
                <a:spcPct val="90000"/>
              </a:lnSpc>
              <a:spcBef>
                <a:spcPts val="1000"/>
              </a:spcBef>
              <a:spcAft>
                <a:spcPts val="0"/>
              </a:spcAft>
              <a:buNone/>
            </a:pPr>
            <a:r>
              <a:rPr lang="en-US">
                <a:solidFill>
                  <a:srgbClr val="F2F2F2"/>
                </a:solidFill>
              </a:rPr>
              <a:t> Linked Lists.</a:t>
            </a:r>
            <a:endParaRPr/>
          </a:p>
        </p:txBody>
      </p:sp>
      <p:sp>
        <p:nvSpPr>
          <p:cNvPr id="367" name="Google Shape;367;g10531098e58_3_104"/>
          <p:cNvSpPr txBox="1"/>
          <p:nvPr/>
        </p:nvSpPr>
        <p:spPr>
          <a:xfrm>
            <a:off x="1275750" y="4287950"/>
            <a:ext cx="9640500" cy="3786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endParaRPr b="1">
              <a:solidFill>
                <a:schemeClr val="lt1"/>
              </a:solidFill>
            </a:endParaRPr>
          </a:p>
        </p:txBody>
      </p:sp>
      <p:sp>
        <p:nvSpPr>
          <p:cNvPr id="368" name="Google Shape;368;g10531098e58_3_104"/>
          <p:cNvSpPr/>
          <p:nvPr/>
        </p:nvSpPr>
        <p:spPr>
          <a:xfrm>
            <a:off x="1326300" y="4067675"/>
            <a:ext cx="9539400" cy="1545300"/>
          </a:xfrm>
          <a:prstGeom prst="ellipse">
            <a:avLst/>
          </a:prstGeom>
          <a:noFill/>
          <a:ln w="57150" cap="flat" cmpd="sng">
            <a:solidFill>
              <a:srgbClr val="385623"/>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Clr>
                <a:schemeClr val="dk1"/>
              </a:buClr>
              <a:buSzPts val="1100"/>
              <a:buFont typeface="Arial"/>
              <a:buNone/>
            </a:pPr>
            <a:r>
              <a:rPr lang="en-US" sz="2800" b="1">
                <a:solidFill>
                  <a:schemeClr val="lt1"/>
                </a:solidFill>
                <a:latin typeface="Calibri"/>
                <a:ea typeface="Calibri"/>
                <a:cs typeface="Calibri"/>
                <a:sym typeface="Calibri"/>
              </a:rPr>
              <a:t>Depends on the scenario. Arrays uses less memory, While Linked Lists uses less time. </a:t>
            </a:r>
            <a:endParaRPr b="1">
              <a:solidFill>
                <a:schemeClr val="lt1"/>
              </a:solidFill>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 name="Google Shape;104;p3">
            <a:extLst>
              <a:ext uri="{FF2B5EF4-FFF2-40B4-BE49-F238E27FC236}">
                <a16:creationId xmlns:a16="http://schemas.microsoft.com/office/drawing/2014/main" id="{D9C9A3EE-CEEF-4674-8C62-5330FC522FE1}"/>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7" name="Google Shape;106;p3">
            <a:extLst>
              <a:ext uri="{FF2B5EF4-FFF2-40B4-BE49-F238E27FC236}">
                <a16:creationId xmlns:a16="http://schemas.microsoft.com/office/drawing/2014/main" id="{2108EE64-9DDA-41E5-8087-871E2EE171A7}"/>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
                                        </p:tgtEl>
                                        <p:attrNameLst>
                                          <p:attrName>style.visibility</p:attrName>
                                        </p:attrNameLst>
                                      </p:cBhvr>
                                      <p:to>
                                        <p:strVal val="visible"/>
                                      </p:to>
                                    </p:set>
                                    <p:animEffect transition="in" filter="fade">
                                      <p:cBhvr>
                                        <p:cTn id="7" dur="10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1"/>
          <p:cNvSpPr txBox="1">
            <a:spLocks noGrp="1"/>
          </p:cNvSpPr>
          <p:nvPr>
            <p:ph type="title"/>
          </p:nvPr>
        </p:nvSpPr>
        <p:spPr>
          <a:xfrm>
            <a:off x="904875" y="31750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3500"/>
              <a:buFont typeface="Calibri"/>
              <a:buNone/>
            </a:pPr>
            <a:r>
              <a:rPr lang="en-US" sz="3500">
                <a:solidFill>
                  <a:srgbClr val="F2F2F2"/>
                </a:solidFill>
              </a:rPr>
              <a:t>How are Stack and Queues </a:t>
            </a:r>
            <a:br>
              <a:rPr lang="en-US" sz="3500">
                <a:solidFill>
                  <a:srgbClr val="F2F2F2"/>
                </a:solidFill>
              </a:rPr>
            </a:br>
            <a:r>
              <a:rPr lang="en-US" sz="3500">
                <a:solidFill>
                  <a:srgbClr val="F2F2F2"/>
                </a:solidFill>
              </a:rPr>
              <a:t>implemented in STLs?</a:t>
            </a:r>
            <a:endParaRPr/>
          </a:p>
        </p:txBody>
      </p:sp>
      <p:sp>
        <p:nvSpPr>
          <p:cNvPr id="374" name="Google Shape;374;p31"/>
          <p:cNvSpPr txBox="1">
            <a:spLocks noGrp="1"/>
          </p:cNvSpPr>
          <p:nvPr>
            <p:ph type="body" idx="1"/>
          </p:nvPr>
        </p:nvSpPr>
        <p:spPr>
          <a:xfrm>
            <a:off x="838200" y="1978025"/>
            <a:ext cx="10515600" cy="1986300"/>
          </a:xfrm>
          <a:prstGeom prst="rect">
            <a:avLst/>
          </a:prstGeom>
          <a:noFill/>
          <a:ln>
            <a:noFill/>
          </a:ln>
        </p:spPr>
        <p:txBody>
          <a:bodyPr spcFirstLastPara="1" wrap="square" lIns="91425" tIns="45700" rIns="91425" bIns="45700" anchor="t" anchorCtr="0">
            <a:normAutofit/>
          </a:bodyPr>
          <a:lstStyle/>
          <a:p>
            <a:pPr marL="228600" lvl="0" indent="-228600" algn="ctr" rtl="0">
              <a:lnSpc>
                <a:spcPct val="115000"/>
              </a:lnSpc>
              <a:spcBef>
                <a:spcPts val="0"/>
              </a:spcBef>
              <a:spcAft>
                <a:spcPts val="0"/>
              </a:spcAft>
              <a:buClr>
                <a:srgbClr val="F2F2F2"/>
              </a:buClr>
              <a:buSzPts val="2800"/>
              <a:buChar char="•"/>
            </a:pPr>
            <a:r>
              <a:rPr lang="en-US">
                <a:solidFill>
                  <a:srgbClr val="F2F2F2"/>
                </a:solidFill>
              </a:rPr>
              <a:t>While you can choose how you want it to be implemented, The default way is using deques. Deques can be powerful.</a:t>
            </a:r>
            <a:endParaRPr>
              <a:solidFill>
                <a:srgbClr val="F2F2F2"/>
              </a:solidFill>
            </a:endParaRPr>
          </a:p>
          <a:p>
            <a:pPr marL="0" lvl="0" indent="0" algn="ctr" rtl="0">
              <a:lnSpc>
                <a:spcPct val="115000"/>
              </a:lnSpc>
              <a:spcBef>
                <a:spcPts val="1000"/>
              </a:spcBef>
              <a:spcAft>
                <a:spcPts val="0"/>
              </a:spcAft>
              <a:buNone/>
            </a:pPr>
            <a:endParaRPr>
              <a:solidFill>
                <a:srgbClr val="F2F2F2"/>
              </a:solidFill>
            </a:endParaRPr>
          </a:p>
        </p:txBody>
      </p:sp>
      <p:sp>
        <p:nvSpPr>
          <p:cNvPr id="375" name="Google Shape;375;p31"/>
          <p:cNvSpPr txBox="1"/>
          <p:nvPr/>
        </p:nvSpPr>
        <p:spPr>
          <a:xfrm>
            <a:off x="3588750" y="4450050"/>
            <a:ext cx="5014500" cy="572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US" sz="2800" u="sng">
                <a:solidFill>
                  <a:schemeClr val="hlink"/>
                </a:solidFill>
                <a:latin typeface="Calibri"/>
                <a:ea typeface="Calibri"/>
                <a:cs typeface="Calibri"/>
                <a:sym typeface="Calibri"/>
                <a:hlinkClick r:id="rId3"/>
              </a:rPr>
              <a:t>Queue Reference</a:t>
            </a:r>
            <a:endParaRPr>
              <a:latin typeface="Calibri"/>
              <a:ea typeface="Calibri"/>
              <a:cs typeface="Calibri"/>
              <a:sym typeface="Calibri"/>
            </a:endParaRPr>
          </a:p>
        </p:txBody>
      </p:sp>
      <p:sp>
        <p:nvSpPr>
          <p:cNvPr id="376" name="Google Shape;376;p31"/>
          <p:cNvSpPr txBox="1"/>
          <p:nvPr/>
        </p:nvSpPr>
        <p:spPr>
          <a:xfrm>
            <a:off x="3588750" y="3555200"/>
            <a:ext cx="5014500" cy="572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US" sz="2800" u="sng">
                <a:solidFill>
                  <a:schemeClr val="hlink"/>
                </a:solidFill>
                <a:latin typeface="Calibri"/>
                <a:ea typeface="Calibri"/>
                <a:cs typeface="Calibri"/>
                <a:sym typeface="Calibri"/>
                <a:hlinkClick r:id="rId4"/>
              </a:rPr>
              <a:t>Stack Reference</a:t>
            </a:r>
            <a:endParaRPr>
              <a:latin typeface="Calibri"/>
              <a:ea typeface="Calibri"/>
              <a:cs typeface="Calibri"/>
              <a:sym typeface="Calibri"/>
            </a:endParaRPr>
          </a:p>
        </p:txBody>
      </p:sp>
      <p:sp>
        <p:nvSpPr>
          <p:cNvPr id="377" name="Google Shape;377;p31"/>
          <p:cNvSpPr txBox="1"/>
          <p:nvPr/>
        </p:nvSpPr>
        <p:spPr>
          <a:xfrm>
            <a:off x="3588750" y="5344900"/>
            <a:ext cx="5014500" cy="572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1000"/>
              </a:spcBef>
              <a:spcAft>
                <a:spcPts val="0"/>
              </a:spcAft>
              <a:buNone/>
            </a:pPr>
            <a:r>
              <a:rPr lang="en-US" sz="2800" u="sng">
                <a:solidFill>
                  <a:schemeClr val="hlink"/>
                </a:solidFill>
                <a:latin typeface="Calibri"/>
                <a:ea typeface="Calibri"/>
                <a:cs typeface="Calibri"/>
                <a:sym typeface="Calibri"/>
                <a:hlinkClick r:id="rId5"/>
              </a:rPr>
              <a:t>More about Deques</a:t>
            </a:r>
            <a:endParaRPr>
              <a:latin typeface="Calibri"/>
              <a:ea typeface="Calibri"/>
              <a:cs typeface="Calibri"/>
              <a:sym typeface="Calibri"/>
            </a:endParaRPr>
          </a:p>
        </p:txBody>
      </p:sp>
      <p:pic>
        <p:nvPicPr>
          <p:cNvPr id="7" name="Google Shape;104;p3">
            <a:extLst>
              <a:ext uri="{FF2B5EF4-FFF2-40B4-BE49-F238E27FC236}">
                <a16:creationId xmlns:a16="http://schemas.microsoft.com/office/drawing/2014/main" id="{CF278FBA-7B55-4F8A-825B-297C7E2FA1FE}"/>
              </a:ext>
            </a:extLst>
          </p:cNvPr>
          <p:cNvPicPr preferRelativeResize="0"/>
          <p:nvPr/>
        </p:nvPicPr>
        <p:blipFill rotWithShape="1">
          <a:blip r:embed="rId6">
            <a:alphaModFix/>
          </a:blip>
          <a:srcRect/>
          <a:stretch/>
        </p:blipFill>
        <p:spPr>
          <a:xfrm>
            <a:off x="11285006" y="256635"/>
            <a:ext cx="530915" cy="707887"/>
          </a:xfrm>
          <a:prstGeom prst="rect">
            <a:avLst/>
          </a:prstGeom>
          <a:noFill/>
          <a:ln>
            <a:noFill/>
          </a:ln>
        </p:spPr>
      </p:pic>
      <p:pic>
        <p:nvPicPr>
          <p:cNvPr id="8" name="Google Shape;106;p3">
            <a:extLst>
              <a:ext uri="{FF2B5EF4-FFF2-40B4-BE49-F238E27FC236}">
                <a16:creationId xmlns:a16="http://schemas.microsoft.com/office/drawing/2014/main" id="{AABB1071-1B95-44EA-9E91-2FCB22783345}"/>
              </a:ext>
            </a:extLst>
          </p:cNvPr>
          <p:cNvPicPr preferRelativeResize="0"/>
          <p:nvPr/>
        </p:nvPicPr>
        <p:blipFill rotWithShape="1">
          <a:blip r:embed="rId7">
            <a:alphaModFix/>
          </a:blip>
          <a:srcRect/>
          <a:stretch/>
        </p:blipFill>
        <p:spPr>
          <a:xfrm>
            <a:off x="5273040" y="6101273"/>
            <a:ext cx="1645920" cy="4281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An easy problem.</a:t>
            </a:r>
            <a:endParaRPr/>
          </a:p>
        </p:txBody>
      </p:sp>
      <p:sp>
        <p:nvSpPr>
          <p:cNvPr id="383" name="Google Shape;383;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2F2F2"/>
              </a:buClr>
              <a:buSzPts val="2800"/>
              <a:buChar char="•"/>
            </a:pPr>
            <a:r>
              <a:rPr lang="en-US">
                <a:solidFill>
                  <a:srgbClr val="F2F2F2"/>
                </a:solidFill>
              </a:rPr>
              <a:t>Given a linked list, return the max and min numbers.</a:t>
            </a:r>
            <a:endParaRPr/>
          </a:p>
          <a:p>
            <a:pPr marL="228600" lvl="0" indent="-228600" algn="l" rtl="0">
              <a:lnSpc>
                <a:spcPct val="90000"/>
              </a:lnSpc>
              <a:spcBef>
                <a:spcPts val="1000"/>
              </a:spcBef>
              <a:spcAft>
                <a:spcPts val="0"/>
              </a:spcAft>
              <a:buClr>
                <a:srgbClr val="F2F2F2"/>
              </a:buClr>
              <a:buSzPts val="2800"/>
              <a:buChar char="•"/>
            </a:pPr>
            <a:r>
              <a:rPr lang="en-US">
                <a:solidFill>
                  <a:srgbClr val="F2F2F2"/>
                </a:solidFill>
              </a:rPr>
              <a:t>Input: N which represents the number of elements and then N numbers.</a:t>
            </a:r>
            <a:endParaRPr/>
          </a:p>
          <a:p>
            <a:pPr marL="228600" lvl="0" indent="-228600" algn="l" rtl="0">
              <a:lnSpc>
                <a:spcPct val="90000"/>
              </a:lnSpc>
              <a:spcBef>
                <a:spcPts val="1000"/>
              </a:spcBef>
              <a:spcAft>
                <a:spcPts val="0"/>
              </a:spcAft>
              <a:buClr>
                <a:srgbClr val="F2F2F2"/>
              </a:buClr>
              <a:buSzPts val="2800"/>
              <a:buChar char="•"/>
            </a:pPr>
            <a:r>
              <a:rPr lang="en-US">
                <a:solidFill>
                  <a:srgbClr val="F2F2F2"/>
                </a:solidFill>
              </a:rPr>
              <a:t>Output: Max and Min elements in the list.</a:t>
            </a:r>
            <a:endParaRPr/>
          </a:p>
          <a:p>
            <a:pPr marL="228600" lvl="0" indent="-228600" algn="l" rtl="0">
              <a:lnSpc>
                <a:spcPct val="90000"/>
              </a:lnSpc>
              <a:spcBef>
                <a:spcPts val="1000"/>
              </a:spcBef>
              <a:spcAft>
                <a:spcPts val="0"/>
              </a:spcAft>
              <a:buClr>
                <a:srgbClr val="F2F2F2"/>
              </a:buClr>
              <a:buSzPts val="2800"/>
              <a:buChar char="•"/>
            </a:pPr>
            <a:r>
              <a:rPr lang="en-US">
                <a:solidFill>
                  <a:srgbClr val="F2F2F2"/>
                </a:solidFill>
              </a:rPr>
              <a:t>Sample: </a:t>
            </a:r>
            <a:endParaRPr/>
          </a:p>
          <a:p>
            <a:pPr marL="228600" lvl="0" indent="-228600" algn="l" rtl="0">
              <a:lnSpc>
                <a:spcPct val="90000"/>
              </a:lnSpc>
              <a:spcBef>
                <a:spcPts val="1000"/>
              </a:spcBef>
              <a:spcAft>
                <a:spcPts val="0"/>
              </a:spcAft>
              <a:buClr>
                <a:srgbClr val="F2F2F2"/>
              </a:buClr>
              <a:buSzPts val="2800"/>
              <a:buChar char="•"/>
            </a:pPr>
            <a:r>
              <a:rPr lang="en-US">
                <a:solidFill>
                  <a:srgbClr val="F2F2F2"/>
                </a:solidFill>
              </a:rPr>
              <a:t>Input: N: 5, [1,3,4,2,4]. </a:t>
            </a:r>
            <a:endParaRPr/>
          </a:p>
          <a:p>
            <a:pPr marL="228600" lvl="0" indent="-228600" algn="l" rtl="0">
              <a:lnSpc>
                <a:spcPct val="90000"/>
              </a:lnSpc>
              <a:spcBef>
                <a:spcPts val="1000"/>
              </a:spcBef>
              <a:spcAft>
                <a:spcPts val="0"/>
              </a:spcAft>
              <a:buClr>
                <a:srgbClr val="F2F2F2"/>
              </a:buClr>
              <a:buSzPts val="2800"/>
              <a:buChar char="•"/>
            </a:pPr>
            <a:r>
              <a:rPr lang="en-US">
                <a:solidFill>
                  <a:srgbClr val="F2F2F2"/>
                </a:solidFill>
              </a:rPr>
              <a:t>Output: Max: 4, Min: 5.</a:t>
            </a:r>
            <a:endParaRPr/>
          </a:p>
        </p:txBody>
      </p:sp>
      <p:pic>
        <p:nvPicPr>
          <p:cNvPr id="4" name="Google Shape;104;p3">
            <a:extLst>
              <a:ext uri="{FF2B5EF4-FFF2-40B4-BE49-F238E27FC236}">
                <a16:creationId xmlns:a16="http://schemas.microsoft.com/office/drawing/2014/main" id="{9C0051BE-4F12-4F8F-ADAF-D11CACBC0808}"/>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5" name="Google Shape;106;p3">
            <a:extLst>
              <a:ext uri="{FF2B5EF4-FFF2-40B4-BE49-F238E27FC236}">
                <a16:creationId xmlns:a16="http://schemas.microsoft.com/office/drawing/2014/main" id="{CBC47934-4AE4-4A7D-B23F-1CEF116D4320}"/>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3"/>
          <p:cNvSpPr txBox="1">
            <a:spLocks noGrp="1"/>
          </p:cNvSpPr>
          <p:nvPr>
            <p:ph type="title"/>
          </p:nvPr>
        </p:nvSpPr>
        <p:spPr>
          <a:xfrm>
            <a:off x="838200" y="2766213"/>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 A well-deserved break and some memes.</a:t>
            </a:r>
            <a:endParaRPr/>
          </a:p>
        </p:txBody>
      </p:sp>
      <p:pic>
        <p:nvPicPr>
          <p:cNvPr id="3" name="Google Shape;104;p3">
            <a:extLst>
              <a:ext uri="{FF2B5EF4-FFF2-40B4-BE49-F238E27FC236}">
                <a16:creationId xmlns:a16="http://schemas.microsoft.com/office/drawing/2014/main" id="{2428D50E-EE84-4E0C-A789-78CC460B9883}"/>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4" name="Google Shape;106;p3">
            <a:extLst>
              <a:ext uri="{FF2B5EF4-FFF2-40B4-BE49-F238E27FC236}">
                <a16:creationId xmlns:a16="http://schemas.microsoft.com/office/drawing/2014/main" id="{731DBB83-8536-40AB-9148-04C503999640}"/>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Some confusions to clear.</a:t>
            </a:r>
            <a:endParaRPr/>
          </a:p>
        </p:txBody>
      </p:sp>
      <p:sp>
        <p:nvSpPr>
          <p:cNvPr id="113" name="Google Shape;11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rgbClr val="F2F2F2"/>
              </a:buClr>
              <a:buSzPts val="2500"/>
              <a:buChar char="•"/>
            </a:pPr>
            <a:r>
              <a:rPr lang="en-US" sz="2500" dirty="0">
                <a:solidFill>
                  <a:srgbClr val="F2F2F2"/>
                </a:solidFill>
              </a:rPr>
              <a:t>Arrays and vectors are not completely different things. These terms can be used interchangeably. Vectors in many programming languages is referred to as An </a:t>
            </a:r>
            <a:r>
              <a:rPr lang="en-US" sz="2500" dirty="0" err="1">
                <a:solidFill>
                  <a:srgbClr val="F2F2F2"/>
                </a:solidFill>
              </a:rPr>
              <a:t>ArrayList</a:t>
            </a:r>
            <a:r>
              <a:rPr lang="en-US" sz="2500" dirty="0">
                <a:solidFill>
                  <a:srgbClr val="F2F2F2"/>
                </a:solidFill>
              </a:rPr>
              <a:t>, Because it is simply a dynamic array with features ready for you to use.</a:t>
            </a:r>
            <a:endParaRPr dirty="0"/>
          </a:p>
          <a:p>
            <a:pPr marL="228600" lvl="0" indent="-228600" algn="l" rtl="0">
              <a:lnSpc>
                <a:spcPct val="115000"/>
              </a:lnSpc>
              <a:spcBef>
                <a:spcPts val="1000"/>
              </a:spcBef>
              <a:spcAft>
                <a:spcPts val="0"/>
              </a:spcAft>
              <a:buClr>
                <a:srgbClr val="F2F2F2"/>
              </a:buClr>
              <a:buSzPts val="2500"/>
              <a:buChar char="•"/>
            </a:pPr>
            <a:r>
              <a:rPr lang="en-US" sz="2500" dirty="0">
                <a:solidFill>
                  <a:srgbClr val="F2F2F2"/>
                </a:solidFill>
              </a:rPr>
              <a:t>Read more here: </a:t>
            </a:r>
            <a:r>
              <a:rPr lang="en-US" sz="2500" u="sng" dirty="0">
                <a:solidFill>
                  <a:srgbClr val="F2F2F2"/>
                </a:solidFill>
                <a:hlinkClick r:id="rId3">
                  <a:extLst>
                    <a:ext uri="{A12FA001-AC4F-418D-AE19-62706E023703}">
                      <ahyp:hlinkClr xmlns:ahyp="http://schemas.microsoft.com/office/drawing/2018/hyperlinkcolor" val="tx"/>
                    </a:ext>
                  </a:extLst>
                </a:hlinkClick>
              </a:rPr>
              <a:t>https://www.geeksforgeeks.org/advantages-of-vector-over-array-in-c/</a:t>
            </a:r>
            <a:endParaRPr sz="2500" dirty="0">
              <a:solidFill>
                <a:srgbClr val="F2F2F2"/>
              </a:solidFill>
            </a:endParaRPr>
          </a:p>
        </p:txBody>
      </p:sp>
      <p:pic>
        <p:nvPicPr>
          <p:cNvPr id="4" name="Google Shape;104;p3">
            <a:extLst>
              <a:ext uri="{FF2B5EF4-FFF2-40B4-BE49-F238E27FC236}">
                <a16:creationId xmlns:a16="http://schemas.microsoft.com/office/drawing/2014/main" id="{4205C663-D1A8-485F-8777-77B00B4603AE}"/>
              </a:ext>
            </a:extLst>
          </p:cNvPr>
          <p:cNvPicPr preferRelativeResize="0"/>
          <p:nvPr/>
        </p:nvPicPr>
        <p:blipFill rotWithShape="1">
          <a:blip r:embed="rId4">
            <a:alphaModFix/>
          </a:blip>
          <a:srcRect/>
          <a:stretch/>
        </p:blipFill>
        <p:spPr>
          <a:xfrm>
            <a:off x="11285006" y="256635"/>
            <a:ext cx="530915" cy="707887"/>
          </a:xfrm>
          <a:prstGeom prst="rect">
            <a:avLst/>
          </a:prstGeom>
          <a:noFill/>
          <a:ln>
            <a:noFill/>
          </a:ln>
        </p:spPr>
      </p:pic>
      <p:pic>
        <p:nvPicPr>
          <p:cNvPr id="5" name="Google Shape;106;p3">
            <a:extLst>
              <a:ext uri="{FF2B5EF4-FFF2-40B4-BE49-F238E27FC236}">
                <a16:creationId xmlns:a16="http://schemas.microsoft.com/office/drawing/2014/main" id="{31184901-5AC3-4AD5-B947-0957F4CD6F10}"/>
              </a:ext>
            </a:extLst>
          </p:cNvPr>
          <p:cNvPicPr preferRelativeResize="0"/>
          <p:nvPr/>
        </p:nvPicPr>
        <p:blipFill rotWithShape="1">
          <a:blip r:embed="rId5">
            <a:alphaModFix/>
          </a:blip>
          <a:srcRect/>
          <a:stretch/>
        </p:blipFill>
        <p:spPr>
          <a:xfrm>
            <a:off x="5273040" y="6101273"/>
            <a:ext cx="1645920" cy="42816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10531098e58_3_11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95" name="Google Shape;395;g10531098e58_3_11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lang="en-US" dirty="0"/>
          </a:p>
          <a:p>
            <a:pPr marL="0" lvl="0" indent="0" algn="l" rtl="0">
              <a:spcBef>
                <a:spcPts val="1000"/>
              </a:spcBef>
              <a:spcAft>
                <a:spcPts val="0"/>
              </a:spcAft>
              <a:buNone/>
            </a:pPr>
            <a:endParaRPr lang="en-US" dirty="0"/>
          </a:p>
          <a:p>
            <a:pPr marL="0" lvl="0" indent="0" algn="l" rtl="0">
              <a:spcBef>
                <a:spcPts val="1000"/>
              </a:spcBef>
              <a:spcAft>
                <a:spcPts val="0"/>
              </a:spcAft>
              <a:buNone/>
            </a:pPr>
            <a:endParaRPr lang="en-US" dirty="0"/>
          </a:p>
          <a:p>
            <a:pPr marL="0" lvl="0" indent="0" algn="l" rtl="0">
              <a:spcBef>
                <a:spcPts val="1000"/>
              </a:spcBef>
              <a:spcAft>
                <a:spcPts val="0"/>
              </a:spcAft>
              <a:buNone/>
            </a:pPr>
            <a:endParaRPr lang="en-US" dirty="0"/>
          </a:p>
          <a:p>
            <a:pPr marL="0" lvl="0" indent="0" algn="l" rtl="0">
              <a:spcBef>
                <a:spcPts val="1000"/>
              </a:spcBef>
              <a:spcAft>
                <a:spcPts val="0"/>
              </a:spcAft>
              <a:buNone/>
            </a:pPr>
            <a:endParaRPr lang="en-US" dirty="0"/>
          </a:p>
          <a:p>
            <a:pPr marL="0" lvl="0" indent="0" algn="l" rtl="0">
              <a:spcBef>
                <a:spcPts val="1000"/>
              </a:spcBef>
              <a:spcAft>
                <a:spcPts val="0"/>
              </a:spcAft>
              <a:buNone/>
            </a:pPr>
            <a:endParaRPr lang="en-US" dirty="0"/>
          </a:p>
          <a:p>
            <a:pPr marL="0" lvl="0" indent="0" algn="l" rtl="0">
              <a:spcBef>
                <a:spcPts val="1000"/>
              </a:spcBef>
              <a:spcAft>
                <a:spcPts val="0"/>
              </a:spcAft>
              <a:buNone/>
            </a:pPr>
            <a:endParaRPr lang="en-US" dirty="0"/>
          </a:p>
          <a:p>
            <a:pPr marL="0" lvl="0" indent="0" algn="ctr" rtl="0">
              <a:spcBef>
                <a:spcPts val="1000"/>
              </a:spcBef>
              <a:spcAft>
                <a:spcPts val="0"/>
              </a:spcAft>
              <a:buNone/>
            </a:pPr>
            <a:r>
              <a:rPr lang="en-US" dirty="0">
                <a:solidFill>
                  <a:schemeClr val="bg1"/>
                </a:solidFill>
                <a:hlinkClick r:id="rId3"/>
              </a:rPr>
              <a:t>More Me</a:t>
            </a:r>
            <a:r>
              <a:rPr lang="en-US" dirty="0">
                <a:solidFill>
                  <a:schemeClr val="bg1"/>
                </a:solidFill>
                <a:hlinkClick r:id="rId3"/>
              </a:rPr>
              <a:t>me</a:t>
            </a:r>
            <a:r>
              <a:rPr lang="en-US" dirty="0">
                <a:solidFill>
                  <a:schemeClr val="bg1"/>
                </a:solidFill>
                <a:hlinkClick r:id="rId3"/>
              </a:rPr>
              <a:t>s </a:t>
            </a:r>
            <a:endParaRPr lang="en-US" dirty="0">
              <a:solidFill>
                <a:schemeClr val="bg1"/>
              </a:solidFill>
            </a:endParaRPr>
          </a:p>
        </p:txBody>
      </p:sp>
      <p:pic>
        <p:nvPicPr>
          <p:cNvPr id="396" name="Google Shape;396;g10531098e58_3_116" descr="A picture containing text, person, suit, standing&#10;&#10;Description automatically generated"/>
          <p:cNvPicPr preferRelativeResize="0">
            <a:picLocks noGrp="1"/>
          </p:cNvPicPr>
          <p:nvPr>
            <p:ph type="body" idx="1"/>
          </p:nvPr>
        </p:nvPicPr>
        <p:blipFill rotWithShape="1">
          <a:blip r:embed="rId4">
            <a:alphaModFix/>
          </a:blip>
          <a:srcRect/>
          <a:stretch/>
        </p:blipFill>
        <p:spPr>
          <a:xfrm>
            <a:off x="0" y="1140122"/>
            <a:ext cx="5930798" cy="4259184"/>
          </a:xfrm>
          <a:prstGeom prst="rect">
            <a:avLst/>
          </a:prstGeom>
          <a:noFill/>
          <a:ln>
            <a:noFill/>
          </a:ln>
        </p:spPr>
      </p:pic>
      <p:pic>
        <p:nvPicPr>
          <p:cNvPr id="6" name="Google Shape;412;g10531098e58_3_131" descr="A group of people in clothing&#10;&#10;Description automatically generated with low confidence">
            <a:extLst>
              <a:ext uri="{FF2B5EF4-FFF2-40B4-BE49-F238E27FC236}">
                <a16:creationId xmlns:a16="http://schemas.microsoft.com/office/drawing/2014/main" id="{D134D6D0-70FE-4465-8AB5-4055DC1EAF78}"/>
              </a:ext>
            </a:extLst>
          </p:cNvPr>
          <p:cNvPicPr preferRelativeResize="0"/>
          <p:nvPr/>
        </p:nvPicPr>
        <p:blipFill rotWithShape="1">
          <a:blip r:embed="rId5">
            <a:alphaModFix/>
          </a:blip>
          <a:srcRect/>
          <a:stretch/>
        </p:blipFill>
        <p:spPr>
          <a:xfrm>
            <a:off x="6089485" y="887321"/>
            <a:ext cx="6102515" cy="4595104"/>
          </a:xfrm>
          <a:prstGeom prst="rect">
            <a:avLst/>
          </a:prstGeom>
          <a:noFill/>
          <a:ln>
            <a:noFill/>
          </a:ln>
        </p:spPr>
      </p:pic>
      <p:pic>
        <p:nvPicPr>
          <p:cNvPr id="7" name="Google Shape;104;p3">
            <a:extLst>
              <a:ext uri="{FF2B5EF4-FFF2-40B4-BE49-F238E27FC236}">
                <a16:creationId xmlns:a16="http://schemas.microsoft.com/office/drawing/2014/main" id="{CCAF4DD5-74FF-4F44-A27F-85A1DC2ED2A6}"/>
              </a:ext>
            </a:extLst>
          </p:cNvPr>
          <p:cNvPicPr preferRelativeResize="0"/>
          <p:nvPr/>
        </p:nvPicPr>
        <p:blipFill rotWithShape="1">
          <a:blip r:embed="rId6">
            <a:alphaModFix/>
          </a:blip>
          <a:srcRect/>
          <a:stretch/>
        </p:blipFill>
        <p:spPr>
          <a:xfrm>
            <a:off x="11285006" y="256635"/>
            <a:ext cx="530915" cy="707887"/>
          </a:xfrm>
          <a:prstGeom prst="rect">
            <a:avLst/>
          </a:prstGeom>
          <a:noFill/>
          <a:ln>
            <a:noFill/>
          </a:ln>
        </p:spPr>
      </p:pic>
      <p:pic>
        <p:nvPicPr>
          <p:cNvPr id="8" name="Google Shape;106;p3">
            <a:extLst>
              <a:ext uri="{FF2B5EF4-FFF2-40B4-BE49-F238E27FC236}">
                <a16:creationId xmlns:a16="http://schemas.microsoft.com/office/drawing/2014/main" id="{BA800E04-3548-41B2-A08C-818468A021F7}"/>
              </a:ext>
            </a:extLst>
          </p:cNvPr>
          <p:cNvPicPr preferRelativeResize="0"/>
          <p:nvPr/>
        </p:nvPicPr>
        <p:blipFill rotWithShape="1">
          <a:blip r:embed="rId7">
            <a:alphaModFix/>
          </a:blip>
          <a:srcRect/>
          <a:stretch/>
        </p:blipFill>
        <p:spPr>
          <a:xfrm>
            <a:off x="5273040" y="6101273"/>
            <a:ext cx="1645920" cy="42816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Calibri"/>
              <a:buNone/>
            </a:pPr>
            <a:r>
              <a:rPr lang="en-US">
                <a:solidFill>
                  <a:srgbClr val="F2F2F2"/>
                </a:solidFill>
              </a:rPr>
              <a:t>Conclusion on linked Lists.</a:t>
            </a:r>
            <a:endParaRPr/>
          </a:p>
        </p:txBody>
      </p:sp>
      <p:sp>
        <p:nvSpPr>
          <p:cNvPr id="418" name="Google Shape;418;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rgbClr val="F2F2F2"/>
              </a:buClr>
              <a:buSzPts val="2800"/>
              <a:buFont typeface="Arial"/>
              <a:buChar char="•"/>
            </a:pPr>
            <a:r>
              <a:rPr lang="en-US">
                <a:solidFill>
                  <a:srgbClr val="F2F2F2"/>
                </a:solidFill>
              </a:rPr>
              <a:t>While Arrays remain the most used data structures and you will probably come across Arrays more during your coding journey. Linked lists can be useful. Especially,</a:t>
            </a:r>
            <a:r>
              <a:rPr lang="en-US" b="0" i="0">
                <a:solidFill>
                  <a:srgbClr val="D5D6D6"/>
                </a:solidFill>
                <a:latin typeface="Arial"/>
                <a:ea typeface="Arial"/>
                <a:cs typeface="Arial"/>
                <a:sym typeface="Arial"/>
              </a:rPr>
              <a:t> </a:t>
            </a:r>
            <a:r>
              <a:rPr lang="en-US" b="0" i="0">
                <a:solidFill>
                  <a:srgbClr val="F2F2F2"/>
                </a:solidFill>
                <a:latin typeface="Arial"/>
                <a:ea typeface="Arial"/>
                <a:cs typeface="Arial"/>
                <a:sym typeface="Arial"/>
              </a:rPr>
              <a:t>When </a:t>
            </a:r>
            <a:r>
              <a:rPr lang="en-US">
                <a:solidFill>
                  <a:srgbClr val="F2F2F2"/>
                </a:solidFill>
                <a:latin typeface="Arial"/>
                <a:ea typeface="Arial"/>
                <a:cs typeface="Arial"/>
                <a:sym typeface="Arial"/>
              </a:rPr>
              <a:t>we</a:t>
            </a:r>
            <a:r>
              <a:rPr lang="en-US" b="0" i="0">
                <a:solidFill>
                  <a:srgbClr val="F2F2F2"/>
                </a:solidFill>
                <a:latin typeface="Arial"/>
                <a:ea typeface="Arial"/>
                <a:cs typeface="Arial"/>
                <a:sym typeface="Arial"/>
              </a:rPr>
              <a:t> need a guaranteed O(1) time for every single push/pop (insert/delete).</a:t>
            </a:r>
            <a:endParaRPr/>
          </a:p>
          <a:p>
            <a:pPr marL="228600" lvl="0" indent="-228600" algn="l" rtl="0">
              <a:lnSpc>
                <a:spcPct val="115000"/>
              </a:lnSpc>
              <a:spcBef>
                <a:spcPts val="1000"/>
              </a:spcBef>
              <a:spcAft>
                <a:spcPts val="0"/>
              </a:spcAft>
              <a:buClr>
                <a:srgbClr val="F2F2F2"/>
              </a:buClr>
              <a:buSzPts val="2800"/>
              <a:buFont typeface="Arial"/>
              <a:buChar char="•"/>
            </a:pPr>
            <a:r>
              <a:rPr lang="en-US">
                <a:solidFill>
                  <a:srgbClr val="F2F2F2"/>
                </a:solidFill>
                <a:latin typeface="Arial"/>
                <a:ea typeface="Arial"/>
                <a:cs typeface="Arial"/>
                <a:sym typeface="Arial"/>
              </a:rPr>
              <a:t>Very Important: </a:t>
            </a:r>
            <a:r>
              <a:rPr lang="en-US" u="sng">
                <a:solidFill>
                  <a:srgbClr val="F2F2F2"/>
                </a:solidFill>
                <a:latin typeface="Arial"/>
                <a:ea typeface="Arial"/>
                <a:cs typeface="Arial"/>
                <a:sym typeface="Arial"/>
                <a:hlinkClick r:id="rId3">
                  <a:extLst>
                    <a:ext uri="{A12FA001-AC4F-418D-AE19-62706E023703}">
                      <ahyp:hlinkClr xmlns:ahyp="http://schemas.microsoft.com/office/drawing/2018/hyperlinkcolor" val="tx"/>
                    </a:ext>
                  </a:extLst>
                </a:hlinkClick>
              </a:rPr>
              <a:t>https://stackoverflow.com/questions/2209224/vector-vs-list-in-stl?rq=1</a:t>
            </a:r>
            <a:br>
              <a:rPr lang="en-US"/>
            </a:br>
            <a:endParaRPr>
              <a:solidFill>
                <a:srgbClr val="F2F2F2"/>
              </a:solidFill>
            </a:endParaRPr>
          </a:p>
        </p:txBody>
      </p:sp>
      <p:pic>
        <p:nvPicPr>
          <p:cNvPr id="4" name="Google Shape;104;p3">
            <a:extLst>
              <a:ext uri="{FF2B5EF4-FFF2-40B4-BE49-F238E27FC236}">
                <a16:creationId xmlns:a16="http://schemas.microsoft.com/office/drawing/2014/main" id="{86438BAA-AD0E-499B-97AD-F45F1C3955C2}"/>
              </a:ext>
            </a:extLst>
          </p:cNvPr>
          <p:cNvPicPr preferRelativeResize="0"/>
          <p:nvPr/>
        </p:nvPicPr>
        <p:blipFill rotWithShape="1">
          <a:blip r:embed="rId4">
            <a:alphaModFix/>
          </a:blip>
          <a:srcRect/>
          <a:stretch/>
        </p:blipFill>
        <p:spPr>
          <a:xfrm>
            <a:off x="11285006" y="256635"/>
            <a:ext cx="530915" cy="707887"/>
          </a:xfrm>
          <a:prstGeom prst="rect">
            <a:avLst/>
          </a:prstGeom>
          <a:noFill/>
          <a:ln>
            <a:noFill/>
          </a:ln>
        </p:spPr>
      </p:pic>
      <p:pic>
        <p:nvPicPr>
          <p:cNvPr id="5" name="Google Shape;106;p3">
            <a:extLst>
              <a:ext uri="{FF2B5EF4-FFF2-40B4-BE49-F238E27FC236}">
                <a16:creationId xmlns:a16="http://schemas.microsoft.com/office/drawing/2014/main" id="{1E736AE9-7561-4EB5-BF30-005A9B790F60}"/>
              </a:ext>
            </a:extLst>
          </p:cNvPr>
          <p:cNvPicPr preferRelativeResize="0"/>
          <p:nvPr/>
        </p:nvPicPr>
        <p:blipFill rotWithShape="1">
          <a:blip r:embed="rId5">
            <a:alphaModFix/>
          </a:blip>
          <a:srcRect/>
          <a:stretch/>
        </p:blipFill>
        <p:spPr>
          <a:xfrm>
            <a:off x="5273040" y="6101273"/>
            <a:ext cx="1645920" cy="42816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3F89802-86FA-483E-8B14-4D73E1017882}"/>
              </a:ext>
            </a:extLst>
          </p:cNvPr>
          <p:cNvSpPr/>
          <p:nvPr/>
        </p:nvSpPr>
        <p:spPr>
          <a:xfrm>
            <a:off x="4176074" y="3733014"/>
            <a:ext cx="3572759" cy="2759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9F22E-2DE9-42FC-A8F7-401B090480DD}"/>
              </a:ext>
            </a:extLst>
          </p:cNvPr>
          <p:cNvSpPr>
            <a:spLocks noGrp="1"/>
          </p:cNvSpPr>
          <p:nvPr>
            <p:ph type="title"/>
          </p:nvPr>
        </p:nvSpPr>
        <p:spPr/>
        <p:txBody>
          <a:bodyPr/>
          <a:lstStyle/>
          <a:p>
            <a:pPr algn="ctr"/>
            <a:r>
              <a:rPr lang="en-US" dirty="0">
                <a:solidFill>
                  <a:schemeClr val="bg1">
                    <a:lumMod val="95000"/>
                  </a:schemeClr>
                </a:solidFill>
              </a:rPr>
              <a:t>Linear vs non-Linear Data </a:t>
            </a:r>
            <a:br>
              <a:rPr lang="en-US" dirty="0">
                <a:solidFill>
                  <a:schemeClr val="bg1">
                    <a:lumMod val="95000"/>
                  </a:schemeClr>
                </a:solidFill>
              </a:rPr>
            </a:br>
            <a:r>
              <a:rPr lang="en-US" dirty="0">
                <a:solidFill>
                  <a:schemeClr val="bg1">
                    <a:lumMod val="95000"/>
                  </a:schemeClr>
                </a:solidFill>
              </a:rPr>
              <a:t>structures.</a:t>
            </a:r>
            <a:endParaRPr lang="en-US" dirty="0"/>
          </a:p>
        </p:txBody>
      </p:sp>
      <p:sp>
        <p:nvSpPr>
          <p:cNvPr id="3" name="Text Placeholder 2">
            <a:extLst>
              <a:ext uri="{FF2B5EF4-FFF2-40B4-BE49-F238E27FC236}">
                <a16:creationId xmlns:a16="http://schemas.microsoft.com/office/drawing/2014/main" id="{90A085CC-F1E3-4840-B3D7-28C87377E2CE}"/>
              </a:ext>
            </a:extLst>
          </p:cNvPr>
          <p:cNvSpPr>
            <a:spLocks noGrp="1"/>
          </p:cNvSpPr>
          <p:nvPr>
            <p:ph type="body" idx="1"/>
          </p:nvPr>
        </p:nvSpPr>
        <p:spPr/>
        <p:txBody>
          <a:bodyPr>
            <a:normAutofit/>
          </a:bodyPr>
          <a:lstStyle/>
          <a:p>
            <a:r>
              <a:rPr lang="en-US" sz="2800" dirty="0">
                <a:solidFill>
                  <a:schemeClr val="bg1">
                    <a:lumMod val="95000"/>
                  </a:schemeClr>
                </a:solidFill>
              </a:rPr>
              <a:t>Linear Data structures: </a:t>
            </a:r>
            <a:r>
              <a:rPr lang="en-US" sz="2800" b="0" i="0" dirty="0">
                <a:solidFill>
                  <a:srgbClr val="FFFFFF"/>
                </a:solidFill>
                <a:effectLst/>
                <a:latin typeface="urw-din"/>
              </a:rPr>
              <a:t>Data structure where data elements are arranged sequentially or linearly where the elements are attached to its previous and next adjacent in what is called a </a:t>
            </a:r>
            <a:r>
              <a:rPr lang="en-US" sz="2800" b="1" i="0" dirty="0">
                <a:solidFill>
                  <a:srgbClr val="FFFFFF"/>
                </a:solidFill>
                <a:effectLst/>
                <a:latin typeface="urw-din"/>
              </a:rPr>
              <a:t>linear data structure</a:t>
            </a:r>
            <a:r>
              <a:rPr lang="en-US" sz="2800" b="0" i="0" dirty="0">
                <a:solidFill>
                  <a:srgbClr val="FFFFFF"/>
                </a:solidFill>
                <a:effectLst/>
                <a:latin typeface="urw-din"/>
              </a:rPr>
              <a:t>. In linear data structure, single level is involved. </a:t>
            </a:r>
          </a:p>
          <a:p>
            <a:endParaRPr lang="en-US" sz="2800" b="0" i="0" dirty="0">
              <a:solidFill>
                <a:srgbClr val="FFFFFF"/>
              </a:solidFill>
              <a:effectLst/>
              <a:latin typeface="urw-din"/>
            </a:endParaRPr>
          </a:p>
        </p:txBody>
      </p:sp>
      <p:pic>
        <p:nvPicPr>
          <p:cNvPr id="7" name="Picture 6" descr="A picture containing logo&#10;&#10;Description automatically generated">
            <a:extLst>
              <a:ext uri="{FF2B5EF4-FFF2-40B4-BE49-F238E27FC236}">
                <a16:creationId xmlns:a16="http://schemas.microsoft.com/office/drawing/2014/main" id="{88477941-C898-4504-8FD3-BB3772D88C6A}"/>
              </a:ext>
            </a:extLst>
          </p:cNvPr>
          <p:cNvPicPr>
            <a:picLocks noChangeAspect="1"/>
          </p:cNvPicPr>
          <p:nvPr/>
        </p:nvPicPr>
        <p:blipFill>
          <a:blip r:embed="rId2"/>
          <a:stretch>
            <a:fillRect/>
          </a:stretch>
        </p:blipFill>
        <p:spPr>
          <a:xfrm>
            <a:off x="4743619" y="4135166"/>
            <a:ext cx="2704762" cy="1955555"/>
          </a:xfrm>
          <a:prstGeom prst="rect">
            <a:avLst/>
          </a:prstGeom>
        </p:spPr>
      </p:pic>
      <p:pic>
        <p:nvPicPr>
          <p:cNvPr id="9" name="Google Shape;104;p3">
            <a:extLst>
              <a:ext uri="{FF2B5EF4-FFF2-40B4-BE49-F238E27FC236}">
                <a16:creationId xmlns:a16="http://schemas.microsoft.com/office/drawing/2014/main" id="{3AD836F6-18D6-4FD7-8858-2E4BA0646CE9}"/>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10" name="Google Shape;106;p3">
            <a:extLst>
              <a:ext uri="{FF2B5EF4-FFF2-40B4-BE49-F238E27FC236}">
                <a16:creationId xmlns:a16="http://schemas.microsoft.com/office/drawing/2014/main" id="{9DA5718C-CF2A-4737-B6ED-DFDBE3801786}"/>
              </a:ext>
            </a:extLst>
          </p:cNvPr>
          <p:cNvPicPr preferRelativeResize="0"/>
          <p:nvPr/>
        </p:nvPicPr>
        <p:blipFill rotWithShape="1">
          <a:blip r:embed="rId4">
            <a:alphaModFix/>
          </a:blip>
          <a:srcRect/>
          <a:stretch/>
        </p:blipFill>
        <p:spPr>
          <a:xfrm>
            <a:off x="446516" y="6120839"/>
            <a:ext cx="1645920" cy="428160"/>
          </a:xfrm>
          <a:prstGeom prst="rect">
            <a:avLst/>
          </a:prstGeom>
          <a:noFill/>
          <a:ln>
            <a:noFill/>
          </a:ln>
        </p:spPr>
      </p:pic>
    </p:spTree>
    <p:extLst>
      <p:ext uri="{BB962C8B-B14F-4D97-AF65-F5344CB8AC3E}">
        <p14:creationId xmlns:p14="http://schemas.microsoft.com/office/powerpoint/2010/main" val="3466149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86CA-24FE-464B-98B7-7C51D442B88B}"/>
              </a:ext>
            </a:extLst>
          </p:cNvPr>
          <p:cNvSpPr>
            <a:spLocks noGrp="1"/>
          </p:cNvSpPr>
          <p:nvPr>
            <p:ph type="title"/>
          </p:nvPr>
        </p:nvSpPr>
        <p:spPr/>
        <p:txBody>
          <a:bodyPr/>
          <a:lstStyle/>
          <a:p>
            <a:pPr algn="ctr"/>
            <a:r>
              <a:rPr lang="en-US" dirty="0">
                <a:solidFill>
                  <a:schemeClr val="bg1">
                    <a:lumMod val="95000"/>
                  </a:schemeClr>
                </a:solidFill>
              </a:rPr>
              <a:t>Linear vs non-Linear Data </a:t>
            </a:r>
            <a:br>
              <a:rPr lang="en-US" dirty="0">
                <a:solidFill>
                  <a:schemeClr val="bg1">
                    <a:lumMod val="95000"/>
                  </a:schemeClr>
                </a:solidFill>
              </a:rPr>
            </a:br>
            <a:r>
              <a:rPr lang="en-US" dirty="0">
                <a:solidFill>
                  <a:schemeClr val="bg1">
                    <a:lumMod val="95000"/>
                  </a:schemeClr>
                </a:solidFill>
              </a:rPr>
              <a:t>structures.</a:t>
            </a:r>
            <a:endParaRPr lang="en-US" dirty="0"/>
          </a:p>
        </p:txBody>
      </p:sp>
      <p:sp>
        <p:nvSpPr>
          <p:cNvPr id="3" name="Text Placeholder 2">
            <a:extLst>
              <a:ext uri="{FF2B5EF4-FFF2-40B4-BE49-F238E27FC236}">
                <a16:creationId xmlns:a16="http://schemas.microsoft.com/office/drawing/2014/main" id="{8C6E7D1D-9547-46A6-B7E3-09A2F07F2441}"/>
              </a:ext>
            </a:extLst>
          </p:cNvPr>
          <p:cNvSpPr>
            <a:spLocks noGrp="1"/>
          </p:cNvSpPr>
          <p:nvPr>
            <p:ph type="body" idx="1"/>
          </p:nvPr>
        </p:nvSpPr>
        <p:spPr/>
        <p:txBody>
          <a:bodyPr/>
          <a:lstStyle/>
          <a:p>
            <a:r>
              <a:rPr lang="en-US" sz="2800" dirty="0">
                <a:solidFill>
                  <a:schemeClr val="bg1">
                    <a:lumMod val="95000"/>
                  </a:schemeClr>
                </a:solidFill>
              </a:rPr>
              <a:t>Non-Linear Data structures: </a:t>
            </a:r>
            <a:r>
              <a:rPr lang="en-US" b="0" i="0" dirty="0">
                <a:solidFill>
                  <a:srgbClr val="FFFFFF"/>
                </a:solidFill>
                <a:effectLst/>
                <a:latin typeface="urw-din"/>
              </a:rPr>
              <a:t>Data structures where data elements are not arranged sequentially or linearly are called </a:t>
            </a:r>
            <a:r>
              <a:rPr lang="en-US" b="1" i="0" dirty="0">
                <a:solidFill>
                  <a:srgbClr val="FFFFFF"/>
                </a:solidFill>
                <a:effectLst/>
                <a:latin typeface="urw-din"/>
              </a:rPr>
              <a:t>non-linear data structures</a:t>
            </a:r>
            <a:r>
              <a:rPr lang="en-US" b="0" i="0" dirty="0">
                <a:solidFill>
                  <a:srgbClr val="FFFFFF"/>
                </a:solidFill>
                <a:effectLst/>
                <a:latin typeface="urw-din"/>
              </a:rPr>
              <a:t>. In a non-linear data structure, single level is not involved.</a:t>
            </a:r>
            <a:endParaRPr lang="en-US" dirty="0"/>
          </a:p>
        </p:txBody>
      </p:sp>
      <p:pic>
        <p:nvPicPr>
          <p:cNvPr id="4" name="Picture 3" descr="A picture containing graphical user interface&#10;&#10;Description automatically generated">
            <a:extLst>
              <a:ext uri="{FF2B5EF4-FFF2-40B4-BE49-F238E27FC236}">
                <a16:creationId xmlns:a16="http://schemas.microsoft.com/office/drawing/2014/main" id="{8A7169B8-7DCF-4163-B747-4A7449B09E5A}"/>
              </a:ext>
            </a:extLst>
          </p:cNvPr>
          <p:cNvPicPr>
            <a:picLocks noChangeAspect="1"/>
          </p:cNvPicPr>
          <p:nvPr/>
        </p:nvPicPr>
        <p:blipFill>
          <a:blip r:embed="rId2"/>
          <a:stretch>
            <a:fillRect/>
          </a:stretch>
        </p:blipFill>
        <p:spPr>
          <a:xfrm>
            <a:off x="2520854" y="3852539"/>
            <a:ext cx="6773220" cy="2324424"/>
          </a:xfrm>
          <a:prstGeom prst="rect">
            <a:avLst/>
          </a:prstGeom>
        </p:spPr>
      </p:pic>
      <p:pic>
        <p:nvPicPr>
          <p:cNvPr id="5" name="Google Shape;104;p3">
            <a:extLst>
              <a:ext uri="{FF2B5EF4-FFF2-40B4-BE49-F238E27FC236}">
                <a16:creationId xmlns:a16="http://schemas.microsoft.com/office/drawing/2014/main" id="{7D819057-C2DC-4E71-8002-AEA47D1ECB2F}"/>
              </a:ext>
            </a:extLst>
          </p:cNvPr>
          <p:cNvPicPr preferRelativeResize="0"/>
          <p:nvPr/>
        </p:nvPicPr>
        <p:blipFill rotWithShape="1">
          <a:blip r:embed="rId3">
            <a:alphaModFix/>
          </a:blip>
          <a:srcRect/>
          <a:stretch/>
        </p:blipFill>
        <p:spPr>
          <a:xfrm>
            <a:off x="11464115" y="127672"/>
            <a:ext cx="530915" cy="707887"/>
          </a:xfrm>
          <a:prstGeom prst="rect">
            <a:avLst/>
          </a:prstGeom>
          <a:noFill/>
          <a:ln>
            <a:noFill/>
          </a:ln>
        </p:spPr>
      </p:pic>
      <p:pic>
        <p:nvPicPr>
          <p:cNvPr id="6" name="Google Shape;106;p3">
            <a:extLst>
              <a:ext uri="{FF2B5EF4-FFF2-40B4-BE49-F238E27FC236}">
                <a16:creationId xmlns:a16="http://schemas.microsoft.com/office/drawing/2014/main" id="{9BE38AF0-916A-41EA-80B7-3DE050C0441B}"/>
              </a:ext>
            </a:extLst>
          </p:cNvPr>
          <p:cNvPicPr preferRelativeResize="0"/>
          <p:nvPr/>
        </p:nvPicPr>
        <p:blipFill rotWithShape="1">
          <a:blip r:embed="rId4">
            <a:alphaModFix/>
          </a:blip>
          <a:srcRect/>
          <a:stretch/>
        </p:blipFill>
        <p:spPr>
          <a:xfrm>
            <a:off x="333394" y="5962883"/>
            <a:ext cx="1645920" cy="428160"/>
          </a:xfrm>
          <a:prstGeom prst="rect">
            <a:avLst/>
          </a:prstGeom>
          <a:noFill/>
          <a:ln>
            <a:noFill/>
          </a:ln>
        </p:spPr>
      </p:pic>
    </p:spTree>
    <p:extLst>
      <p:ext uri="{BB962C8B-B14F-4D97-AF65-F5344CB8AC3E}">
        <p14:creationId xmlns:p14="http://schemas.microsoft.com/office/powerpoint/2010/main" val="1169508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83D74-3669-4729-A5A1-C3B2D9BBC883}"/>
              </a:ext>
            </a:extLst>
          </p:cNvPr>
          <p:cNvSpPr>
            <a:spLocks noGrp="1"/>
          </p:cNvSpPr>
          <p:nvPr>
            <p:ph type="title"/>
          </p:nvPr>
        </p:nvSpPr>
        <p:spPr/>
        <p:txBody>
          <a:bodyPr/>
          <a:lstStyle/>
          <a:p>
            <a:pPr algn="ctr"/>
            <a:r>
              <a:rPr lang="en-US" dirty="0">
                <a:solidFill>
                  <a:schemeClr val="bg1"/>
                </a:solidFill>
              </a:rPr>
              <a:t>Binary Search</a:t>
            </a:r>
          </a:p>
        </p:txBody>
      </p:sp>
      <p:sp>
        <p:nvSpPr>
          <p:cNvPr id="4" name="Google Shape;418;p34">
            <a:extLst>
              <a:ext uri="{FF2B5EF4-FFF2-40B4-BE49-F238E27FC236}">
                <a16:creationId xmlns:a16="http://schemas.microsoft.com/office/drawing/2014/main" id="{FBDF3763-C9F6-4211-8AB6-B162FE9A804D}"/>
              </a:ext>
            </a:extLst>
          </p:cNvPr>
          <p:cNvSpPr txBox="1">
            <a:spLocks/>
          </p:cNvSpPr>
          <p:nvPr/>
        </p:nvSpPr>
        <p:spPr>
          <a:xfrm>
            <a:off x="838200" y="1902610"/>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lnSpc>
                <a:spcPct val="115000"/>
              </a:lnSpc>
              <a:spcBef>
                <a:spcPts val="0"/>
              </a:spcBef>
              <a:buClr>
                <a:srgbClr val="F2F2F2"/>
              </a:buClr>
              <a:buSzPts val="2800"/>
            </a:pPr>
            <a:r>
              <a:rPr lang="en-US" dirty="0">
                <a:solidFill>
                  <a:schemeClr val="bg1">
                    <a:lumMod val="95000"/>
                  </a:schemeClr>
                </a:solidFill>
              </a:rPr>
              <a:t>Unlike Linear search, binary search requires the array to sorted. </a:t>
            </a:r>
          </a:p>
          <a:p>
            <a:pPr marL="228600" indent="-228600">
              <a:lnSpc>
                <a:spcPct val="115000"/>
              </a:lnSpc>
              <a:spcBef>
                <a:spcPts val="0"/>
              </a:spcBef>
              <a:buClr>
                <a:srgbClr val="F2F2F2"/>
              </a:buClr>
              <a:buSzPts val="2800"/>
            </a:pPr>
            <a:r>
              <a:rPr lang="en-US" dirty="0">
                <a:solidFill>
                  <a:schemeClr val="bg1">
                    <a:lumMod val="95000"/>
                  </a:schemeClr>
                </a:solidFill>
              </a:rPr>
              <a:t>Binary Search: Search a sorted array by repeatedly dividing the search interval in half. Begin with an interval covering the whole array. If the value of the search key is less than the item in the middle of the interval, narrow the interval to the lower half. Otherwise, narrow it to the upper half. Repeatedly check until the value is found or the interval is empty.</a:t>
            </a:r>
            <a:r>
              <a:rPr lang="en-US" dirty="0">
                <a:solidFill>
                  <a:srgbClr val="F2F2F2"/>
                </a:solidFill>
              </a:rPr>
              <a:t> </a:t>
            </a:r>
          </a:p>
          <a:p>
            <a:pPr marL="0" indent="0" algn="ctr">
              <a:lnSpc>
                <a:spcPct val="115000"/>
              </a:lnSpc>
              <a:spcBef>
                <a:spcPts val="0"/>
              </a:spcBef>
              <a:buClr>
                <a:srgbClr val="F2F2F2"/>
              </a:buClr>
              <a:buSzPts val="2800"/>
              <a:buNone/>
            </a:pPr>
            <a:r>
              <a:rPr lang="en-US" dirty="0">
                <a:solidFill>
                  <a:srgbClr val="F2F2F2"/>
                </a:solidFill>
                <a:hlinkClick r:id="rId2"/>
              </a:rPr>
              <a:t>More here</a:t>
            </a:r>
            <a:endParaRPr lang="en-US" dirty="0">
              <a:solidFill>
                <a:srgbClr val="F2F2F2"/>
              </a:solidFill>
            </a:endParaRPr>
          </a:p>
        </p:txBody>
      </p:sp>
      <p:pic>
        <p:nvPicPr>
          <p:cNvPr id="5" name="Google Shape;104;p3">
            <a:extLst>
              <a:ext uri="{FF2B5EF4-FFF2-40B4-BE49-F238E27FC236}">
                <a16:creationId xmlns:a16="http://schemas.microsoft.com/office/drawing/2014/main" id="{9B97C964-105D-4721-9A43-AD20CCC81924}"/>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6" name="Google Shape;106;p3">
            <a:extLst>
              <a:ext uri="{FF2B5EF4-FFF2-40B4-BE49-F238E27FC236}">
                <a16:creationId xmlns:a16="http://schemas.microsoft.com/office/drawing/2014/main" id="{CD66AD15-2B32-48C3-B03E-D9FF6EC25671}"/>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extLst>
      <p:ext uri="{BB962C8B-B14F-4D97-AF65-F5344CB8AC3E}">
        <p14:creationId xmlns:p14="http://schemas.microsoft.com/office/powerpoint/2010/main" val="192766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A7AC8-5608-4ED7-B2F5-C154F366D074}"/>
              </a:ext>
            </a:extLst>
          </p:cNvPr>
          <p:cNvSpPr>
            <a:spLocks noGrp="1"/>
          </p:cNvSpPr>
          <p:nvPr>
            <p:ph type="title"/>
          </p:nvPr>
        </p:nvSpPr>
        <p:spPr/>
        <p:txBody>
          <a:bodyPr/>
          <a:lstStyle/>
          <a:p>
            <a:pPr algn="ctr"/>
            <a:r>
              <a:rPr lang="en-US" sz="4400" dirty="0">
                <a:solidFill>
                  <a:srgbClr val="FFFFFF"/>
                </a:solidFill>
                <a:latin typeface="Arial"/>
                <a:cs typeface="Arial"/>
                <a:sym typeface="Arial"/>
                <a:rtl val="0"/>
              </a:rPr>
              <a:t>Linear vs binary search</a:t>
            </a:r>
            <a:endParaRPr lang="en-US" dirty="0"/>
          </a:p>
        </p:txBody>
      </p:sp>
      <p:sp>
        <p:nvSpPr>
          <p:cNvPr id="3" name="Text Placeholder 2">
            <a:extLst>
              <a:ext uri="{FF2B5EF4-FFF2-40B4-BE49-F238E27FC236}">
                <a16:creationId xmlns:a16="http://schemas.microsoft.com/office/drawing/2014/main" id="{1A948E4A-5EAE-4441-9474-4EBF5F68D978}"/>
              </a:ext>
            </a:extLst>
          </p:cNvPr>
          <p:cNvSpPr>
            <a:spLocks noGrp="1"/>
          </p:cNvSpPr>
          <p:nvPr>
            <p:ph type="body" idx="1"/>
          </p:nvPr>
        </p:nvSpPr>
        <p:spPr/>
        <p:txBody>
          <a:bodyPr/>
          <a:lstStyle/>
          <a:p>
            <a:endParaRPr lang="en-US" dirty="0"/>
          </a:p>
        </p:txBody>
      </p:sp>
      <p:pic>
        <p:nvPicPr>
          <p:cNvPr id="4" name="Content Placeholder 4" descr="Timeline&#10;&#10;Description automatically generated">
            <a:extLst>
              <a:ext uri="{FF2B5EF4-FFF2-40B4-BE49-F238E27FC236}">
                <a16:creationId xmlns:a16="http://schemas.microsoft.com/office/drawing/2014/main" id="{46ADD9C3-6CD2-489E-8224-A55691308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6580" y="2000790"/>
            <a:ext cx="6264259" cy="4176173"/>
          </a:xfrm>
          <a:prstGeom prst="rect">
            <a:avLst/>
          </a:prstGeom>
          <a:noFill/>
          <a:ln>
            <a:noFill/>
          </a:ln>
        </p:spPr>
      </p:pic>
      <p:cxnSp>
        <p:nvCxnSpPr>
          <p:cNvPr id="5" name="Straight Arrow Connector 4">
            <a:extLst>
              <a:ext uri="{FF2B5EF4-FFF2-40B4-BE49-F238E27FC236}">
                <a16:creationId xmlns:a16="http://schemas.microsoft.com/office/drawing/2014/main" id="{DFBFE889-10BC-4301-9C98-52974A7F01BA}"/>
              </a:ext>
            </a:extLst>
          </p:cNvPr>
          <p:cNvCxnSpPr>
            <a:cxnSpLocks/>
          </p:cNvCxnSpPr>
          <p:nvPr/>
        </p:nvCxnSpPr>
        <p:spPr>
          <a:xfrm>
            <a:off x="9050839" y="3244334"/>
            <a:ext cx="821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971B30-C9AF-41D3-B1FC-BEEA511A2B85}"/>
              </a:ext>
            </a:extLst>
          </p:cNvPr>
          <p:cNvCxnSpPr>
            <a:cxnSpLocks/>
          </p:cNvCxnSpPr>
          <p:nvPr/>
        </p:nvCxnSpPr>
        <p:spPr>
          <a:xfrm>
            <a:off x="9050839" y="5080371"/>
            <a:ext cx="8218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F8BD369-3F02-48C6-B5F8-7F1093231363}"/>
              </a:ext>
            </a:extLst>
          </p:cNvPr>
          <p:cNvSpPr txBox="1"/>
          <p:nvPr/>
        </p:nvSpPr>
        <p:spPr>
          <a:xfrm>
            <a:off x="10110453" y="3059668"/>
            <a:ext cx="1096775" cy="369332"/>
          </a:xfrm>
          <a:prstGeom prst="rect">
            <a:avLst/>
          </a:prstGeom>
          <a:noFill/>
        </p:spPr>
        <p:txBody>
          <a:bodyPr wrap="none" rtlCol="0">
            <a:spAutoFit/>
          </a:bodyPr>
          <a:lstStyle/>
          <a:p>
            <a:r>
              <a:rPr lang="en-US" dirty="0">
                <a:solidFill>
                  <a:schemeClr val="bg1">
                    <a:lumMod val="95000"/>
                  </a:schemeClr>
                </a:solidFill>
              </a:rPr>
              <a:t>O(Log(N))</a:t>
            </a:r>
          </a:p>
        </p:txBody>
      </p:sp>
      <p:sp>
        <p:nvSpPr>
          <p:cNvPr id="8" name="TextBox 7">
            <a:extLst>
              <a:ext uri="{FF2B5EF4-FFF2-40B4-BE49-F238E27FC236}">
                <a16:creationId xmlns:a16="http://schemas.microsoft.com/office/drawing/2014/main" id="{C03958EA-14B9-44E3-9BFE-B95D831E46B0}"/>
              </a:ext>
            </a:extLst>
          </p:cNvPr>
          <p:cNvSpPr txBox="1"/>
          <p:nvPr/>
        </p:nvSpPr>
        <p:spPr>
          <a:xfrm>
            <a:off x="10345292" y="4895705"/>
            <a:ext cx="627095" cy="369332"/>
          </a:xfrm>
          <a:prstGeom prst="rect">
            <a:avLst/>
          </a:prstGeom>
          <a:noFill/>
        </p:spPr>
        <p:txBody>
          <a:bodyPr wrap="none" rtlCol="0">
            <a:spAutoFit/>
          </a:bodyPr>
          <a:lstStyle/>
          <a:p>
            <a:r>
              <a:rPr lang="en-US" dirty="0">
                <a:solidFill>
                  <a:schemeClr val="bg1">
                    <a:lumMod val="95000"/>
                  </a:schemeClr>
                </a:solidFill>
              </a:rPr>
              <a:t>O(N)</a:t>
            </a:r>
          </a:p>
        </p:txBody>
      </p:sp>
      <p:pic>
        <p:nvPicPr>
          <p:cNvPr id="9" name="Google Shape;104;p3">
            <a:extLst>
              <a:ext uri="{FF2B5EF4-FFF2-40B4-BE49-F238E27FC236}">
                <a16:creationId xmlns:a16="http://schemas.microsoft.com/office/drawing/2014/main" id="{7C874E58-BE77-427B-AF9A-BC6FADA35D39}"/>
              </a:ext>
            </a:extLst>
          </p:cNvPr>
          <p:cNvPicPr preferRelativeResize="0"/>
          <p:nvPr/>
        </p:nvPicPr>
        <p:blipFill rotWithShape="1">
          <a:blip r:embed="rId3">
            <a:alphaModFix/>
          </a:blip>
          <a:srcRect/>
          <a:stretch/>
        </p:blipFill>
        <p:spPr>
          <a:xfrm>
            <a:off x="11285006" y="350905"/>
            <a:ext cx="530915" cy="707887"/>
          </a:xfrm>
          <a:prstGeom prst="rect">
            <a:avLst/>
          </a:prstGeom>
          <a:noFill/>
          <a:ln>
            <a:noFill/>
          </a:ln>
        </p:spPr>
      </p:pic>
      <p:pic>
        <p:nvPicPr>
          <p:cNvPr id="10" name="Google Shape;106;p3">
            <a:extLst>
              <a:ext uri="{FF2B5EF4-FFF2-40B4-BE49-F238E27FC236}">
                <a16:creationId xmlns:a16="http://schemas.microsoft.com/office/drawing/2014/main" id="{D0DD6B6A-7257-4B15-ADC0-623C83561A0A}"/>
              </a:ext>
            </a:extLst>
          </p:cNvPr>
          <p:cNvPicPr preferRelativeResize="0"/>
          <p:nvPr/>
        </p:nvPicPr>
        <p:blipFill rotWithShape="1">
          <a:blip r:embed="rId4">
            <a:alphaModFix/>
          </a:blip>
          <a:srcRect/>
          <a:stretch/>
        </p:blipFill>
        <p:spPr>
          <a:xfrm>
            <a:off x="5273040" y="6311900"/>
            <a:ext cx="1645920" cy="428160"/>
          </a:xfrm>
          <a:prstGeom prst="rect">
            <a:avLst/>
          </a:prstGeom>
          <a:noFill/>
          <a:ln>
            <a:noFill/>
          </a:ln>
        </p:spPr>
      </p:pic>
    </p:spTree>
    <p:extLst>
      <p:ext uri="{BB962C8B-B14F-4D97-AF65-F5344CB8AC3E}">
        <p14:creationId xmlns:p14="http://schemas.microsoft.com/office/powerpoint/2010/main" val="433054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9780-B1E9-43DB-BB04-7095EB151FF8}"/>
              </a:ext>
            </a:extLst>
          </p:cNvPr>
          <p:cNvSpPr>
            <a:spLocks noGrp="1"/>
          </p:cNvSpPr>
          <p:nvPr>
            <p:ph type="title"/>
          </p:nvPr>
        </p:nvSpPr>
        <p:spPr/>
        <p:txBody>
          <a:bodyPr/>
          <a:lstStyle/>
          <a:p>
            <a:pPr algn="ctr"/>
            <a:r>
              <a:rPr lang="en-US" dirty="0">
                <a:solidFill>
                  <a:schemeClr val="bg1">
                    <a:lumMod val="95000"/>
                  </a:schemeClr>
                </a:solidFill>
              </a:rPr>
              <a:t>Can we do better?</a:t>
            </a:r>
            <a:endParaRPr lang="en-US" dirty="0"/>
          </a:p>
        </p:txBody>
      </p:sp>
      <p:sp>
        <p:nvSpPr>
          <p:cNvPr id="4" name="Content Placeholder 2">
            <a:extLst>
              <a:ext uri="{FF2B5EF4-FFF2-40B4-BE49-F238E27FC236}">
                <a16:creationId xmlns:a16="http://schemas.microsoft.com/office/drawing/2014/main" id="{0D6FD825-7579-478A-AEBB-DF6223F13D23}"/>
              </a:ext>
            </a:extLst>
          </p:cNvPr>
          <p:cNvSpPr>
            <a:spLocks noGrp="1"/>
          </p:cNvSpPr>
          <p:nvPr>
            <p:ph type="body" idx="1"/>
          </p:nvPr>
        </p:nvSpPr>
        <p:spPr>
          <a:xfrm>
            <a:off x="838200" y="1844479"/>
            <a:ext cx="10515600" cy="4351338"/>
          </a:xfrm>
        </p:spPr>
        <p:txBody>
          <a:bodyPr/>
          <a:lstStyle/>
          <a:p>
            <a:r>
              <a:rPr lang="en-US" dirty="0">
                <a:solidFill>
                  <a:schemeClr val="bg1">
                    <a:lumMod val="95000"/>
                  </a:schemeClr>
                </a:solidFill>
              </a:rPr>
              <a:t>Even though having a search algorithm that preforms a search operation in just O(log(n)) is very efficient. But some problems arise. </a:t>
            </a:r>
          </a:p>
          <a:p>
            <a:r>
              <a:rPr lang="en-US" dirty="0">
                <a:solidFill>
                  <a:schemeClr val="bg1">
                    <a:lumMod val="95000"/>
                  </a:schemeClr>
                </a:solidFill>
              </a:rPr>
              <a:t>Insertion and deletion is still expensive </a:t>
            </a:r>
            <a:r>
              <a:rPr lang="en-US" dirty="0">
                <a:solidFill>
                  <a:schemeClr val="bg1">
                    <a:lumMod val="95000"/>
                  </a:schemeClr>
                </a:solidFill>
                <a:sym typeface="Wingdings" panose="05000000000000000000" pitchFamily="2" charset="2"/>
              </a:rPr>
              <a:t> O(n)</a:t>
            </a:r>
          </a:p>
          <a:p>
            <a:r>
              <a:rPr lang="en-US" dirty="0">
                <a:solidFill>
                  <a:schemeClr val="bg1">
                    <a:lumMod val="95000"/>
                  </a:schemeClr>
                </a:solidFill>
                <a:sym typeface="Wingdings" panose="05000000000000000000" pitchFamily="2" charset="2"/>
              </a:rPr>
              <a:t>Sorting the array in order to be able to preform binary search takes  O(n log(n)).</a:t>
            </a:r>
          </a:p>
        </p:txBody>
      </p:sp>
      <p:pic>
        <p:nvPicPr>
          <p:cNvPr id="5" name="Google Shape;104;p3">
            <a:extLst>
              <a:ext uri="{FF2B5EF4-FFF2-40B4-BE49-F238E27FC236}">
                <a16:creationId xmlns:a16="http://schemas.microsoft.com/office/drawing/2014/main" id="{287C65C6-CBBD-4115-8128-15446D6D307C}"/>
              </a:ext>
            </a:extLst>
          </p:cNvPr>
          <p:cNvPicPr preferRelativeResize="0"/>
          <p:nvPr/>
        </p:nvPicPr>
        <p:blipFill rotWithShape="1">
          <a:blip r:embed="rId2">
            <a:alphaModFix/>
          </a:blip>
          <a:srcRect/>
          <a:stretch/>
        </p:blipFill>
        <p:spPr>
          <a:xfrm>
            <a:off x="11285006" y="256635"/>
            <a:ext cx="530915" cy="707887"/>
          </a:xfrm>
          <a:prstGeom prst="rect">
            <a:avLst/>
          </a:prstGeom>
          <a:noFill/>
          <a:ln>
            <a:noFill/>
          </a:ln>
        </p:spPr>
      </p:pic>
      <p:pic>
        <p:nvPicPr>
          <p:cNvPr id="6" name="Google Shape;106;p3">
            <a:extLst>
              <a:ext uri="{FF2B5EF4-FFF2-40B4-BE49-F238E27FC236}">
                <a16:creationId xmlns:a16="http://schemas.microsoft.com/office/drawing/2014/main" id="{5BD1D24F-94E5-4561-98E9-CA88D57F89DD}"/>
              </a:ext>
            </a:extLst>
          </p:cNvPr>
          <p:cNvPicPr preferRelativeResize="0"/>
          <p:nvPr/>
        </p:nvPicPr>
        <p:blipFill rotWithShape="1">
          <a:blip r:embed="rId3">
            <a:alphaModFix/>
          </a:blip>
          <a:srcRect/>
          <a:stretch/>
        </p:blipFill>
        <p:spPr>
          <a:xfrm>
            <a:off x="5273040" y="6101273"/>
            <a:ext cx="1645920" cy="428160"/>
          </a:xfrm>
          <a:prstGeom prst="rect">
            <a:avLst/>
          </a:prstGeom>
          <a:noFill/>
          <a:ln>
            <a:noFill/>
          </a:ln>
        </p:spPr>
      </p:pic>
    </p:spTree>
    <p:extLst>
      <p:ext uri="{BB962C8B-B14F-4D97-AF65-F5344CB8AC3E}">
        <p14:creationId xmlns:p14="http://schemas.microsoft.com/office/powerpoint/2010/main" val="2637456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23AF-BBD3-4C2A-8209-0D94299BCFD4}"/>
              </a:ext>
            </a:extLst>
          </p:cNvPr>
          <p:cNvSpPr>
            <a:spLocks noGrp="1"/>
          </p:cNvSpPr>
          <p:nvPr>
            <p:ph type="title"/>
          </p:nvPr>
        </p:nvSpPr>
        <p:spPr/>
        <p:txBody>
          <a:bodyPr/>
          <a:lstStyle/>
          <a:p>
            <a:pPr algn="ctr"/>
            <a:r>
              <a:rPr lang="en-US" dirty="0">
                <a:solidFill>
                  <a:schemeClr val="bg1">
                    <a:lumMod val="95000"/>
                  </a:schemeClr>
                </a:solidFill>
              </a:rPr>
              <a:t>What can we do?</a:t>
            </a:r>
            <a:endParaRPr lang="en-US" dirty="0"/>
          </a:p>
        </p:txBody>
      </p:sp>
      <p:sp>
        <p:nvSpPr>
          <p:cNvPr id="4" name="Content Placeholder 2">
            <a:extLst>
              <a:ext uri="{FF2B5EF4-FFF2-40B4-BE49-F238E27FC236}">
                <a16:creationId xmlns:a16="http://schemas.microsoft.com/office/drawing/2014/main" id="{8E1E5ADD-163C-4F1C-97F6-D2468409D171}"/>
              </a:ext>
            </a:extLst>
          </p:cNvPr>
          <p:cNvSpPr txBox="1">
            <a:spLocks/>
          </p:cNvSpPr>
          <p:nvPr/>
        </p:nvSpPr>
        <p:spPr>
          <a:xfrm>
            <a:off x="990600" y="1978025"/>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dirty="0">
                <a:solidFill>
                  <a:schemeClr val="bg1">
                    <a:lumMod val="95000"/>
                  </a:schemeClr>
                </a:solidFill>
              </a:rPr>
              <a:t>A data structure with O(log(n)) for search, delete and insert.</a:t>
            </a:r>
          </a:p>
        </p:txBody>
      </p:sp>
      <p:sp>
        <p:nvSpPr>
          <p:cNvPr id="5" name="Rectangle 4">
            <a:extLst>
              <a:ext uri="{FF2B5EF4-FFF2-40B4-BE49-F238E27FC236}">
                <a16:creationId xmlns:a16="http://schemas.microsoft.com/office/drawing/2014/main" id="{D4A9B678-3E2A-4E02-B724-CDEDB3005050}"/>
              </a:ext>
            </a:extLst>
          </p:cNvPr>
          <p:cNvSpPr/>
          <p:nvPr/>
        </p:nvSpPr>
        <p:spPr>
          <a:xfrm>
            <a:off x="1889074" y="3429000"/>
            <a:ext cx="8225329" cy="923330"/>
          </a:xfrm>
          <a:prstGeom prst="rect">
            <a:avLst/>
          </a:prstGeom>
          <a:noFill/>
        </p:spPr>
        <p:txBody>
          <a:bodyPr wrap="none" lIns="91440" tIns="45720" rIns="91440" bIns="45720">
            <a:spAutoFit/>
          </a:bodyPr>
          <a:lstStyle/>
          <a:p>
            <a:pPr algn="ctr"/>
            <a:r>
              <a:rPr lang="en-US" sz="5400" dirty="0">
                <a:ln w="0"/>
                <a:solidFill>
                  <a:schemeClr val="bg1">
                    <a:lumMod val="95000"/>
                  </a:schemeClr>
                </a:solidFill>
                <a:effectLst>
                  <a:outerShdw blurRad="38100" dist="19050" dir="2700000" algn="tl" rotWithShape="0">
                    <a:schemeClr val="dk1">
                      <a:alpha val="40000"/>
                    </a:schemeClr>
                  </a:outerShdw>
                </a:effectLst>
              </a:rPr>
              <a:t>Find out next Wednesday!</a:t>
            </a:r>
            <a:endParaRPr lang="en-US" sz="5400" b="0" cap="none" spc="0" dirty="0">
              <a:ln w="0"/>
              <a:solidFill>
                <a:schemeClr val="bg1">
                  <a:lumMod val="95000"/>
                </a:schemeClr>
              </a:solidFill>
              <a:effectLst>
                <a:outerShdw blurRad="38100" dist="19050" dir="2700000" algn="tl" rotWithShape="0">
                  <a:schemeClr val="dk1">
                    <a:alpha val="40000"/>
                  </a:schemeClr>
                </a:outerShdw>
              </a:effectLst>
            </a:endParaRPr>
          </a:p>
        </p:txBody>
      </p:sp>
      <p:pic>
        <p:nvPicPr>
          <p:cNvPr id="6" name="Google Shape;104;p3">
            <a:extLst>
              <a:ext uri="{FF2B5EF4-FFF2-40B4-BE49-F238E27FC236}">
                <a16:creationId xmlns:a16="http://schemas.microsoft.com/office/drawing/2014/main" id="{E63D0486-FDC4-46F3-A1DF-5E7AA8EF981B}"/>
              </a:ext>
            </a:extLst>
          </p:cNvPr>
          <p:cNvPicPr preferRelativeResize="0"/>
          <p:nvPr/>
        </p:nvPicPr>
        <p:blipFill rotWithShape="1">
          <a:blip r:embed="rId2">
            <a:alphaModFix/>
          </a:blip>
          <a:srcRect/>
          <a:stretch/>
        </p:blipFill>
        <p:spPr>
          <a:xfrm>
            <a:off x="11285006" y="256635"/>
            <a:ext cx="530915" cy="707887"/>
          </a:xfrm>
          <a:prstGeom prst="rect">
            <a:avLst/>
          </a:prstGeom>
          <a:noFill/>
          <a:ln>
            <a:noFill/>
          </a:ln>
        </p:spPr>
      </p:pic>
      <p:pic>
        <p:nvPicPr>
          <p:cNvPr id="7" name="Google Shape;106;p3">
            <a:extLst>
              <a:ext uri="{FF2B5EF4-FFF2-40B4-BE49-F238E27FC236}">
                <a16:creationId xmlns:a16="http://schemas.microsoft.com/office/drawing/2014/main" id="{0C34B687-C4FF-43FA-8028-549B1D04DC34}"/>
              </a:ext>
            </a:extLst>
          </p:cNvPr>
          <p:cNvPicPr preferRelativeResize="0"/>
          <p:nvPr/>
        </p:nvPicPr>
        <p:blipFill rotWithShape="1">
          <a:blip r:embed="rId3">
            <a:alphaModFix/>
          </a:blip>
          <a:srcRect/>
          <a:stretch/>
        </p:blipFill>
        <p:spPr>
          <a:xfrm>
            <a:off x="5273040" y="6101273"/>
            <a:ext cx="1645920" cy="428160"/>
          </a:xfrm>
          <a:prstGeom prst="rect">
            <a:avLst/>
          </a:prstGeom>
          <a:noFill/>
          <a:ln>
            <a:noFill/>
          </a:ln>
        </p:spPr>
      </p:pic>
    </p:spTree>
    <p:extLst>
      <p:ext uri="{BB962C8B-B14F-4D97-AF65-F5344CB8AC3E}">
        <p14:creationId xmlns:p14="http://schemas.microsoft.com/office/powerpoint/2010/main" val="388177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8A04-4C5C-4B0E-A954-A25B9E89DB60}"/>
              </a:ext>
            </a:extLst>
          </p:cNvPr>
          <p:cNvSpPr>
            <a:spLocks noGrp="1"/>
          </p:cNvSpPr>
          <p:nvPr>
            <p:ph type="title"/>
          </p:nvPr>
        </p:nvSpPr>
        <p:spPr/>
        <p:txBody>
          <a:bodyPr/>
          <a:lstStyle/>
          <a:p>
            <a:pPr algn="ctr"/>
            <a:r>
              <a:rPr lang="en-US" dirty="0">
                <a:solidFill>
                  <a:schemeClr val="bg1"/>
                </a:solidFill>
              </a:rPr>
              <a:t>Join The art of Data Structures on discord!</a:t>
            </a:r>
          </a:p>
        </p:txBody>
      </p:sp>
      <p:sp>
        <p:nvSpPr>
          <p:cNvPr id="3" name="Text Placeholder 2">
            <a:extLst>
              <a:ext uri="{FF2B5EF4-FFF2-40B4-BE49-F238E27FC236}">
                <a16:creationId xmlns:a16="http://schemas.microsoft.com/office/drawing/2014/main" id="{3BCB58EF-3636-47CE-8345-08E59268D2B8}"/>
              </a:ext>
            </a:extLst>
          </p:cNvPr>
          <p:cNvSpPr>
            <a:spLocks noGrp="1"/>
          </p:cNvSpPr>
          <p:nvPr>
            <p:ph type="body" idx="1"/>
          </p:nvPr>
        </p:nvSpPr>
        <p:spPr/>
        <p:txBody>
          <a:bodyPr/>
          <a:lstStyle/>
          <a:p>
            <a:endParaRPr lang="en-US"/>
          </a:p>
        </p:txBody>
      </p:sp>
      <p:pic>
        <p:nvPicPr>
          <p:cNvPr id="5" name="Picture 4" descr="Qr code&#10;&#10;Description automatically generated">
            <a:extLst>
              <a:ext uri="{FF2B5EF4-FFF2-40B4-BE49-F238E27FC236}">
                <a16:creationId xmlns:a16="http://schemas.microsoft.com/office/drawing/2014/main" id="{C610272D-C8A6-4EF3-9015-0B0EC222F2F3}"/>
              </a:ext>
            </a:extLst>
          </p:cNvPr>
          <p:cNvPicPr>
            <a:picLocks noChangeAspect="1"/>
          </p:cNvPicPr>
          <p:nvPr/>
        </p:nvPicPr>
        <p:blipFill>
          <a:blip r:embed="rId2"/>
          <a:stretch>
            <a:fillRect/>
          </a:stretch>
        </p:blipFill>
        <p:spPr>
          <a:xfrm>
            <a:off x="4211987" y="2049278"/>
            <a:ext cx="3768026" cy="3768026"/>
          </a:xfrm>
          <a:prstGeom prst="rect">
            <a:avLst/>
          </a:prstGeom>
        </p:spPr>
      </p:pic>
      <p:pic>
        <p:nvPicPr>
          <p:cNvPr id="6" name="Google Shape;104;p3">
            <a:extLst>
              <a:ext uri="{FF2B5EF4-FFF2-40B4-BE49-F238E27FC236}">
                <a16:creationId xmlns:a16="http://schemas.microsoft.com/office/drawing/2014/main" id="{2D3775C8-BF9A-46CC-899C-586A2B10D3B0}"/>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7" name="Google Shape;106;p3">
            <a:extLst>
              <a:ext uri="{FF2B5EF4-FFF2-40B4-BE49-F238E27FC236}">
                <a16:creationId xmlns:a16="http://schemas.microsoft.com/office/drawing/2014/main" id="{3F50EDC6-91B3-463E-A956-C756A07A54B7}"/>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extLst>
      <p:ext uri="{BB962C8B-B14F-4D97-AF65-F5344CB8AC3E}">
        <p14:creationId xmlns:p14="http://schemas.microsoft.com/office/powerpoint/2010/main" val="282215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10531098e58_3_0"/>
          <p:cNvPicPr preferRelativeResize="0"/>
          <p:nvPr/>
        </p:nvPicPr>
        <p:blipFill rotWithShape="1">
          <a:blip r:embed="rId3">
            <a:alphaModFix/>
          </a:blip>
          <a:srcRect/>
          <a:stretch/>
        </p:blipFill>
        <p:spPr>
          <a:xfrm>
            <a:off x="11285006" y="256635"/>
            <a:ext cx="530915" cy="707887"/>
          </a:xfrm>
          <a:prstGeom prst="rect">
            <a:avLst/>
          </a:prstGeom>
          <a:noFill/>
          <a:ln>
            <a:noFill/>
          </a:ln>
        </p:spPr>
      </p:pic>
      <p:sp>
        <p:nvSpPr>
          <p:cNvPr id="119" name="Google Shape;119;g10531098e58_3_0"/>
          <p:cNvSpPr txBox="1"/>
          <p:nvPr/>
        </p:nvSpPr>
        <p:spPr>
          <a:xfrm>
            <a:off x="3928045" y="256636"/>
            <a:ext cx="39780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a:solidFill>
                  <a:srgbClr val="FFFFFF"/>
                </a:solidFill>
                <a:latin typeface="Arial"/>
                <a:ea typeface="Arial"/>
                <a:cs typeface="Arial"/>
                <a:sym typeface="Arial"/>
              </a:rPr>
              <a:t>Recap on Arrays</a:t>
            </a:r>
            <a:endParaRPr/>
          </a:p>
        </p:txBody>
      </p:sp>
      <p:pic>
        <p:nvPicPr>
          <p:cNvPr id="120" name="Google Shape;120;g10531098e58_3_0"/>
          <p:cNvPicPr preferRelativeResize="0"/>
          <p:nvPr/>
        </p:nvPicPr>
        <p:blipFill rotWithShape="1">
          <a:blip r:embed="rId4">
            <a:alphaModFix/>
          </a:blip>
          <a:srcRect/>
          <a:stretch/>
        </p:blipFill>
        <p:spPr>
          <a:xfrm>
            <a:off x="5273040" y="6101273"/>
            <a:ext cx="1645920" cy="428160"/>
          </a:xfrm>
          <a:prstGeom prst="rect">
            <a:avLst/>
          </a:prstGeom>
          <a:noFill/>
          <a:ln>
            <a:noFill/>
          </a:ln>
        </p:spPr>
      </p:pic>
      <p:sp>
        <p:nvSpPr>
          <p:cNvPr id="121" name="Google Shape;121;g10531098e58_3_0"/>
          <p:cNvSpPr txBox="1"/>
          <p:nvPr/>
        </p:nvSpPr>
        <p:spPr>
          <a:xfrm>
            <a:off x="1559702" y="2747844"/>
            <a:ext cx="9578400" cy="13623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500">
                <a:solidFill>
                  <a:schemeClr val="lt1"/>
                </a:solidFill>
                <a:latin typeface="Arial"/>
                <a:ea typeface="Arial"/>
                <a:cs typeface="Arial"/>
                <a:sym typeface="Arial"/>
              </a:rPr>
              <a:t>An array is </a:t>
            </a:r>
            <a:r>
              <a:rPr lang="en-US" sz="2500" b="1">
                <a:solidFill>
                  <a:schemeClr val="lt1"/>
                </a:solidFill>
              </a:rPr>
              <a:t>a collection of items stored at contiguous memory locations.</a:t>
            </a:r>
            <a:r>
              <a:rPr lang="en-US" sz="2500">
                <a:solidFill>
                  <a:schemeClr val="lt1"/>
                </a:solidFill>
                <a:latin typeface="Arial"/>
                <a:ea typeface="Arial"/>
                <a:cs typeface="Arial"/>
                <a:sym typeface="Arial"/>
              </a:rPr>
              <a:t> </a:t>
            </a:r>
            <a:r>
              <a:rPr lang="en-US" sz="2500" b="1">
                <a:solidFill>
                  <a:schemeClr val="lt1"/>
                </a:solidFill>
              </a:rPr>
              <a:t>The idea is to store multiple items of the same type together.</a:t>
            </a:r>
            <a:endParaRPr sz="48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5"/>
          <p:cNvPicPr preferRelativeResize="0"/>
          <p:nvPr/>
        </p:nvPicPr>
        <p:blipFill rotWithShape="1">
          <a:blip r:embed="rId3">
            <a:alphaModFix/>
          </a:blip>
          <a:srcRect/>
          <a:stretch/>
        </p:blipFill>
        <p:spPr>
          <a:xfrm>
            <a:off x="11285006" y="256635"/>
            <a:ext cx="530915" cy="707887"/>
          </a:xfrm>
          <a:prstGeom prst="rect">
            <a:avLst/>
          </a:prstGeom>
          <a:noFill/>
          <a:ln>
            <a:noFill/>
          </a:ln>
        </p:spPr>
      </p:pic>
      <p:sp>
        <p:nvSpPr>
          <p:cNvPr id="127" name="Google Shape;127;p5"/>
          <p:cNvSpPr txBox="1"/>
          <p:nvPr/>
        </p:nvSpPr>
        <p:spPr>
          <a:xfrm>
            <a:off x="3928045" y="256636"/>
            <a:ext cx="3978000" cy="124680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4000">
                <a:solidFill>
                  <a:srgbClr val="FFFFFF"/>
                </a:solidFill>
                <a:latin typeface="Arial"/>
                <a:ea typeface="Arial"/>
                <a:cs typeface="Arial"/>
                <a:sym typeface="Arial"/>
              </a:rPr>
              <a:t>Recap on Arrays</a:t>
            </a:r>
            <a:endParaRPr sz="4000">
              <a:solidFill>
                <a:srgbClr val="FFFFFF"/>
              </a:solidFill>
              <a:latin typeface="Arial"/>
              <a:ea typeface="Arial"/>
              <a:cs typeface="Arial"/>
              <a:sym typeface="Arial"/>
            </a:endParaRPr>
          </a:p>
          <a:p>
            <a:pPr marL="0" marR="0" lvl="0" indent="0" algn="ctr" rtl="0">
              <a:lnSpc>
                <a:spcPct val="115000"/>
              </a:lnSpc>
              <a:spcBef>
                <a:spcPts val="0"/>
              </a:spcBef>
              <a:spcAft>
                <a:spcPts val="0"/>
              </a:spcAft>
              <a:buNone/>
            </a:pPr>
            <a:r>
              <a:rPr lang="en-US" sz="2900">
                <a:solidFill>
                  <a:srgbClr val="FFFFFF"/>
                </a:solidFill>
              </a:rPr>
              <a:t>Time Complexity</a:t>
            </a:r>
            <a:endParaRPr sz="2900">
              <a:solidFill>
                <a:srgbClr val="FFFFFF"/>
              </a:solidFill>
            </a:endParaRPr>
          </a:p>
        </p:txBody>
      </p:sp>
      <p:pic>
        <p:nvPicPr>
          <p:cNvPr id="128" name="Google Shape;128;p5"/>
          <p:cNvPicPr preferRelativeResize="0"/>
          <p:nvPr/>
        </p:nvPicPr>
        <p:blipFill rotWithShape="1">
          <a:blip r:embed="rId4">
            <a:alphaModFix/>
          </a:blip>
          <a:srcRect/>
          <a:stretch/>
        </p:blipFill>
        <p:spPr>
          <a:xfrm>
            <a:off x="5273040" y="6101273"/>
            <a:ext cx="1645920" cy="428160"/>
          </a:xfrm>
          <a:prstGeom prst="rect">
            <a:avLst/>
          </a:prstGeom>
          <a:noFill/>
          <a:ln>
            <a:noFill/>
          </a:ln>
        </p:spPr>
      </p:pic>
      <p:sp>
        <p:nvSpPr>
          <p:cNvPr id="129" name="Google Shape;129;p5"/>
          <p:cNvSpPr txBox="1"/>
          <p:nvPr/>
        </p:nvSpPr>
        <p:spPr>
          <a:xfrm>
            <a:off x="1438777" y="2389019"/>
            <a:ext cx="9578400" cy="3189294"/>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500" dirty="0">
                <a:solidFill>
                  <a:schemeClr val="lt1"/>
                </a:solidFill>
                <a:latin typeface="Arial"/>
                <a:ea typeface="Arial"/>
                <a:cs typeface="Arial"/>
                <a:sym typeface="Arial"/>
              </a:rPr>
              <a:t>O(1) Random Access ( array[</a:t>
            </a:r>
            <a:r>
              <a:rPr lang="en-US" sz="2500" dirty="0" err="1">
                <a:solidFill>
                  <a:schemeClr val="lt1"/>
                </a:solidFill>
                <a:latin typeface="Arial"/>
                <a:ea typeface="Arial"/>
                <a:cs typeface="Arial"/>
                <a:sym typeface="Arial"/>
              </a:rPr>
              <a:t>i</a:t>
            </a:r>
            <a:r>
              <a:rPr lang="en-US" sz="2500" dirty="0">
                <a:solidFill>
                  <a:schemeClr val="lt1"/>
                </a:solidFill>
                <a:latin typeface="Arial"/>
                <a:ea typeface="Arial"/>
                <a:cs typeface="Arial"/>
                <a:sym typeface="Arial"/>
              </a:rPr>
              <a:t>] ).</a:t>
            </a:r>
            <a:endParaRPr dirty="0"/>
          </a:p>
          <a:p>
            <a:pPr marL="0" marR="0" lvl="0" indent="0" algn="l" rtl="0">
              <a:lnSpc>
                <a:spcPct val="115000"/>
              </a:lnSpc>
              <a:spcBef>
                <a:spcPts val="0"/>
              </a:spcBef>
              <a:spcAft>
                <a:spcPts val="0"/>
              </a:spcAft>
              <a:buNone/>
            </a:pPr>
            <a:r>
              <a:rPr lang="en-US" sz="2500" dirty="0">
                <a:solidFill>
                  <a:schemeClr val="lt1"/>
                </a:solidFill>
                <a:latin typeface="Arial"/>
                <a:ea typeface="Arial"/>
                <a:cs typeface="Arial"/>
                <a:sym typeface="Arial"/>
              </a:rPr>
              <a:t>O(n) Inserting or Deleting an element in random position.</a:t>
            </a:r>
            <a:endParaRPr dirty="0"/>
          </a:p>
          <a:p>
            <a:pPr marL="0" marR="0" lvl="0" indent="0" algn="l" rtl="0">
              <a:lnSpc>
                <a:spcPct val="115000"/>
              </a:lnSpc>
              <a:spcBef>
                <a:spcPts val="0"/>
              </a:spcBef>
              <a:spcAft>
                <a:spcPts val="0"/>
              </a:spcAft>
              <a:buNone/>
            </a:pPr>
            <a:r>
              <a:rPr lang="en-US" sz="2500" dirty="0">
                <a:solidFill>
                  <a:schemeClr val="lt1"/>
                </a:solidFill>
                <a:latin typeface="Arial"/>
                <a:ea typeface="Arial"/>
                <a:cs typeface="Arial"/>
                <a:sym typeface="Arial"/>
              </a:rPr>
              <a:t>O(n) Expansion of Array.</a:t>
            </a:r>
            <a:endParaRPr dirty="0"/>
          </a:p>
          <a:p>
            <a:pPr marL="0" marR="0" lvl="0" indent="0" algn="l" rtl="0">
              <a:lnSpc>
                <a:spcPct val="115000"/>
              </a:lnSpc>
              <a:spcBef>
                <a:spcPts val="0"/>
              </a:spcBef>
              <a:spcAft>
                <a:spcPts val="0"/>
              </a:spcAft>
              <a:buNone/>
            </a:pPr>
            <a:r>
              <a:rPr lang="en-US" sz="2500" dirty="0">
                <a:solidFill>
                  <a:schemeClr val="lt1"/>
                </a:solidFill>
                <a:latin typeface="Arial"/>
                <a:ea typeface="Arial"/>
                <a:cs typeface="Arial"/>
                <a:sym typeface="Arial"/>
              </a:rPr>
              <a:t>Note: All the above are mentioned in terms of worst case.</a:t>
            </a:r>
            <a:endParaRPr sz="2500" dirty="0">
              <a:solidFill>
                <a:schemeClr val="lt1"/>
              </a:solidFill>
              <a:latin typeface="Arial"/>
              <a:ea typeface="Arial"/>
              <a:cs typeface="Arial"/>
              <a:sym typeface="Arial"/>
            </a:endParaRPr>
          </a:p>
          <a:p>
            <a:pPr marL="0" marR="0" lvl="0" indent="0" algn="l" rtl="0">
              <a:lnSpc>
                <a:spcPct val="115000"/>
              </a:lnSpc>
              <a:spcBef>
                <a:spcPts val="0"/>
              </a:spcBef>
              <a:spcAft>
                <a:spcPts val="0"/>
              </a:spcAft>
              <a:buNone/>
            </a:pPr>
            <a:endParaRPr sz="2500" dirty="0">
              <a:solidFill>
                <a:schemeClr val="lt1"/>
              </a:solidFill>
            </a:endParaRPr>
          </a:p>
          <a:p>
            <a:pPr marL="0" marR="0" lvl="0" indent="0" algn="l" rtl="0">
              <a:lnSpc>
                <a:spcPct val="115000"/>
              </a:lnSpc>
              <a:spcBef>
                <a:spcPts val="0"/>
              </a:spcBef>
              <a:spcAft>
                <a:spcPts val="0"/>
              </a:spcAft>
              <a:buNone/>
            </a:pPr>
            <a:endParaRPr sz="2500" dirty="0">
              <a:solidFill>
                <a:schemeClr val="lt1"/>
              </a:solidFill>
            </a:endParaRPr>
          </a:p>
          <a:p>
            <a:pPr marL="0" marR="0" lvl="0" indent="0" algn="ctr" rtl="0">
              <a:lnSpc>
                <a:spcPct val="115000"/>
              </a:lnSpc>
              <a:spcBef>
                <a:spcPts val="0"/>
              </a:spcBef>
              <a:spcAft>
                <a:spcPts val="0"/>
              </a:spcAft>
              <a:buNone/>
            </a:pPr>
            <a:r>
              <a:rPr lang="en-US" sz="2500" u="sng" dirty="0">
                <a:solidFill>
                  <a:schemeClr val="hlink"/>
                </a:solidFill>
                <a:latin typeface="Arial"/>
                <a:ea typeface="Arial"/>
                <a:cs typeface="Arial"/>
                <a:sym typeface="Arial"/>
                <a:hlinkClick r:id="rId5"/>
              </a:rPr>
              <a:t>More here</a:t>
            </a:r>
            <a:endParaRPr sz="4800" dirty="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951322" y="12162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4400"/>
              <a:buFont typeface="Arial"/>
              <a:buNone/>
            </a:pPr>
            <a:r>
              <a:rPr lang="en-US" sz="4400">
                <a:solidFill>
                  <a:srgbClr val="FFFFFF"/>
                </a:solidFill>
                <a:latin typeface="Arial"/>
                <a:ea typeface="Arial"/>
                <a:cs typeface="Arial"/>
                <a:sym typeface="Arial"/>
              </a:rPr>
              <a:t>Random Lookup</a:t>
            </a:r>
            <a:endParaRPr/>
          </a:p>
        </p:txBody>
      </p:sp>
      <p:graphicFrame>
        <p:nvGraphicFramePr>
          <p:cNvPr id="135" name="Google Shape;135;p6"/>
          <p:cNvGraphicFramePr/>
          <p:nvPr/>
        </p:nvGraphicFramePr>
        <p:xfrm>
          <a:off x="1937732" y="4785642"/>
          <a:ext cx="8128000" cy="1854250"/>
        </p:xfrm>
        <a:graphic>
          <a:graphicData uri="http://schemas.openxmlformats.org/drawingml/2006/table">
            <a:tbl>
              <a:tblPr firstRow="1" bandRow="1">
                <a:noFill/>
                <a:tableStyleId>{68085314-9A2D-40DE-AD20-6C7B022E723C}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F2F2F2"/>
                          </a:solidFill>
                        </a:rPr>
                        <a:t>1</a:t>
                      </a:r>
                      <a:endParaRPr/>
                    </a:p>
                  </a:txBody>
                  <a:tcPr marL="91450" marR="91450" marT="45725" marB="45725">
                    <a:solidFill>
                      <a:srgbClr val="0A0A0A"/>
                    </a:solidFill>
                  </a:tcPr>
                </a:tc>
                <a:tc>
                  <a:txBody>
                    <a:bodyPr/>
                    <a:lstStyle/>
                    <a:p>
                      <a:pPr marL="0" marR="0" lvl="0" indent="0" algn="ctr" rtl="0">
                        <a:lnSpc>
                          <a:spcPct val="100000"/>
                        </a:lnSpc>
                        <a:spcBef>
                          <a:spcPts val="0"/>
                        </a:spcBef>
                        <a:spcAft>
                          <a:spcPts val="0"/>
                        </a:spcAft>
                        <a:buClr>
                          <a:srgbClr val="F2F2F2"/>
                        </a:buClr>
                        <a:buSzPts val="1800"/>
                        <a:buFont typeface="Calibri"/>
                        <a:buNone/>
                      </a:pPr>
                      <a:r>
                        <a:rPr lang="en-US" sz="1800">
                          <a:solidFill>
                            <a:srgbClr val="F2F2F2"/>
                          </a:solidFill>
                        </a:rPr>
                        <a:t>2</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F2F2F2"/>
                          </a:solidFill>
                        </a:rPr>
                        <a:t>3</a:t>
                      </a:r>
                      <a:endParaRPr/>
                    </a:p>
                  </a:txBody>
                  <a:tcPr marL="91450" marR="91450" marT="45725" marB="45725">
                    <a:solidFill>
                      <a:srgbClr val="0A0A0A"/>
                    </a:solidFill>
                  </a:tcPr>
                </a:tc>
                <a:tc>
                  <a:txBody>
                    <a:bodyPr/>
                    <a:lstStyle/>
                    <a:p>
                      <a:pPr marL="0" marR="0" lvl="0" indent="0" algn="ctr" rtl="0">
                        <a:spcBef>
                          <a:spcPts val="0"/>
                        </a:spcBef>
                        <a:spcAft>
                          <a:spcPts val="0"/>
                        </a:spcAft>
                        <a:buNone/>
                      </a:pPr>
                      <a:r>
                        <a:rPr lang="en-US" sz="1800">
                          <a:solidFill>
                            <a:srgbClr val="F2F2F2"/>
                          </a:solidFill>
                        </a:rPr>
                        <a:t>4</a:t>
                      </a:r>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A5A5A5"/>
                        </a:solidFill>
                      </a:endParaRPr>
                    </a:p>
                  </a:txBody>
                  <a:tcPr marL="91450" marR="91450" marT="45725" marB="45725">
                    <a:solidFill>
                      <a:srgbClr val="0A0A0A"/>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endParaRPr sz="1800">
                        <a:solidFill>
                          <a:srgbClr val="A5A5A5"/>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A5A5A5"/>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A5A5A5"/>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A5A5A5"/>
                        </a:solidFill>
                      </a:endParaRPr>
                    </a:p>
                  </a:txBody>
                  <a:tcPr marL="91450" marR="91450" marT="45725" marB="45725">
                    <a:solidFill>
                      <a:srgbClr val="0A0A0A"/>
                    </a:solidFill>
                  </a:tcPr>
                </a:tc>
                <a:tc>
                  <a:txBody>
                    <a:bodyPr/>
                    <a:lstStyle/>
                    <a:p>
                      <a:pPr marL="0" marR="0" lvl="0" indent="0" algn="ctr" rtl="0">
                        <a:spcBef>
                          <a:spcPts val="0"/>
                        </a:spcBef>
                        <a:spcAft>
                          <a:spcPts val="0"/>
                        </a:spcAft>
                        <a:buNone/>
                      </a:pPr>
                      <a:endParaRPr sz="1800">
                        <a:solidFill>
                          <a:srgbClr val="A5A5A5"/>
                        </a:solidFill>
                      </a:endParaRPr>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tc>
                  <a:txBody>
                    <a:bodyPr/>
                    <a:lstStyle/>
                    <a:p>
                      <a:pPr marL="0" marR="0" lvl="0" indent="0" algn="l" rtl="0">
                        <a:spcBef>
                          <a:spcPts val="0"/>
                        </a:spcBef>
                        <a:spcAft>
                          <a:spcPts val="0"/>
                        </a:spcAft>
                        <a:buNone/>
                      </a:pPr>
                      <a:endParaRPr sz="1800"/>
                    </a:p>
                  </a:txBody>
                  <a:tcPr marL="91450" marR="91450" marT="45725" marB="45725">
                    <a:solidFill>
                      <a:srgbClr val="0A0A0A"/>
                    </a:solidFill>
                  </a:tcPr>
                </a:tc>
                <a:extLst>
                  <a:ext uri="{0D108BD9-81ED-4DB2-BD59-A6C34878D82A}">
                    <a16:rowId xmlns:a16="http://schemas.microsoft.com/office/drawing/2014/main" val="10004"/>
                  </a:ext>
                </a:extLst>
              </a:tr>
            </a:tbl>
          </a:graphicData>
        </a:graphic>
      </p:graphicFrame>
      <p:sp>
        <p:nvSpPr>
          <p:cNvPr id="136" name="Google Shape;136;p6"/>
          <p:cNvSpPr txBox="1"/>
          <p:nvPr/>
        </p:nvSpPr>
        <p:spPr>
          <a:xfrm>
            <a:off x="2145122" y="1256005"/>
            <a:ext cx="81279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rgbClr val="F2F2F2"/>
                </a:solidFill>
                <a:latin typeface="Arial"/>
                <a:ea typeface="Arial"/>
                <a:cs typeface="Arial"/>
                <a:sym typeface="Arial"/>
              </a:rPr>
              <a:t>What happens when we Lookup a random index? </a:t>
            </a:r>
            <a:endParaRPr/>
          </a:p>
          <a:p>
            <a:pPr marL="0" marR="0" lvl="0" indent="0" algn="ctr" rtl="0">
              <a:spcBef>
                <a:spcPts val="0"/>
              </a:spcBef>
              <a:spcAft>
                <a:spcPts val="0"/>
              </a:spcAft>
              <a:buNone/>
            </a:pPr>
            <a:r>
              <a:rPr lang="en-US" sz="2000">
                <a:solidFill>
                  <a:srgbClr val="F2F2F2"/>
                </a:solidFill>
                <a:latin typeface="Arial"/>
                <a:ea typeface="Arial"/>
                <a:cs typeface="Arial"/>
                <a:sym typeface="Arial"/>
              </a:rPr>
              <a:t>ex: array[3]</a:t>
            </a:r>
            <a:endParaRPr/>
          </a:p>
        </p:txBody>
      </p:sp>
      <p:cxnSp>
        <p:nvCxnSpPr>
          <p:cNvPr id="137" name="Google Shape;137;p6"/>
          <p:cNvCxnSpPr/>
          <p:nvPr/>
        </p:nvCxnSpPr>
        <p:spPr>
          <a:xfrm>
            <a:off x="5241303" y="4595567"/>
            <a:ext cx="282804" cy="876692"/>
          </a:xfrm>
          <a:prstGeom prst="straightConnector1">
            <a:avLst/>
          </a:prstGeom>
          <a:noFill/>
          <a:ln w="9525" cap="flat" cmpd="sng">
            <a:solidFill>
              <a:schemeClr val="accent1"/>
            </a:solidFill>
            <a:prstDash val="solid"/>
            <a:miter lim="800000"/>
            <a:headEnd type="none" w="sm" len="sm"/>
            <a:tailEnd type="triangle" w="med" len="med"/>
          </a:ln>
        </p:spPr>
      </p:cxnSp>
      <p:sp>
        <p:nvSpPr>
          <p:cNvPr id="138" name="Google Shape;138;p6"/>
          <p:cNvSpPr/>
          <p:nvPr/>
        </p:nvSpPr>
        <p:spPr>
          <a:xfrm>
            <a:off x="5618375" y="4609705"/>
            <a:ext cx="3054285" cy="913491"/>
          </a:xfrm>
          <a:prstGeom prst="curvedDownArrow">
            <a:avLst>
              <a:gd name="adj1" fmla="val 25000"/>
              <a:gd name="adj2" fmla="val 50000"/>
              <a:gd name="adj3" fmla="val 25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6"/>
          <p:cNvSpPr/>
          <p:nvPr/>
        </p:nvSpPr>
        <p:spPr>
          <a:xfrm>
            <a:off x="4384498" y="3964298"/>
            <a:ext cx="1713611" cy="6309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500" b="1" dirty="0">
                <a:solidFill>
                  <a:srgbClr val="F2F2F2"/>
                </a:solidFill>
                <a:latin typeface="Calibri"/>
                <a:ea typeface="Calibri"/>
                <a:cs typeface="Calibri"/>
                <a:sym typeface="Calibri"/>
              </a:rPr>
              <a:t>a</a:t>
            </a:r>
            <a:r>
              <a:rPr lang="en-US" sz="3500" b="1" cap="none" dirty="0">
                <a:solidFill>
                  <a:srgbClr val="F2F2F2"/>
                </a:solidFill>
                <a:latin typeface="Calibri"/>
                <a:ea typeface="Calibri"/>
                <a:cs typeface="Calibri"/>
                <a:sym typeface="Calibri"/>
              </a:rPr>
              <a:t>rray</a:t>
            </a:r>
            <a:endParaRPr dirty="0"/>
          </a:p>
        </p:txBody>
      </p:sp>
      <p:sp>
        <p:nvSpPr>
          <p:cNvPr id="140" name="Google Shape;140;p6"/>
          <p:cNvSpPr txBox="1"/>
          <p:nvPr/>
        </p:nvSpPr>
        <p:spPr>
          <a:xfrm>
            <a:off x="675500" y="2390888"/>
            <a:ext cx="50010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rgbClr val="F2F2F2"/>
                </a:solidFill>
              </a:rPr>
              <a:t>array : Points to the start of the array in the memory. </a:t>
            </a:r>
            <a:endParaRPr>
              <a:solidFill>
                <a:schemeClr val="dk1"/>
              </a:solidFill>
            </a:endParaRPr>
          </a:p>
          <a:p>
            <a:pPr marL="0" lvl="0" indent="0" algn="ctr" rtl="0">
              <a:spcBef>
                <a:spcPts val="0"/>
              </a:spcBef>
              <a:spcAft>
                <a:spcPts val="0"/>
              </a:spcAft>
              <a:buNone/>
            </a:pPr>
            <a:endParaRPr>
              <a:latin typeface="Calibri"/>
              <a:ea typeface="Calibri"/>
              <a:cs typeface="Calibri"/>
              <a:sym typeface="Calibri"/>
            </a:endParaRPr>
          </a:p>
        </p:txBody>
      </p:sp>
      <p:sp>
        <p:nvSpPr>
          <p:cNvPr id="141" name="Google Shape;141;p6"/>
          <p:cNvSpPr txBox="1"/>
          <p:nvPr/>
        </p:nvSpPr>
        <p:spPr>
          <a:xfrm>
            <a:off x="6774375" y="2485913"/>
            <a:ext cx="5001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rgbClr val="F2F2F2"/>
                </a:solidFill>
              </a:rPr>
              <a:t>[3] : Since elements are contiguous in the memory. It jumps directly to array+3. </a:t>
            </a:r>
            <a:endParaRPr sz="2000">
              <a:solidFill>
                <a:srgbClr val="F2F2F2"/>
              </a:solidFill>
            </a:endParaRPr>
          </a:p>
        </p:txBody>
      </p:sp>
      <p:cxnSp>
        <p:nvCxnSpPr>
          <p:cNvPr id="142" name="Google Shape;142;p6"/>
          <p:cNvCxnSpPr>
            <a:stCxn id="136" idx="2"/>
            <a:endCxn id="140" idx="0"/>
          </p:cNvCxnSpPr>
          <p:nvPr/>
        </p:nvCxnSpPr>
        <p:spPr>
          <a:xfrm rot="5400000">
            <a:off x="4479122" y="660955"/>
            <a:ext cx="426900" cy="3033000"/>
          </a:xfrm>
          <a:prstGeom prst="curvedConnector3">
            <a:avLst>
              <a:gd name="adj1" fmla="val 49998"/>
            </a:avLst>
          </a:prstGeom>
          <a:noFill/>
          <a:ln w="19050" cap="flat" cmpd="sng">
            <a:solidFill>
              <a:srgbClr val="FFFFFF"/>
            </a:solidFill>
            <a:prstDash val="solid"/>
            <a:round/>
            <a:headEnd type="none" w="med" len="med"/>
            <a:tailEnd type="none" w="med" len="med"/>
          </a:ln>
        </p:spPr>
      </p:cxnSp>
      <p:cxnSp>
        <p:nvCxnSpPr>
          <p:cNvPr id="143" name="Google Shape;143;p6"/>
          <p:cNvCxnSpPr>
            <a:stCxn id="136" idx="2"/>
            <a:endCxn id="141" idx="0"/>
          </p:cNvCxnSpPr>
          <p:nvPr/>
        </p:nvCxnSpPr>
        <p:spPr>
          <a:xfrm rot="-5400000" flipH="1">
            <a:off x="7480922" y="692155"/>
            <a:ext cx="522000" cy="3065700"/>
          </a:xfrm>
          <a:prstGeom prst="curvedConnector3">
            <a:avLst>
              <a:gd name="adj1" fmla="val 49991"/>
            </a:avLst>
          </a:prstGeom>
          <a:noFill/>
          <a:ln w="19050" cap="flat" cmpd="sng">
            <a:solidFill>
              <a:srgbClr val="FFFFFF"/>
            </a:solidFill>
            <a:prstDash val="solid"/>
            <a:round/>
            <a:headEnd type="none" w="med" len="med"/>
            <a:tailEnd type="none" w="med" len="med"/>
          </a:ln>
        </p:spPr>
      </p:cxnSp>
      <p:sp>
        <p:nvSpPr>
          <p:cNvPr id="144" name="Google Shape;144;p6"/>
          <p:cNvSpPr txBox="1"/>
          <p:nvPr/>
        </p:nvSpPr>
        <p:spPr>
          <a:xfrm>
            <a:off x="522975" y="3362525"/>
            <a:ext cx="11252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a:solidFill>
                  <a:srgbClr val="F2F2F2"/>
                </a:solidFill>
              </a:rPr>
              <a:t>It doesn’t have to iterate over the previous elements. </a:t>
            </a:r>
            <a:endParaRPr>
              <a:solidFill>
                <a:schemeClr val="dk1"/>
              </a:solidFill>
              <a:latin typeface="Calibri"/>
              <a:ea typeface="Calibri"/>
              <a:cs typeface="Calibri"/>
              <a:sym typeface="Calibri"/>
            </a:endParaRPr>
          </a:p>
        </p:txBody>
      </p:sp>
      <p:sp>
        <p:nvSpPr>
          <p:cNvPr id="145" name="Google Shape;145;p6"/>
          <p:cNvSpPr/>
          <p:nvPr/>
        </p:nvSpPr>
        <p:spPr>
          <a:xfrm>
            <a:off x="5687949" y="3993175"/>
            <a:ext cx="737400" cy="630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a:solidFill>
                  <a:srgbClr val="F2F2F2"/>
                </a:solidFill>
                <a:latin typeface="Calibri"/>
                <a:ea typeface="Calibri"/>
                <a:cs typeface="Calibri"/>
                <a:sym typeface="Calibri"/>
              </a:rPr>
              <a:t>[3]</a:t>
            </a:r>
            <a:endParaRPr/>
          </a:p>
        </p:txBody>
      </p:sp>
      <p:pic>
        <p:nvPicPr>
          <p:cNvPr id="14" name="Google Shape;104;p3">
            <a:extLst>
              <a:ext uri="{FF2B5EF4-FFF2-40B4-BE49-F238E27FC236}">
                <a16:creationId xmlns:a16="http://schemas.microsoft.com/office/drawing/2014/main" id="{CF6FD14D-DE17-4DEF-B1A0-2B8CB388088C}"/>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15" name="Google Shape;106;p3">
            <a:extLst>
              <a:ext uri="{FF2B5EF4-FFF2-40B4-BE49-F238E27FC236}">
                <a16:creationId xmlns:a16="http://schemas.microsoft.com/office/drawing/2014/main" id="{F470685F-E82A-4482-9C2F-C290A7E4A844}"/>
              </a:ext>
            </a:extLst>
          </p:cNvPr>
          <p:cNvPicPr preferRelativeResize="0"/>
          <p:nvPr/>
        </p:nvPicPr>
        <p:blipFill rotWithShape="1">
          <a:blip r:embed="rId4">
            <a:alphaModFix/>
          </a:blip>
          <a:srcRect/>
          <a:stretch/>
        </p:blipFill>
        <p:spPr>
          <a:xfrm>
            <a:off x="10462046" y="6204281"/>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5"/>
                                        </p:tgtEl>
                                        <p:attrNameLst>
                                          <p:attrName>style.visibility</p:attrName>
                                        </p:attrNameLst>
                                      </p:cBhvr>
                                      <p:to>
                                        <p:strVal val="visible"/>
                                      </p:to>
                                    </p:set>
                                    <p:animEffect transition="in" filter="fade">
                                      <p:cBhvr>
                                        <p:cTn id="15" dur="1000"/>
                                        <p:tgtEl>
                                          <p:spTgt spid="14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Arial"/>
              <a:buNone/>
            </a:pPr>
            <a:r>
              <a:rPr lang="en-US">
                <a:solidFill>
                  <a:srgbClr val="F2F2F2"/>
                </a:solidFill>
                <a:latin typeface="Arial"/>
                <a:ea typeface="Arial"/>
                <a:cs typeface="Arial"/>
                <a:sym typeface="Arial"/>
              </a:rPr>
              <a:t>What’s wrong with the array ?!</a:t>
            </a:r>
            <a:endParaRPr>
              <a:solidFill>
                <a:srgbClr val="F2F2F2"/>
              </a:solidFill>
            </a:endParaRPr>
          </a:p>
        </p:txBody>
      </p:sp>
      <p:sp>
        <p:nvSpPr>
          <p:cNvPr id="151" name="Google Shape;151;p7"/>
          <p:cNvSpPr txBox="1">
            <a:spLocks noGrp="1"/>
          </p:cNvSpPr>
          <p:nvPr>
            <p:ph type="body" idx="1"/>
          </p:nvPr>
        </p:nvSpPr>
        <p:spPr>
          <a:xfrm>
            <a:off x="838200" y="3615750"/>
            <a:ext cx="10515600" cy="132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None/>
            </a:pPr>
            <a:r>
              <a:rPr lang="en-US">
                <a:solidFill>
                  <a:srgbClr val="F2F2F2"/>
                </a:solidFill>
              </a:rPr>
              <a:t>In order to maintain the </a:t>
            </a:r>
            <a:r>
              <a:rPr lang="en-US" b="1">
                <a:solidFill>
                  <a:srgbClr val="F2F2F2"/>
                </a:solidFill>
              </a:rPr>
              <a:t>contiguous</a:t>
            </a:r>
            <a:r>
              <a:rPr lang="en-US">
                <a:solidFill>
                  <a:srgbClr val="F2F2F2"/>
                </a:solidFill>
              </a:rPr>
              <a:t> order of the array in memory. </a:t>
            </a:r>
            <a:endParaRPr>
              <a:solidFill>
                <a:srgbClr val="F2F2F2"/>
              </a:solidFill>
            </a:endParaRPr>
          </a:p>
          <a:p>
            <a:pPr marL="0" lvl="0" indent="0" algn="ctr" rtl="0">
              <a:lnSpc>
                <a:spcPct val="90000"/>
              </a:lnSpc>
              <a:spcBef>
                <a:spcPts val="0"/>
              </a:spcBef>
              <a:spcAft>
                <a:spcPts val="0"/>
              </a:spcAft>
              <a:buNone/>
            </a:pPr>
            <a:r>
              <a:rPr lang="en-US">
                <a:solidFill>
                  <a:srgbClr val="F2F2F2"/>
                </a:solidFill>
              </a:rPr>
              <a:t>We will need to </a:t>
            </a:r>
            <a:r>
              <a:rPr lang="en-US" b="1">
                <a:solidFill>
                  <a:srgbClr val="F2F2F2"/>
                </a:solidFill>
              </a:rPr>
              <a:t>shift</a:t>
            </a:r>
            <a:r>
              <a:rPr lang="en-US">
                <a:solidFill>
                  <a:srgbClr val="F2F2F2"/>
                </a:solidFill>
              </a:rPr>
              <a:t> when inserting or deleting an element.</a:t>
            </a:r>
            <a:endParaRPr/>
          </a:p>
        </p:txBody>
      </p:sp>
      <p:sp>
        <p:nvSpPr>
          <p:cNvPr id="152" name="Google Shape;152;p7"/>
          <p:cNvSpPr txBox="1">
            <a:spLocks noGrp="1"/>
          </p:cNvSpPr>
          <p:nvPr>
            <p:ph type="body" idx="1"/>
          </p:nvPr>
        </p:nvSpPr>
        <p:spPr>
          <a:xfrm>
            <a:off x="838200" y="2221175"/>
            <a:ext cx="10515600" cy="988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None/>
            </a:pPr>
            <a:r>
              <a:rPr lang="en-US">
                <a:solidFill>
                  <a:srgbClr val="F2F2F2"/>
                </a:solidFill>
              </a:rPr>
              <a:t>How do we insert or delete an element in an array ?</a:t>
            </a:r>
            <a:endParaRPr/>
          </a:p>
        </p:txBody>
      </p:sp>
      <p:sp>
        <p:nvSpPr>
          <p:cNvPr id="153" name="Google Shape;153;p7"/>
          <p:cNvSpPr txBox="1">
            <a:spLocks noGrp="1"/>
          </p:cNvSpPr>
          <p:nvPr>
            <p:ph type="body" idx="1"/>
          </p:nvPr>
        </p:nvSpPr>
        <p:spPr>
          <a:xfrm>
            <a:off x="838200" y="4758750"/>
            <a:ext cx="10515600" cy="132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None/>
            </a:pPr>
            <a:r>
              <a:rPr lang="en-US">
                <a:solidFill>
                  <a:srgbClr val="F2F2F2"/>
                </a:solidFill>
              </a:rPr>
              <a:t>Too much work just to insert/delete right ?</a:t>
            </a:r>
            <a:endParaRPr/>
          </a:p>
        </p:txBody>
      </p:sp>
      <p:pic>
        <p:nvPicPr>
          <p:cNvPr id="6" name="Google Shape;104;p3">
            <a:extLst>
              <a:ext uri="{FF2B5EF4-FFF2-40B4-BE49-F238E27FC236}">
                <a16:creationId xmlns:a16="http://schemas.microsoft.com/office/drawing/2014/main" id="{FC53A31A-5225-4D55-9AC5-11DCE9FB7209}"/>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7" name="Google Shape;106;p3">
            <a:extLst>
              <a:ext uri="{FF2B5EF4-FFF2-40B4-BE49-F238E27FC236}">
                <a16:creationId xmlns:a16="http://schemas.microsoft.com/office/drawing/2014/main" id="{AB640F6F-751D-4E4B-97F8-EECCB1BEDDD0}"/>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1000"/>
                                        <p:tgtEl>
                                          <p:spTgt spid="151"/>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
                                        </p:tgtEl>
                                        <p:attrNameLst>
                                          <p:attrName>style.visibility</p:attrName>
                                        </p:attrNameLst>
                                      </p:cBhvr>
                                      <p:to>
                                        <p:strVal val="visible"/>
                                      </p:to>
                                    </p:set>
                                    <p:animEffect transition="in" filter="fade">
                                      <p:cBhvr>
                                        <p:cTn id="12"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0531098e58_3_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2F2F2"/>
              </a:buClr>
              <a:buSzPts val="4400"/>
              <a:buFont typeface="Arial"/>
              <a:buNone/>
            </a:pPr>
            <a:r>
              <a:rPr lang="en-US" sz="4400">
                <a:solidFill>
                  <a:srgbClr val="F2F2F2"/>
                </a:solidFill>
                <a:latin typeface="Arial"/>
                <a:ea typeface="Arial"/>
                <a:cs typeface="Arial"/>
                <a:sym typeface="Arial"/>
              </a:rPr>
              <a:t>Inserting an element.</a:t>
            </a:r>
            <a:endParaRPr>
              <a:solidFill>
                <a:srgbClr val="F2F2F2"/>
              </a:solidFill>
            </a:endParaRPr>
          </a:p>
        </p:txBody>
      </p:sp>
      <p:sp>
        <p:nvSpPr>
          <p:cNvPr id="159" name="Google Shape;159;g10531098e58_3_14"/>
          <p:cNvSpPr txBox="1">
            <a:spLocks noGrp="1"/>
          </p:cNvSpPr>
          <p:nvPr>
            <p:ph type="body" idx="1"/>
          </p:nvPr>
        </p:nvSpPr>
        <p:spPr>
          <a:xfrm>
            <a:off x="838200" y="1825625"/>
            <a:ext cx="10515600" cy="18861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None/>
            </a:pPr>
            <a:r>
              <a:rPr lang="en-US">
                <a:solidFill>
                  <a:srgbClr val="F2F2F2"/>
                </a:solidFill>
              </a:rPr>
              <a:t>We have an array of size 5 that has [2,3,4,5,_]. </a:t>
            </a:r>
            <a:endParaRPr>
              <a:solidFill>
                <a:srgbClr val="F2F2F2"/>
              </a:solidFill>
            </a:endParaRPr>
          </a:p>
          <a:p>
            <a:pPr marL="0" lvl="0" indent="0" algn="ctr" rtl="0">
              <a:lnSpc>
                <a:spcPct val="90000"/>
              </a:lnSpc>
              <a:spcBef>
                <a:spcPts val="1000"/>
              </a:spcBef>
              <a:spcAft>
                <a:spcPts val="0"/>
              </a:spcAft>
              <a:buNone/>
            </a:pPr>
            <a:r>
              <a:rPr lang="en-US">
                <a:solidFill>
                  <a:srgbClr val="F2F2F2"/>
                </a:solidFill>
              </a:rPr>
              <a:t>To insert the integer 1 in index 0 each element will get right-shifted and the result will be [_,2,3,4,5] and then we will insert the element so the final array will be [1,2,3,4,5]</a:t>
            </a:r>
            <a:endParaRPr/>
          </a:p>
        </p:txBody>
      </p:sp>
      <p:graphicFrame>
        <p:nvGraphicFramePr>
          <p:cNvPr id="160" name="Google Shape;160;g10531098e58_3_14"/>
          <p:cNvGraphicFramePr/>
          <p:nvPr/>
        </p:nvGraphicFramePr>
        <p:xfrm>
          <a:off x="3545991" y="4354995"/>
          <a:ext cx="5080000" cy="370850"/>
        </p:xfrm>
        <a:graphic>
          <a:graphicData uri="http://schemas.openxmlformats.org/drawingml/2006/table">
            <a:tbl>
              <a:tblPr firstRow="1" bandRow="1">
                <a:noFill/>
                <a:tableStyleId>{68085314-9A2D-40DE-AD20-6C7B022E723C}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1800">
                          <a:solidFill>
                            <a:schemeClr val="dk1"/>
                          </a:solidFill>
                        </a:rPr>
                        <a:t>2</a:t>
                      </a:r>
                      <a:endParaRPr>
                        <a:solidFill>
                          <a:schemeClr val="dk1"/>
                        </a:solidFill>
                      </a:endParaRPr>
                    </a:p>
                  </a:txBody>
                  <a:tcPr marL="91450" marR="91450" marT="45725" marB="45725">
                    <a:solidFill>
                      <a:srgbClr val="D0D0D0"/>
                    </a:solidFill>
                  </a:tcPr>
                </a:tc>
                <a:tc>
                  <a:txBody>
                    <a:bodyPr/>
                    <a:lstStyle/>
                    <a:p>
                      <a:pPr marL="0" marR="0" lvl="0" indent="0" algn="ctr" rtl="0">
                        <a:lnSpc>
                          <a:spcPct val="100000"/>
                        </a:lnSpc>
                        <a:spcBef>
                          <a:spcPts val="0"/>
                        </a:spcBef>
                        <a:spcAft>
                          <a:spcPts val="0"/>
                        </a:spcAft>
                        <a:buClr>
                          <a:srgbClr val="F2F2F2"/>
                        </a:buClr>
                        <a:buSzPts val="1800"/>
                        <a:buFont typeface="Calibri"/>
                        <a:buNone/>
                      </a:pPr>
                      <a:r>
                        <a:rPr lang="en-US" sz="1800">
                          <a:solidFill>
                            <a:schemeClr val="dk1"/>
                          </a:solidFill>
                        </a:rPr>
                        <a:t>3</a:t>
                      </a:r>
                      <a:endParaRPr>
                        <a:solidFill>
                          <a:schemeClr val="dk1"/>
                        </a:solidFill>
                      </a:endParaRPr>
                    </a:p>
                  </a:txBody>
                  <a:tcPr marL="91450" marR="91450" marT="45725" marB="45725">
                    <a:solidFill>
                      <a:srgbClr val="D0D0D0"/>
                    </a:solidFill>
                  </a:tcPr>
                </a:tc>
                <a:tc>
                  <a:txBody>
                    <a:bodyPr/>
                    <a:lstStyle/>
                    <a:p>
                      <a:pPr marL="0" marR="0" lvl="0" indent="0" algn="ctr" rtl="0">
                        <a:spcBef>
                          <a:spcPts val="0"/>
                        </a:spcBef>
                        <a:spcAft>
                          <a:spcPts val="0"/>
                        </a:spcAft>
                        <a:buNone/>
                      </a:pPr>
                      <a:r>
                        <a:rPr lang="en-US" sz="1800">
                          <a:solidFill>
                            <a:schemeClr val="dk1"/>
                          </a:solidFill>
                        </a:rPr>
                        <a:t>4</a:t>
                      </a:r>
                      <a:endParaRPr>
                        <a:solidFill>
                          <a:schemeClr val="dk1"/>
                        </a:solidFill>
                      </a:endParaRPr>
                    </a:p>
                  </a:txBody>
                  <a:tcPr marL="91450" marR="91450" marT="45725" marB="45725">
                    <a:solidFill>
                      <a:srgbClr val="D0D0D0"/>
                    </a:solidFill>
                  </a:tcPr>
                </a:tc>
                <a:tc>
                  <a:txBody>
                    <a:bodyPr/>
                    <a:lstStyle/>
                    <a:p>
                      <a:pPr marL="0" marR="0" lvl="0" indent="0" algn="ctr" rtl="0">
                        <a:spcBef>
                          <a:spcPts val="0"/>
                        </a:spcBef>
                        <a:spcAft>
                          <a:spcPts val="0"/>
                        </a:spcAft>
                        <a:buNone/>
                      </a:pPr>
                      <a:r>
                        <a:rPr lang="en-US" sz="1800">
                          <a:solidFill>
                            <a:schemeClr val="dk1"/>
                          </a:solidFill>
                        </a:rPr>
                        <a:t>5</a:t>
                      </a:r>
                      <a:endParaRPr>
                        <a:solidFill>
                          <a:schemeClr val="dk1"/>
                        </a:solidFill>
                      </a:endParaRPr>
                    </a:p>
                  </a:txBody>
                  <a:tcPr marL="91450" marR="91450" marT="45725" marB="45725">
                    <a:solidFill>
                      <a:srgbClr val="D0D0D0"/>
                    </a:solidFill>
                  </a:tcPr>
                </a:tc>
                <a:tc>
                  <a:txBody>
                    <a:bodyPr/>
                    <a:lstStyle/>
                    <a:p>
                      <a:pPr marL="0" marR="0" lvl="0" indent="0" algn="ctr" rtl="0">
                        <a:spcBef>
                          <a:spcPts val="0"/>
                        </a:spcBef>
                        <a:spcAft>
                          <a:spcPts val="0"/>
                        </a:spcAft>
                        <a:buNone/>
                      </a:pPr>
                      <a:endParaRPr sz="1800">
                        <a:solidFill>
                          <a:schemeClr val="dk1"/>
                        </a:solidFill>
                      </a:endParaRPr>
                    </a:p>
                  </a:txBody>
                  <a:tcPr marL="91450" marR="91450" marT="45725" marB="45725">
                    <a:solidFill>
                      <a:srgbClr val="D0D0D0"/>
                    </a:solidFill>
                  </a:tcPr>
                </a:tc>
                <a:extLst>
                  <a:ext uri="{0D108BD9-81ED-4DB2-BD59-A6C34878D82A}">
                    <a16:rowId xmlns:a16="http://schemas.microsoft.com/office/drawing/2014/main" val="10000"/>
                  </a:ext>
                </a:extLst>
              </a:tr>
            </a:tbl>
          </a:graphicData>
        </a:graphic>
      </p:graphicFrame>
      <p:cxnSp>
        <p:nvCxnSpPr>
          <p:cNvPr id="161" name="Google Shape;161;g10531098e58_3_14"/>
          <p:cNvCxnSpPr/>
          <p:nvPr/>
        </p:nvCxnSpPr>
        <p:spPr>
          <a:xfrm>
            <a:off x="7365592" y="4603195"/>
            <a:ext cx="518400" cy="0"/>
          </a:xfrm>
          <a:prstGeom prst="straightConnector1">
            <a:avLst/>
          </a:prstGeom>
          <a:noFill/>
          <a:ln w="28575" cap="flat" cmpd="sng">
            <a:solidFill>
              <a:schemeClr val="accent1"/>
            </a:solidFill>
            <a:prstDash val="solid"/>
            <a:miter lim="800000"/>
            <a:headEnd type="none" w="sm" len="sm"/>
            <a:tailEnd type="triangle" w="med" len="med"/>
          </a:ln>
        </p:spPr>
      </p:cxnSp>
      <p:cxnSp>
        <p:nvCxnSpPr>
          <p:cNvPr id="162" name="Google Shape;162;g10531098e58_3_14"/>
          <p:cNvCxnSpPr/>
          <p:nvPr/>
        </p:nvCxnSpPr>
        <p:spPr>
          <a:xfrm>
            <a:off x="5312120" y="4584343"/>
            <a:ext cx="518400" cy="0"/>
          </a:xfrm>
          <a:prstGeom prst="straightConnector1">
            <a:avLst/>
          </a:prstGeom>
          <a:noFill/>
          <a:ln w="28575" cap="flat" cmpd="sng">
            <a:solidFill>
              <a:schemeClr val="accent1"/>
            </a:solidFill>
            <a:prstDash val="solid"/>
            <a:miter lim="800000"/>
            <a:headEnd type="none" w="sm" len="sm"/>
            <a:tailEnd type="triangle" w="med" len="med"/>
          </a:ln>
        </p:spPr>
      </p:cxnSp>
      <p:cxnSp>
        <p:nvCxnSpPr>
          <p:cNvPr id="163" name="Google Shape;163;g10531098e58_3_14"/>
          <p:cNvCxnSpPr/>
          <p:nvPr/>
        </p:nvCxnSpPr>
        <p:spPr>
          <a:xfrm>
            <a:off x="6331785" y="4584343"/>
            <a:ext cx="518400" cy="0"/>
          </a:xfrm>
          <a:prstGeom prst="straightConnector1">
            <a:avLst/>
          </a:prstGeom>
          <a:noFill/>
          <a:ln w="28575" cap="flat" cmpd="sng">
            <a:solidFill>
              <a:schemeClr val="accent1"/>
            </a:solidFill>
            <a:prstDash val="solid"/>
            <a:miter lim="800000"/>
            <a:headEnd type="none" w="sm" len="sm"/>
            <a:tailEnd type="triangle" w="med" len="med"/>
          </a:ln>
        </p:spPr>
      </p:cxnSp>
      <p:cxnSp>
        <p:nvCxnSpPr>
          <p:cNvPr id="164" name="Google Shape;164;g10531098e58_3_14"/>
          <p:cNvCxnSpPr/>
          <p:nvPr/>
        </p:nvCxnSpPr>
        <p:spPr>
          <a:xfrm>
            <a:off x="4276743" y="4593769"/>
            <a:ext cx="518400" cy="0"/>
          </a:xfrm>
          <a:prstGeom prst="straightConnector1">
            <a:avLst/>
          </a:prstGeom>
          <a:noFill/>
          <a:ln w="28575" cap="flat" cmpd="sng">
            <a:solidFill>
              <a:schemeClr val="accent1"/>
            </a:solidFill>
            <a:prstDash val="solid"/>
            <a:miter lim="800000"/>
            <a:headEnd type="none" w="sm" len="sm"/>
            <a:tailEnd type="triangle" w="med" len="med"/>
          </a:ln>
        </p:spPr>
      </p:cxnSp>
      <p:graphicFrame>
        <p:nvGraphicFramePr>
          <p:cNvPr id="165" name="Google Shape;165;g10531098e58_3_14"/>
          <p:cNvGraphicFramePr/>
          <p:nvPr/>
        </p:nvGraphicFramePr>
        <p:xfrm>
          <a:off x="3545991" y="4354995"/>
          <a:ext cx="5080000" cy="370850"/>
        </p:xfrm>
        <a:graphic>
          <a:graphicData uri="http://schemas.openxmlformats.org/drawingml/2006/table">
            <a:tbl>
              <a:tblPr firstRow="1" bandRow="1">
                <a:noFill/>
                <a:tableStyleId>{68085314-9A2D-40DE-AD20-6C7B022E723C}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endParaRPr sz="1800">
                        <a:solidFill>
                          <a:srgbClr val="F2F2F2"/>
                        </a:solidFill>
                        <a:highlight>
                          <a:schemeClr val="dk1"/>
                        </a:highlight>
                      </a:endParaRPr>
                    </a:p>
                  </a:txBody>
                  <a:tcPr marL="91450" marR="91450" marT="45725" marB="45725">
                    <a:solidFill>
                      <a:srgbClr val="7F7F7F"/>
                    </a:solidFill>
                  </a:tcPr>
                </a:tc>
                <a:tc>
                  <a:txBody>
                    <a:bodyPr/>
                    <a:lstStyle/>
                    <a:p>
                      <a:pPr marL="0" marR="0" lvl="0" indent="0" algn="ctr" rtl="0">
                        <a:lnSpc>
                          <a:spcPct val="100000"/>
                        </a:lnSpc>
                        <a:spcBef>
                          <a:spcPts val="0"/>
                        </a:spcBef>
                        <a:spcAft>
                          <a:spcPts val="0"/>
                        </a:spcAft>
                        <a:buClr>
                          <a:srgbClr val="F2F2F2"/>
                        </a:buClr>
                        <a:buSzPts val="1800"/>
                        <a:buFont typeface="Calibri"/>
                        <a:buNone/>
                      </a:pPr>
                      <a:r>
                        <a:rPr lang="en-US" sz="1800">
                          <a:solidFill>
                            <a:srgbClr val="F2F2F2"/>
                          </a:solidFill>
                          <a:highlight>
                            <a:schemeClr val="dk1"/>
                          </a:highlight>
                        </a:rPr>
                        <a:t>2</a:t>
                      </a:r>
                      <a:endParaRPr>
                        <a:highlight>
                          <a:schemeClr val="dk1"/>
                        </a:highlight>
                      </a:endParaRPr>
                    </a:p>
                  </a:txBody>
                  <a:tcPr marL="91450" marR="91450" marT="45725" marB="45725">
                    <a:solidFill>
                      <a:srgbClr val="7F7F7F"/>
                    </a:solidFill>
                  </a:tcPr>
                </a:tc>
                <a:tc>
                  <a:txBody>
                    <a:bodyPr/>
                    <a:lstStyle/>
                    <a:p>
                      <a:pPr marL="0" marR="0" lvl="0" indent="0" algn="ctr" rtl="0">
                        <a:spcBef>
                          <a:spcPts val="0"/>
                        </a:spcBef>
                        <a:spcAft>
                          <a:spcPts val="0"/>
                        </a:spcAft>
                        <a:buNone/>
                      </a:pPr>
                      <a:r>
                        <a:rPr lang="en-US" sz="1800">
                          <a:solidFill>
                            <a:srgbClr val="F2F2F2"/>
                          </a:solidFill>
                          <a:highlight>
                            <a:schemeClr val="dk1"/>
                          </a:highlight>
                        </a:rPr>
                        <a:t>3</a:t>
                      </a:r>
                      <a:endParaRPr>
                        <a:highlight>
                          <a:schemeClr val="dk1"/>
                        </a:highlight>
                      </a:endParaRPr>
                    </a:p>
                  </a:txBody>
                  <a:tcPr marL="91450" marR="91450" marT="45725" marB="45725">
                    <a:solidFill>
                      <a:srgbClr val="7F7F7F"/>
                    </a:solidFill>
                  </a:tcPr>
                </a:tc>
                <a:tc>
                  <a:txBody>
                    <a:bodyPr/>
                    <a:lstStyle/>
                    <a:p>
                      <a:pPr marL="0" marR="0" lvl="0" indent="0" algn="ctr" rtl="0">
                        <a:spcBef>
                          <a:spcPts val="0"/>
                        </a:spcBef>
                        <a:spcAft>
                          <a:spcPts val="0"/>
                        </a:spcAft>
                        <a:buNone/>
                      </a:pPr>
                      <a:r>
                        <a:rPr lang="en-US" sz="1800">
                          <a:solidFill>
                            <a:srgbClr val="F2F2F2"/>
                          </a:solidFill>
                          <a:highlight>
                            <a:schemeClr val="dk1"/>
                          </a:highlight>
                        </a:rPr>
                        <a:t>4</a:t>
                      </a:r>
                      <a:endParaRPr>
                        <a:highlight>
                          <a:schemeClr val="dk1"/>
                        </a:highlight>
                      </a:endParaRPr>
                    </a:p>
                  </a:txBody>
                  <a:tcPr marL="91450" marR="91450" marT="45725" marB="45725">
                    <a:solidFill>
                      <a:srgbClr val="7F7F7F"/>
                    </a:solidFill>
                  </a:tcPr>
                </a:tc>
                <a:tc>
                  <a:txBody>
                    <a:bodyPr/>
                    <a:lstStyle/>
                    <a:p>
                      <a:pPr marL="0" marR="0" lvl="0" indent="0" algn="ctr" rtl="0">
                        <a:spcBef>
                          <a:spcPts val="0"/>
                        </a:spcBef>
                        <a:spcAft>
                          <a:spcPts val="0"/>
                        </a:spcAft>
                        <a:buNone/>
                      </a:pPr>
                      <a:r>
                        <a:rPr lang="en-US" sz="1800">
                          <a:solidFill>
                            <a:srgbClr val="F2F2F2"/>
                          </a:solidFill>
                          <a:highlight>
                            <a:schemeClr val="dk1"/>
                          </a:highlight>
                        </a:rPr>
                        <a:t>5</a:t>
                      </a:r>
                      <a:endParaRPr>
                        <a:highlight>
                          <a:schemeClr val="dk1"/>
                        </a:highlight>
                      </a:endParaRPr>
                    </a:p>
                  </a:txBody>
                  <a:tcPr marL="91450" marR="91450" marT="45725" marB="45725">
                    <a:solidFill>
                      <a:srgbClr val="7F7F7F"/>
                    </a:solidFill>
                  </a:tcPr>
                </a:tc>
                <a:extLst>
                  <a:ext uri="{0D108BD9-81ED-4DB2-BD59-A6C34878D82A}">
                    <a16:rowId xmlns:a16="http://schemas.microsoft.com/office/drawing/2014/main" val="10000"/>
                  </a:ext>
                </a:extLst>
              </a:tr>
            </a:tbl>
          </a:graphicData>
        </a:graphic>
      </p:graphicFrame>
      <p:graphicFrame>
        <p:nvGraphicFramePr>
          <p:cNvPr id="166" name="Google Shape;166;g10531098e58_3_14"/>
          <p:cNvGraphicFramePr/>
          <p:nvPr/>
        </p:nvGraphicFramePr>
        <p:xfrm>
          <a:off x="3565991" y="4355000"/>
          <a:ext cx="5080000" cy="370850"/>
        </p:xfrm>
        <a:graphic>
          <a:graphicData uri="http://schemas.openxmlformats.org/drawingml/2006/table">
            <a:tbl>
              <a:tblPr firstRow="1" bandRow="1">
                <a:noFill/>
                <a:tableStyleId>{68085314-9A2D-40DE-AD20-6C7B022E723C}</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1800">
                          <a:solidFill>
                            <a:schemeClr val="dk1"/>
                          </a:solidFill>
                        </a:rPr>
                        <a:t>1</a:t>
                      </a:r>
                      <a:endParaRPr>
                        <a:solidFill>
                          <a:schemeClr val="dk1"/>
                        </a:solidFill>
                      </a:endParaRPr>
                    </a:p>
                  </a:txBody>
                  <a:tcPr marL="91450" marR="91450" marT="45725" marB="45725">
                    <a:solidFill>
                      <a:srgbClr val="93C47D"/>
                    </a:solidFill>
                  </a:tcPr>
                </a:tc>
                <a:tc>
                  <a:txBody>
                    <a:bodyPr/>
                    <a:lstStyle/>
                    <a:p>
                      <a:pPr marL="0" marR="0" lvl="0" indent="0" algn="ctr" rtl="0">
                        <a:lnSpc>
                          <a:spcPct val="100000"/>
                        </a:lnSpc>
                        <a:spcBef>
                          <a:spcPts val="0"/>
                        </a:spcBef>
                        <a:spcAft>
                          <a:spcPts val="0"/>
                        </a:spcAft>
                        <a:buClr>
                          <a:srgbClr val="F2F2F2"/>
                        </a:buClr>
                        <a:buSzPts val="1800"/>
                        <a:buFont typeface="Calibri"/>
                        <a:buNone/>
                      </a:pPr>
                      <a:r>
                        <a:rPr lang="en-US" sz="1800">
                          <a:solidFill>
                            <a:schemeClr val="dk1"/>
                          </a:solidFill>
                        </a:rPr>
                        <a:t>2</a:t>
                      </a:r>
                      <a:endParaRPr>
                        <a:solidFill>
                          <a:schemeClr val="dk1"/>
                        </a:solidFill>
                      </a:endParaRPr>
                    </a:p>
                  </a:txBody>
                  <a:tcPr marL="91450" marR="91450" marT="45725" marB="45725">
                    <a:solidFill>
                      <a:srgbClr val="93C47D"/>
                    </a:solidFill>
                  </a:tcPr>
                </a:tc>
                <a:tc>
                  <a:txBody>
                    <a:bodyPr/>
                    <a:lstStyle/>
                    <a:p>
                      <a:pPr marL="0" marR="0" lvl="0" indent="0" algn="ctr" rtl="0">
                        <a:spcBef>
                          <a:spcPts val="0"/>
                        </a:spcBef>
                        <a:spcAft>
                          <a:spcPts val="0"/>
                        </a:spcAft>
                        <a:buNone/>
                      </a:pPr>
                      <a:r>
                        <a:rPr lang="en-US" sz="1800">
                          <a:solidFill>
                            <a:schemeClr val="dk1"/>
                          </a:solidFill>
                        </a:rPr>
                        <a:t>3</a:t>
                      </a:r>
                      <a:endParaRPr>
                        <a:solidFill>
                          <a:schemeClr val="dk1"/>
                        </a:solidFill>
                      </a:endParaRPr>
                    </a:p>
                  </a:txBody>
                  <a:tcPr marL="91450" marR="91450" marT="45725" marB="45725">
                    <a:solidFill>
                      <a:srgbClr val="93C47D"/>
                    </a:solidFill>
                  </a:tcPr>
                </a:tc>
                <a:tc>
                  <a:txBody>
                    <a:bodyPr/>
                    <a:lstStyle/>
                    <a:p>
                      <a:pPr marL="0" marR="0" lvl="0" indent="0" algn="ctr" rtl="0">
                        <a:spcBef>
                          <a:spcPts val="0"/>
                        </a:spcBef>
                        <a:spcAft>
                          <a:spcPts val="0"/>
                        </a:spcAft>
                        <a:buNone/>
                      </a:pPr>
                      <a:r>
                        <a:rPr lang="en-US" sz="1800">
                          <a:solidFill>
                            <a:schemeClr val="dk1"/>
                          </a:solidFill>
                        </a:rPr>
                        <a:t>4</a:t>
                      </a:r>
                      <a:endParaRPr>
                        <a:solidFill>
                          <a:schemeClr val="dk1"/>
                        </a:solidFill>
                      </a:endParaRPr>
                    </a:p>
                  </a:txBody>
                  <a:tcPr marL="91450" marR="91450" marT="45725" marB="45725">
                    <a:solidFill>
                      <a:srgbClr val="93C47D"/>
                    </a:solidFill>
                  </a:tcPr>
                </a:tc>
                <a:tc>
                  <a:txBody>
                    <a:bodyPr/>
                    <a:lstStyle/>
                    <a:p>
                      <a:pPr marL="0" marR="0" lvl="0" indent="0" algn="ctr" rtl="0">
                        <a:spcBef>
                          <a:spcPts val="0"/>
                        </a:spcBef>
                        <a:spcAft>
                          <a:spcPts val="0"/>
                        </a:spcAft>
                        <a:buNone/>
                      </a:pPr>
                      <a:r>
                        <a:rPr lang="en-US" sz="1800">
                          <a:solidFill>
                            <a:schemeClr val="dk1"/>
                          </a:solidFill>
                        </a:rPr>
                        <a:t>5</a:t>
                      </a:r>
                      <a:endParaRPr>
                        <a:solidFill>
                          <a:schemeClr val="dk1"/>
                        </a:solidFill>
                      </a:endParaRPr>
                    </a:p>
                  </a:txBody>
                  <a:tcPr marL="91450" marR="91450" marT="45725" marB="45725">
                    <a:solidFill>
                      <a:srgbClr val="93C47D"/>
                    </a:solidFill>
                  </a:tcPr>
                </a:tc>
                <a:extLst>
                  <a:ext uri="{0D108BD9-81ED-4DB2-BD59-A6C34878D82A}">
                    <a16:rowId xmlns:a16="http://schemas.microsoft.com/office/drawing/2014/main" val="10000"/>
                  </a:ext>
                </a:extLst>
              </a:tr>
            </a:tbl>
          </a:graphicData>
        </a:graphic>
      </p:graphicFrame>
      <p:pic>
        <p:nvPicPr>
          <p:cNvPr id="11" name="Google Shape;104;p3">
            <a:extLst>
              <a:ext uri="{FF2B5EF4-FFF2-40B4-BE49-F238E27FC236}">
                <a16:creationId xmlns:a16="http://schemas.microsoft.com/office/drawing/2014/main" id="{6010FAA5-AAFC-4B06-9B44-D253FD716179}"/>
              </a:ext>
            </a:extLst>
          </p:cNvPr>
          <p:cNvPicPr preferRelativeResize="0"/>
          <p:nvPr/>
        </p:nvPicPr>
        <p:blipFill rotWithShape="1">
          <a:blip r:embed="rId3">
            <a:alphaModFix/>
          </a:blip>
          <a:srcRect/>
          <a:stretch/>
        </p:blipFill>
        <p:spPr>
          <a:xfrm>
            <a:off x="11285006" y="256635"/>
            <a:ext cx="530915" cy="707887"/>
          </a:xfrm>
          <a:prstGeom prst="rect">
            <a:avLst/>
          </a:prstGeom>
          <a:noFill/>
          <a:ln>
            <a:noFill/>
          </a:ln>
        </p:spPr>
      </p:pic>
      <p:pic>
        <p:nvPicPr>
          <p:cNvPr id="12" name="Google Shape;106;p3">
            <a:extLst>
              <a:ext uri="{FF2B5EF4-FFF2-40B4-BE49-F238E27FC236}">
                <a16:creationId xmlns:a16="http://schemas.microsoft.com/office/drawing/2014/main" id="{1024B06F-573F-4842-A4F9-286841A0C853}"/>
              </a:ext>
            </a:extLst>
          </p:cNvPr>
          <p:cNvPicPr preferRelativeResize="0"/>
          <p:nvPr/>
        </p:nvPicPr>
        <p:blipFill rotWithShape="1">
          <a:blip r:embed="rId4">
            <a:alphaModFix/>
          </a:blip>
          <a:srcRect/>
          <a:stretch/>
        </p:blipFill>
        <p:spPr>
          <a:xfrm>
            <a:off x="5273040" y="6101273"/>
            <a:ext cx="1645920" cy="4281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2174</Words>
  <Application>Microsoft Office PowerPoint</Application>
  <PresentationFormat>Widescreen</PresentationFormat>
  <Paragraphs>288</Paragraphs>
  <Slides>48</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Consolas</vt:lpstr>
      <vt:lpstr>Calibri</vt:lpstr>
      <vt:lpstr>Helvetica Neue</vt:lpstr>
      <vt:lpstr>Arial</vt:lpstr>
      <vt:lpstr>urw-din</vt:lpstr>
      <vt:lpstr>Office Theme</vt:lpstr>
      <vt:lpstr>PowerPoint Presentation</vt:lpstr>
      <vt:lpstr>PowerPoint Presentation</vt:lpstr>
      <vt:lpstr>PowerPoint Presentation</vt:lpstr>
      <vt:lpstr>Some confusions to clear.</vt:lpstr>
      <vt:lpstr>PowerPoint Presentation</vt:lpstr>
      <vt:lpstr>PowerPoint Presentation</vt:lpstr>
      <vt:lpstr>Random Lookup</vt:lpstr>
      <vt:lpstr>What’s wrong with the array ?!</vt:lpstr>
      <vt:lpstr>Inserting an element.</vt:lpstr>
      <vt:lpstr>Expanding an Array</vt:lpstr>
      <vt:lpstr>Why arrays are not enough?</vt:lpstr>
      <vt:lpstr>Why arrays are not enough?</vt:lpstr>
      <vt:lpstr>Can you think of another way to store data?</vt:lpstr>
      <vt:lpstr>Linked Lists</vt:lpstr>
      <vt:lpstr>Nodes</vt:lpstr>
      <vt:lpstr>Linked Lists</vt:lpstr>
      <vt:lpstr>Applications of Linked Lists.</vt:lpstr>
      <vt:lpstr>Performance of Linked Lists Worst Case Scenario</vt:lpstr>
      <vt:lpstr>Really, how linked lists works ?</vt:lpstr>
      <vt:lpstr>How to make linked list at home</vt:lpstr>
      <vt:lpstr>PowerPoint Presentation</vt:lpstr>
      <vt:lpstr>Variations of linked lists Singly Linked Lists</vt:lpstr>
      <vt:lpstr>PowerPoint Presentation</vt:lpstr>
      <vt:lpstr>Variations of linked lists Circular Linked Lists</vt:lpstr>
      <vt:lpstr>PowerPoint Presentation</vt:lpstr>
      <vt:lpstr>Variations of linked lists Doubly Linked Lists</vt:lpstr>
      <vt:lpstr>PowerPoint Presentation</vt:lpstr>
      <vt:lpstr>Variations of linked lists Circular Doubly Linked Lists</vt:lpstr>
      <vt:lpstr>What is better for random access?</vt:lpstr>
      <vt:lpstr>What should I use if we don’t know the size?</vt:lpstr>
      <vt:lpstr>Which uses less memory?</vt:lpstr>
      <vt:lpstr>Which has better Insertion/deletion  time?</vt:lpstr>
      <vt:lpstr>Linked Lists in STLs.</vt:lpstr>
      <vt:lpstr>What are STLs?</vt:lpstr>
      <vt:lpstr>Iterators</vt:lpstr>
      <vt:lpstr>Which one serves better as a stack or queue?</vt:lpstr>
      <vt:lpstr>How are Stack and Queues  implemented in STLs?</vt:lpstr>
      <vt:lpstr>An easy problem.</vt:lpstr>
      <vt:lpstr> A well-deserved break and some memes.</vt:lpstr>
      <vt:lpstr>PowerPoint Presentation</vt:lpstr>
      <vt:lpstr>Conclusion on linked Lists.</vt:lpstr>
      <vt:lpstr>Linear vs non-Linear Data  structures.</vt:lpstr>
      <vt:lpstr>Linear vs non-Linear Data  structures.</vt:lpstr>
      <vt:lpstr>Binary Search</vt:lpstr>
      <vt:lpstr>Linear vs binary search</vt:lpstr>
      <vt:lpstr>Can we do better?</vt:lpstr>
      <vt:lpstr>What can we do?</vt:lpstr>
      <vt:lpstr>Join The art of Data Structures on discord!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Abaza</dc:creator>
  <cp:lastModifiedBy>مؤمن حمادة نجاح علي علي (ش معادلة)</cp:lastModifiedBy>
  <cp:revision>1</cp:revision>
  <dcterms:created xsi:type="dcterms:W3CDTF">2021-10-23T19:56:19Z</dcterms:created>
  <dcterms:modified xsi:type="dcterms:W3CDTF">2021-12-05T14:05:41Z</dcterms:modified>
</cp:coreProperties>
</file>