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notesMasterIdLst>
    <p:notesMasterId r:id="rId105"/>
  </p:notesMasterIdLst>
  <p:sldIdLst>
    <p:sldId id="256" r:id="rId3"/>
    <p:sldId id="257" r:id="rId4"/>
    <p:sldId id="285" r:id="rId5"/>
    <p:sldId id="305" r:id="rId6"/>
    <p:sldId id="307" r:id="rId7"/>
    <p:sldId id="308" r:id="rId8"/>
    <p:sldId id="309" r:id="rId9"/>
    <p:sldId id="310" r:id="rId10"/>
    <p:sldId id="311" r:id="rId11"/>
    <p:sldId id="312" r:id="rId12"/>
    <p:sldId id="326" r:id="rId13"/>
    <p:sldId id="328" r:id="rId14"/>
    <p:sldId id="325" r:id="rId15"/>
    <p:sldId id="313" r:id="rId16"/>
    <p:sldId id="317" r:id="rId17"/>
    <p:sldId id="318" r:id="rId18"/>
    <p:sldId id="320" r:id="rId19"/>
    <p:sldId id="331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480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  <p:sldId id="414" r:id="rId60"/>
    <p:sldId id="415" r:id="rId61"/>
    <p:sldId id="416" r:id="rId62"/>
    <p:sldId id="417" r:id="rId63"/>
    <p:sldId id="448" r:id="rId64"/>
    <p:sldId id="449" r:id="rId65"/>
    <p:sldId id="450" r:id="rId66"/>
    <p:sldId id="451" r:id="rId67"/>
    <p:sldId id="452" r:id="rId68"/>
    <p:sldId id="453" r:id="rId69"/>
    <p:sldId id="454" r:id="rId70"/>
    <p:sldId id="455" r:id="rId71"/>
    <p:sldId id="456" r:id="rId72"/>
    <p:sldId id="457" r:id="rId73"/>
    <p:sldId id="458" r:id="rId74"/>
    <p:sldId id="459" r:id="rId75"/>
    <p:sldId id="460" r:id="rId76"/>
    <p:sldId id="461" r:id="rId77"/>
    <p:sldId id="462" r:id="rId78"/>
    <p:sldId id="463" r:id="rId79"/>
    <p:sldId id="464" r:id="rId80"/>
    <p:sldId id="465" r:id="rId81"/>
    <p:sldId id="466" r:id="rId82"/>
    <p:sldId id="467" r:id="rId83"/>
    <p:sldId id="468" r:id="rId84"/>
    <p:sldId id="469" r:id="rId85"/>
    <p:sldId id="470" r:id="rId86"/>
    <p:sldId id="471" r:id="rId87"/>
    <p:sldId id="472" r:id="rId88"/>
    <p:sldId id="473" r:id="rId89"/>
    <p:sldId id="474" r:id="rId90"/>
    <p:sldId id="316" r:id="rId91"/>
    <p:sldId id="475" r:id="rId92"/>
    <p:sldId id="476" r:id="rId93"/>
    <p:sldId id="477" r:id="rId94"/>
    <p:sldId id="478" r:id="rId95"/>
    <p:sldId id="418" r:id="rId96"/>
    <p:sldId id="481" r:id="rId97"/>
    <p:sldId id="483" r:id="rId98"/>
    <p:sldId id="484" r:id="rId99"/>
    <p:sldId id="486" r:id="rId100"/>
    <p:sldId id="479" r:id="rId101"/>
    <p:sldId id="487" r:id="rId102"/>
    <p:sldId id="482" r:id="rId103"/>
    <p:sldId id="488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16"/>
    <a:srgbClr val="0A0A0A"/>
    <a:srgbClr val="FEAE01"/>
    <a:srgbClr val="ED7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9" y="86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C9BF3-8EB1-43F2-8E59-FBCA83F2FEF2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9858A-8468-4F9F-931D-43E9A00F3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9858A-8468-4F9F-931D-43E9A00F3A0D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2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37563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18047" y="464344"/>
            <a:ext cx="9148140" cy="41523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1pPr>
            <a:lvl2pPr marL="0" indent="160729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2pPr>
            <a:lvl3pPr marL="0" indent="321457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3pPr>
            <a:lvl4pPr marL="0" indent="482186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4pPr>
            <a:lvl5pPr marL="0" indent="642915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44002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63358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298406" y="449240"/>
            <a:ext cx="4992909" cy="577750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892969" y="3348633"/>
            <a:ext cx="5000625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1pPr>
            <a:lvl2pPr marL="0" indent="160729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2pPr>
            <a:lvl3pPr marL="0" indent="321457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3pPr>
            <a:lvl4pPr marL="0" indent="482186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4pPr>
            <a:lvl5pPr marL="0" indent="642915" algn="ctr">
              <a:spcBef>
                <a:spcPts val="0"/>
              </a:spcBef>
              <a:buSzTx/>
              <a:buNone/>
              <a:defRPr sz="225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9214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37098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039215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2165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892969" y="182165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866149" indent="-241093">
              <a:spcBef>
                <a:spcPts val="2250"/>
              </a:spcBef>
              <a:defRPr sz="1969"/>
            </a:lvl3pPr>
            <a:lvl4pPr marL="1178677" indent="-241093">
              <a:spcBef>
                <a:spcPts val="2250"/>
              </a:spcBef>
              <a:defRPr sz="1969"/>
            </a:lvl4pPr>
            <a:lvl5pPr marL="149120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4535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2652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8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310313" y="3491508"/>
            <a:ext cx="5000625" cy="27414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310313" y="446484"/>
            <a:ext cx="5000625" cy="274141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892969" y="446484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35282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190625" y="2984579"/>
            <a:ext cx="9810750" cy="5137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80296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2977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63150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47500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1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9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3291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77AC-790D-4814-AADA-50087DCEF84F}" type="datetimeFigureOut">
              <a:rPr lang="en-US" smtClean="0"/>
              <a:t>06-Dec-21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98CB2-AA2F-407F-831F-1B42A1DDB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892969" y="178594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892969" y="182165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5917310" y="6509742"/>
            <a:ext cx="301365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74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672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0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0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0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ata-structures/?ref=shm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hyperlink" Target="https://www.youtube.com/watch?v=2T-A_GFuoTo&amp;t=80s" TargetMode="External"/><Relationship Id="rId9" Type="http://schemas.openxmlformats.org/officeDocument/2006/relationships/hyperlink" Target="https://www.cs.usfca.edu/~galles/visualization/Algorithms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9AD5E5A-1C97-4264-9F29-6840BCCE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70E8057B-D875-4FAE-A376-1177D78F53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29840" y="1298255"/>
            <a:ext cx="7132320" cy="18667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4EA77A-7222-4088-AE23-05FD6FCA18FB}"/>
              </a:ext>
            </a:extLst>
          </p:cNvPr>
          <p:cNvSpPr/>
          <p:nvPr/>
        </p:nvSpPr>
        <p:spPr>
          <a:xfrm>
            <a:off x="1681638" y="3429000"/>
            <a:ext cx="8695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Session </a:t>
            </a:r>
            <a:r>
              <a:rPr lang="en-US" sz="54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  <a:r>
              <a:rPr lang="en-US" sz="5400" b="1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: BSTs, Maps &amp; Sets.</a:t>
            </a:r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76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8836" y="341746"/>
            <a:ext cx="6049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Trees Terminology 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41" y="1502248"/>
            <a:ext cx="7208117" cy="4454185"/>
          </a:xfrm>
          <a:prstGeom prst="rect">
            <a:avLst/>
          </a:prstGeom>
          <a:effectLst>
            <a:glow rad="952500">
              <a:schemeClr val="accent1">
                <a:alpha val="40000"/>
              </a:schemeClr>
            </a:glow>
          </a:effectLst>
        </p:spPr>
      </p:pic>
      <p:sp>
        <p:nvSpPr>
          <p:cNvPr id="8" name="TextBox 7"/>
          <p:cNvSpPr txBox="1"/>
          <p:nvPr/>
        </p:nvSpPr>
        <p:spPr>
          <a:xfrm>
            <a:off x="0" y="5196820"/>
            <a:ext cx="4022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More: </a:t>
            </a:r>
            <a:r>
              <a:rPr lang="en-GB" sz="2400" b="1" u="sng" dirty="0" smtClean="0">
                <a:solidFill>
                  <a:schemeClr val="accent5"/>
                </a:solidFill>
              </a:rPr>
              <a:t>https</a:t>
            </a:r>
            <a:r>
              <a:rPr lang="en-GB" sz="2400" b="1" u="sng" dirty="0">
                <a:solidFill>
                  <a:schemeClr val="accent5"/>
                </a:solidFill>
              </a:rPr>
              <a:t>://www.gatevidyalay.com/tree-data-structure-tree-terminology/</a:t>
            </a:r>
          </a:p>
        </p:txBody>
      </p:sp>
    </p:spTree>
    <p:extLst>
      <p:ext uri="{BB962C8B-B14F-4D97-AF65-F5344CB8AC3E}">
        <p14:creationId xmlns:p14="http://schemas.microsoft.com/office/powerpoint/2010/main" val="4089123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646" y="256635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STL::Maps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91" y="1698313"/>
            <a:ext cx="9042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begin() – Returns an iterator to the first element in the map</a:t>
            </a:r>
          </a:p>
          <a:p>
            <a:r>
              <a:rPr lang="en-US" sz="2800" dirty="0">
                <a:solidFill>
                  <a:schemeClr val="bg1"/>
                </a:solidFill>
              </a:rPr>
              <a:t>end() – Returns an iterator to the </a:t>
            </a:r>
            <a:r>
              <a:rPr lang="en-US" sz="2800" dirty="0" smtClean="0">
                <a:solidFill>
                  <a:schemeClr val="bg1"/>
                </a:solidFill>
              </a:rPr>
              <a:t>last </a:t>
            </a:r>
            <a:r>
              <a:rPr lang="en-US" sz="2800" dirty="0" err="1" smtClean="0">
                <a:solidFill>
                  <a:schemeClr val="bg1"/>
                </a:solidFill>
              </a:rPr>
              <a:t>elemtn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size</a:t>
            </a:r>
            <a:r>
              <a:rPr lang="en-US" sz="2800" dirty="0">
                <a:solidFill>
                  <a:schemeClr val="bg1"/>
                </a:solidFill>
              </a:rPr>
              <a:t>() – Returns the number of elements in the map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empty</a:t>
            </a:r>
            <a:r>
              <a:rPr lang="en-US" sz="2800" dirty="0">
                <a:solidFill>
                  <a:schemeClr val="bg1"/>
                </a:solidFill>
              </a:rPr>
              <a:t>() – Returns whether the map is empty</a:t>
            </a:r>
          </a:p>
          <a:p>
            <a:r>
              <a:rPr lang="en-US" sz="2800" dirty="0">
                <a:solidFill>
                  <a:schemeClr val="bg1"/>
                </a:solidFill>
              </a:rPr>
              <a:t>pair insert(</a:t>
            </a:r>
            <a:r>
              <a:rPr lang="en-US" sz="2800" dirty="0" err="1">
                <a:solidFill>
                  <a:schemeClr val="bg1"/>
                </a:solidFill>
              </a:rPr>
              <a:t>keyvalue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mapvalue</a:t>
            </a:r>
            <a:r>
              <a:rPr lang="en-US" sz="2800" dirty="0">
                <a:solidFill>
                  <a:schemeClr val="bg1"/>
                </a:solidFill>
              </a:rPr>
              <a:t>) – Adds a new element to the map</a:t>
            </a:r>
          </a:p>
          <a:p>
            <a:r>
              <a:rPr lang="en-US" sz="2800" dirty="0">
                <a:solidFill>
                  <a:schemeClr val="bg1"/>
                </a:solidFill>
              </a:rPr>
              <a:t>erase(iterator position) – Removes the element at the position pointed by the iterator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clear</a:t>
            </a:r>
            <a:r>
              <a:rPr lang="en-US" sz="2800" dirty="0">
                <a:solidFill>
                  <a:schemeClr val="bg1"/>
                </a:solidFill>
              </a:rPr>
              <a:t>() – Removes all the elements from the map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75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72131" y="340358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Let’s Practice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91" y="1698313"/>
            <a:ext cx="904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Given a list of integers of size N, Remove the duplicates and output it sorted.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1091" y="3358323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Example: N = 8, [1,1,2,3,4,4,9,0]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1091" y="4672095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Output: [1, 2, 3, 4, 9, 0]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72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27186" y="348929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Can we do better?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90" y="1698313"/>
            <a:ext cx="10114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Now we can insert delete and search in Log(N)</a:t>
            </a:r>
            <a:r>
              <a:rPr lang="en-GB" sz="3600" dirty="0" smtClean="0">
                <a:solidFill>
                  <a:schemeClr val="bg1"/>
                </a:solidFill>
              </a:rPr>
              <a:t>,                       Can we do better? O(1)??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3330" y="3462203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Find this out next Sunday.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4547" y="4815845"/>
            <a:ext cx="904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60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8836" y="341746"/>
            <a:ext cx="6049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Balanced Tree</a:t>
            </a:r>
            <a:r>
              <a:rPr lang="en-GB" sz="3200" dirty="0" smtClean="0">
                <a:solidFill>
                  <a:schemeClr val="bg1"/>
                </a:solidFill>
              </a:rPr>
              <a:t> V Un-Balanced Tree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4127" y="2138219"/>
            <a:ext cx="8723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tree is perfectly height-balanced </a:t>
            </a:r>
            <a:r>
              <a:rPr lang="en-US" sz="3200" b="1" dirty="0">
                <a:solidFill>
                  <a:schemeClr val="bg1"/>
                </a:solidFill>
              </a:rPr>
              <a:t>if the left and right subtrees of any node are the same height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82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58836" y="341746"/>
            <a:ext cx="6049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Balanced Tree</a:t>
            </a:r>
            <a:r>
              <a:rPr lang="en-GB" sz="3200" dirty="0" smtClean="0">
                <a:solidFill>
                  <a:schemeClr val="bg1"/>
                </a:solidFill>
              </a:rPr>
              <a:t> V Un-Balanced Tree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71" y="1138763"/>
            <a:ext cx="8126984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10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6075" y="641356"/>
            <a:ext cx="77257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Let’s discuss </a:t>
            </a:r>
            <a:r>
              <a:rPr lang="en-US" sz="3600" dirty="0">
                <a:solidFill>
                  <a:schemeClr val="bg1"/>
                </a:solidFill>
              </a:rPr>
              <a:t>T</a:t>
            </a:r>
            <a:r>
              <a:rPr lang="en-US" sz="3600" dirty="0" smtClean="0">
                <a:solidFill>
                  <a:schemeClr val="bg1"/>
                </a:solidFill>
              </a:rPr>
              <a:t>ime Complexity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     Insertion – search and deletion ?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4800" y="2686604"/>
            <a:ext cx="904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Arrays                -&gt;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Arrays (Sorted) -&gt;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74327" y="2686604"/>
            <a:ext cx="162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O(N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33465" y="3348323"/>
            <a:ext cx="5813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Search in O(</a:t>
            </a:r>
            <a:r>
              <a:rPr lang="en-US" sz="2400" dirty="0" err="1" smtClean="0">
                <a:solidFill>
                  <a:schemeClr val="bg1"/>
                </a:solidFill>
              </a:rPr>
              <a:t>LogN</a:t>
            </a:r>
            <a:r>
              <a:rPr lang="en-US" sz="2400" dirty="0" smtClean="0">
                <a:solidFill>
                  <a:schemeClr val="bg1"/>
                </a:solidFill>
              </a:rPr>
              <a:t>) but to sort is O(N Log N), but to insert we also have to shift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74800" y="5008666"/>
            <a:ext cx="581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To search in a linked List?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6400" y="4885556"/>
            <a:ext cx="162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O(N</a:t>
            </a:r>
            <a:r>
              <a:rPr lang="en-US" sz="4400" dirty="0">
                <a:solidFill>
                  <a:schemeClr val="bg1"/>
                </a:solidFill>
              </a:rPr>
              <a:t>)</a:t>
            </a:r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10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3127" y="256635"/>
            <a:ext cx="6049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BST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73383" y="1576958"/>
            <a:ext cx="904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Binary Search Tree </a:t>
            </a:r>
            <a:r>
              <a:rPr lang="en-US" sz="3200" dirty="0">
                <a:solidFill>
                  <a:schemeClr val="bg1"/>
                </a:solidFill>
              </a:rPr>
              <a:t>(BST), also called an ordered or sorted binary tree, is a rooted binary tree data structure whose internal nodes each store a key greater than all the keys in the node’s left subtree and less than those in its right subtree. </a:t>
            </a:r>
          </a:p>
          <a:p>
            <a:r>
              <a:rPr lang="en-US" sz="3200" i="1" dirty="0" smtClean="0">
                <a:solidFill>
                  <a:schemeClr val="bg1"/>
                </a:solidFill>
              </a:rPr>
              <a:t>With only 2 children per parent.</a:t>
            </a:r>
          </a:p>
          <a:p>
            <a:r>
              <a:rPr lang="en-US" sz="3200" i="1" dirty="0">
                <a:solidFill>
                  <a:schemeClr val="bg1"/>
                </a:solidFill>
              </a:rPr>
              <a:t>The left and right subtree each must also be a binary search tree. </a:t>
            </a:r>
            <a:endParaRPr lang="en-US" sz="3200" i="1" dirty="0" smtClean="0">
              <a:solidFill>
                <a:schemeClr val="bg1"/>
              </a:solidFill>
            </a:endParaRPr>
          </a:p>
          <a:p>
            <a:r>
              <a:rPr lang="en-US" sz="3200" i="1" dirty="0" smtClean="0">
                <a:solidFill>
                  <a:schemeClr val="bg1"/>
                </a:solidFill>
              </a:rPr>
              <a:t>No duplicate values are allowed.</a:t>
            </a:r>
            <a:endParaRPr 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46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1272" y="102746"/>
            <a:ext cx="3833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Examples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361" y="2216521"/>
            <a:ext cx="3476625" cy="2457450"/>
          </a:xfrm>
          <a:prstGeom prst="rect">
            <a:avLst/>
          </a:prstGeom>
          <a:effectLst>
            <a:glow rad="1905000">
              <a:schemeClr val="bg1">
                <a:alpha val="87000"/>
              </a:scheme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45" y="2049833"/>
            <a:ext cx="4237849" cy="37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73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42" y="610578"/>
            <a:ext cx="7702550" cy="523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78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06618" y="535923"/>
            <a:ext cx="6049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How does it work?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0327" y="2307422"/>
            <a:ext cx="904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How to write that in code?</a:t>
            </a:r>
            <a:endParaRPr lang="en-GB" sz="32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1" t="-994" r="11951" b="69829"/>
          <a:stretch/>
        </p:blipFill>
        <p:spPr>
          <a:xfrm>
            <a:off x="7471294" y="2307422"/>
            <a:ext cx="2420328" cy="8688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14926" y="2892197"/>
            <a:ext cx="35292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class </a:t>
            </a:r>
            <a:r>
              <a:rPr lang="en-US" sz="2800" dirty="0" err="1" smtClean="0">
                <a:solidFill>
                  <a:schemeClr val="bg1"/>
                </a:solidFill>
              </a:rPr>
              <a:t>BSTNode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</a:t>
            </a:r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78364" y="3648033"/>
            <a:ext cx="395316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int</a:t>
            </a:r>
            <a:r>
              <a:rPr lang="en-US" sz="3600" dirty="0">
                <a:solidFill>
                  <a:schemeClr val="bg1"/>
                </a:solidFill>
              </a:rPr>
              <a:t> data;</a:t>
            </a:r>
          </a:p>
          <a:p>
            <a:r>
              <a:rPr lang="en-US" sz="2800" dirty="0" err="1" smtClean="0">
                <a:solidFill>
                  <a:schemeClr val="bg1"/>
                </a:solidFill>
              </a:rPr>
              <a:t>BSTNode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*left, *right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325917" y="4991212"/>
            <a:ext cx="36572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public: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// Default constructor.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</a:rPr>
              <a:t>BSTNode</a:t>
            </a:r>
            <a:r>
              <a:rPr lang="en-US" sz="2000" dirty="0" smtClean="0">
                <a:solidFill>
                  <a:schemeClr val="bg1"/>
                </a:solidFill>
              </a:rPr>
              <a:t>();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25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Circle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gradFill>
            <a:gsLst>
              <a:gs pos="0">
                <a:srgbClr val="A6AAA8"/>
              </a:gs>
              <a:gs pos="100000">
                <a:srgbClr val="53585F"/>
              </a:gs>
            </a:gsLst>
            <a:lin ang="5400000"/>
          </a:gra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70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771" name="Arrow"/>
          <p:cNvSpPr/>
          <p:nvPr/>
        </p:nvSpPr>
        <p:spPr>
          <a:xfrm>
            <a:off x="3895656" y="2187773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72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773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rPr dirty="0"/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521872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76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777" name="Arrow"/>
          <p:cNvSpPr/>
          <p:nvPr/>
        </p:nvSpPr>
        <p:spPr>
          <a:xfrm>
            <a:off x="3895656" y="2187773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7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779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8976680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42DBE-5290-481B-8175-D4DEF559FA56}"/>
              </a:ext>
            </a:extLst>
          </p:cNvPr>
          <p:cNvSpPr txBox="1"/>
          <p:nvPr/>
        </p:nvSpPr>
        <p:spPr>
          <a:xfrm>
            <a:off x="5188541" y="256635"/>
            <a:ext cx="1814920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85" spc="0" baseline="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Agenda</a:t>
            </a:r>
            <a:endParaRPr lang="en-US" sz="3685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89195AC-6F74-4E2E-9A68-75F6A756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07AE6-C57D-4DB5-82EA-9A15D5E325CB}"/>
              </a:ext>
            </a:extLst>
          </p:cNvPr>
          <p:cNvSpPr txBox="1"/>
          <p:nvPr/>
        </p:nvSpPr>
        <p:spPr>
          <a:xfrm>
            <a:off x="762000" y="1673633"/>
            <a:ext cx="1066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Recap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Problem Vol.2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3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82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783" name="Arrow"/>
          <p:cNvSpPr/>
          <p:nvPr/>
        </p:nvSpPr>
        <p:spPr>
          <a:xfrm>
            <a:off x="3895656" y="2562820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84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785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843857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88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789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90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91" name="Arrow"/>
          <p:cNvSpPr/>
          <p:nvPr/>
        </p:nvSpPr>
        <p:spPr>
          <a:xfrm>
            <a:off x="3895656" y="2562820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792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793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727693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796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797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798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799" name="Arrow"/>
          <p:cNvSpPr/>
          <p:nvPr/>
        </p:nvSpPr>
        <p:spPr>
          <a:xfrm>
            <a:off x="3895656" y="2884289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00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01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444306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04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05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06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07" name="Arrow"/>
          <p:cNvSpPr/>
          <p:nvPr/>
        </p:nvSpPr>
        <p:spPr>
          <a:xfrm>
            <a:off x="3895656" y="2884289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0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09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778173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12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13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14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15" name="Arrow"/>
          <p:cNvSpPr/>
          <p:nvPr/>
        </p:nvSpPr>
        <p:spPr>
          <a:xfrm>
            <a:off x="3895656" y="2884289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16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17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1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19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270030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22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23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24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25" name="Arrow"/>
          <p:cNvSpPr/>
          <p:nvPr/>
        </p:nvSpPr>
        <p:spPr>
          <a:xfrm>
            <a:off x="3895656" y="3277195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26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27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2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29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515553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32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33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34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35" name="Arrow"/>
          <p:cNvSpPr/>
          <p:nvPr/>
        </p:nvSpPr>
        <p:spPr>
          <a:xfrm>
            <a:off x="3895656" y="3277195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36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37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3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39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047666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42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43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44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45" name="Arrow"/>
          <p:cNvSpPr/>
          <p:nvPr/>
        </p:nvSpPr>
        <p:spPr>
          <a:xfrm>
            <a:off x="3895656" y="3277195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46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47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4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49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8926067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52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53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54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55" name="Arrow"/>
          <p:cNvSpPr/>
          <p:nvPr/>
        </p:nvSpPr>
        <p:spPr>
          <a:xfrm>
            <a:off x="3895656" y="3277195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56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57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58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859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60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61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498123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64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65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66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67" name="Arrow"/>
          <p:cNvSpPr/>
          <p:nvPr/>
        </p:nvSpPr>
        <p:spPr>
          <a:xfrm>
            <a:off x="3895656" y="3634383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68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69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70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871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72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73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578329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642DBE-5290-481B-8175-D4DEF559FA56}"/>
              </a:ext>
            </a:extLst>
          </p:cNvPr>
          <p:cNvSpPr txBox="1"/>
          <p:nvPr/>
        </p:nvSpPr>
        <p:spPr>
          <a:xfrm>
            <a:off x="3903733" y="256635"/>
            <a:ext cx="4384534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85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Powerful resources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289195AC-6F74-4E2E-9A68-75F6A756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D07AE6-C57D-4DB5-82EA-9A15D5E325CB}"/>
              </a:ext>
            </a:extLst>
          </p:cNvPr>
          <p:cNvSpPr txBox="1"/>
          <p:nvPr/>
        </p:nvSpPr>
        <p:spPr>
          <a:xfrm>
            <a:off x="882463" y="1953400"/>
            <a:ext cx="1066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structures section: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https://www.geeksforgeeks.org/data-structures/?ref=shm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tool for Data structures: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https://www.cs.usfca.edu/~galles/visualization/Algorithms.html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CS50 Data Structures: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www.youtube.com/watch?v=2T-A_GFuoTo&amp;t=80s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Complexity Cheat Sheet: </a:t>
            </a:r>
            <a:r>
              <a:rPr lang="en-US" sz="2400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400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www.bigocheatsheet.com/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76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77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78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79" name="Arrow"/>
          <p:cNvSpPr/>
          <p:nvPr/>
        </p:nvSpPr>
        <p:spPr>
          <a:xfrm>
            <a:off x="3895656" y="3634383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80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81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82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84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85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69497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888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889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890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91" name="Arrow"/>
          <p:cNvSpPr/>
          <p:nvPr/>
        </p:nvSpPr>
        <p:spPr>
          <a:xfrm>
            <a:off x="3895656" y="3634383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92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893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94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895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96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897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250372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00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901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902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03" name="Arrow"/>
          <p:cNvSpPr/>
          <p:nvPr/>
        </p:nvSpPr>
        <p:spPr>
          <a:xfrm>
            <a:off x="3895656" y="3634383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04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05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06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0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909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256767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12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913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914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15" name="Arrow"/>
          <p:cNvSpPr/>
          <p:nvPr/>
        </p:nvSpPr>
        <p:spPr>
          <a:xfrm>
            <a:off x="3895656" y="3634383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16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17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18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19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20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21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22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923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6097290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26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927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928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29" name="Arrow"/>
          <p:cNvSpPr/>
          <p:nvPr/>
        </p:nvSpPr>
        <p:spPr>
          <a:xfrm>
            <a:off x="3895656" y="4000500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30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31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32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33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34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35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36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937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262969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40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941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942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43" name="Arrow"/>
          <p:cNvSpPr/>
          <p:nvPr/>
        </p:nvSpPr>
        <p:spPr>
          <a:xfrm>
            <a:off x="3895656" y="4000500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44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45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46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47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48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49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50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951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0093221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54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955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956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57" name="Arrow"/>
          <p:cNvSpPr/>
          <p:nvPr/>
        </p:nvSpPr>
        <p:spPr>
          <a:xfrm>
            <a:off x="3895656" y="4000500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58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59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60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61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62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63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64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965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522136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68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969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970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71" name="Arrow"/>
          <p:cNvSpPr/>
          <p:nvPr/>
        </p:nvSpPr>
        <p:spPr>
          <a:xfrm>
            <a:off x="3895656" y="4000500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72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73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74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75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76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77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78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79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80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981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645806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984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985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986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87" name="Arrow"/>
          <p:cNvSpPr/>
          <p:nvPr/>
        </p:nvSpPr>
        <p:spPr>
          <a:xfrm>
            <a:off x="3895656" y="4366617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988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89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90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991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92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993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94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995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96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997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812943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00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001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002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03" name="Arrow"/>
          <p:cNvSpPr/>
          <p:nvPr/>
        </p:nvSpPr>
        <p:spPr>
          <a:xfrm>
            <a:off x="3895656" y="4366617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004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05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06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007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08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09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10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11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12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013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65786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000999" y="256636"/>
            <a:ext cx="5832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Recall from the last time.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98D211-DDC0-41E7-9628-5BFDA7C41BA2}"/>
              </a:ext>
            </a:extLst>
          </p:cNvPr>
          <p:cNvSpPr txBox="1"/>
          <p:nvPr/>
        </p:nvSpPr>
        <p:spPr>
          <a:xfrm rot="10800000" flipH="1" flipV="1">
            <a:off x="4043848" y="1814095"/>
            <a:ext cx="9578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48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 Non Linear </a:t>
            </a:r>
          </a:p>
          <a:p>
            <a:pPr fontAlgn="base"/>
            <a:r>
              <a:rPr lang="en-US" sz="4800" dirty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 </a:t>
            </a:r>
            <a:r>
              <a:rPr lang="en-US" sz="48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      V</a:t>
            </a:r>
          </a:p>
          <a:p>
            <a:pPr fontAlgn="base"/>
            <a:r>
              <a:rPr lang="en-US" sz="4800" dirty="0" smtClean="0">
                <a:solidFill>
                  <a:schemeClr val="bg1"/>
                </a:solidFill>
                <a:latin typeface="urw-din"/>
                <a:cs typeface="Arial" panose="020B0604020202020204" pitchFamily="34" charset="0"/>
              </a:rPr>
              <a:t>    Linear </a:t>
            </a:r>
            <a:endParaRPr lang="en-US" sz="4800" dirty="0">
              <a:solidFill>
                <a:schemeClr val="bg1"/>
              </a:solidFill>
              <a:latin typeface="urw-din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859121" y="4199295"/>
            <a:ext cx="3892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 Structures 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682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16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017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018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19" name="Arrow"/>
          <p:cNvSpPr/>
          <p:nvPr/>
        </p:nvSpPr>
        <p:spPr>
          <a:xfrm>
            <a:off x="3895656" y="4366617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020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21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22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023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24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25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26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27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2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029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3202382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32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033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034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35" name="Arrow"/>
          <p:cNvSpPr/>
          <p:nvPr/>
        </p:nvSpPr>
        <p:spPr>
          <a:xfrm>
            <a:off x="3895656" y="4366617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036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37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38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039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40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41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42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43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44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045" name="We have encountered a value that is already in the tree. If your tree supports duplicate values then add another node, otherwise do nothing."/>
          <p:cNvSpPr/>
          <p:nvPr/>
        </p:nvSpPr>
        <p:spPr>
          <a:xfrm>
            <a:off x="3970334" y="5451858"/>
            <a:ext cx="6522221" cy="786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300"/>
            </a:lvl1pPr>
          </a:lstStyle>
          <a:p>
            <a:pPr algn="ctr" defTabSz="410751" hangingPunct="0"/>
            <a:r>
              <a:rPr sz="2320" kern="0" dirty="0">
                <a:solidFill>
                  <a:srgbClr val="FFFFFF"/>
                </a:solidFill>
                <a:latin typeface="Menlo"/>
                <a:sym typeface="Menlo"/>
              </a:rPr>
              <a:t>We have encountered a value that is already in the tree. </a:t>
            </a:r>
            <a:r>
              <a:rPr sz="2320" kern="0" dirty="0" smtClean="0">
                <a:solidFill>
                  <a:srgbClr val="FFFFFF"/>
                </a:solidFill>
                <a:latin typeface="Menlo"/>
                <a:sym typeface="Menlo"/>
              </a:rPr>
              <a:t>do </a:t>
            </a:r>
            <a:r>
              <a:rPr sz="2320" kern="0" dirty="0">
                <a:solidFill>
                  <a:srgbClr val="FFFFFF"/>
                </a:solidFill>
                <a:latin typeface="Menlo"/>
                <a:sym typeface="Menlo"/>
              </a:rPr>
              <a:t>nothing.</a:t>
            </a:r>
          </a:p>
        </p:txBody>
      </p:sp>
      <p:sp>
        <p:nvSpPr>
          <p:cNvPr id="104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9678798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65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066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067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68" name="Arrow"/>
          <p:cNvSpPr/>
          <p:nvPr/>
        </p:nvSpPr>
        <p:spPr>
          <a:xfrm>
            <a:off x="3895656" y="473273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069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70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71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072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73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74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75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76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77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078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507397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81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082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083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84" name="Arrow"/>
          <p:cNvSpPr/>
          <p:nvPr/>
        </p:nvSpPr>
        <p:spPr>
          <a:xfrm>
            <a:off x="3895656" y="473273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085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086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87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088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89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090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91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092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093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09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66294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09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098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099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00" name="Arrow"/>
          <p:cNvSpPr/>
          <p:nvPr/>
        </p:nvSpPr>
        <p:spPr>
          <a:xfrm>
            <a:off x="3895656" y="473273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101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2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03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104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05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06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07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08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09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11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2251640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1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114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115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16" name="Arrow"/>
          <p:cNvSpPr/>
          <p:nvPr/>
        </p:nvSpPr>
        <p:spPr>
          <a:xfrm>
            <a:off x="3895656" y="473273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117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18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19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120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21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22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23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24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25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126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27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128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3131179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31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132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133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34" name="Arrow"/>
          <p:cNvSpPr/>
          <p:nvPr/>
        </p:nvSpPr>
        <p:spPr>
          <a:xfrm>
            <a:off x="3895656" y="508992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135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36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37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138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39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40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41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42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43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144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45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14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546812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49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150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151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52" name="Arrow"/>
          <p:cNvSpPr/>
          <p:nvPr/>
        </p:nvSpPr>
        <p:spPr>
          <a:xfrm>
            <a:off x="3895656" y="508992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153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54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55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156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57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58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59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60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61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162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63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16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0425080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6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168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169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70" name="Arrow"/>
          <p:cNvSpPr/>
          <p:nvPr/>
        </p:nvSpPr>
        <p:spPr>
          <a:xfrm>
            <a:off x="3895656" y="508992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171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72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73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174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75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76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77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78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79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180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81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182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423630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185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186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187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88" name="Arrow"/>
          <p:cNvSpPr/>
          <p:nvPr/>
        </p:nvSpPr>
        <p:spPr>
          <a:xfrm>
            <a:off x="3895656" y="508992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189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90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91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192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93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194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95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196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97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198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99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20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555304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213675" y="256636"/>
            <a:ext cx="3406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Binary Search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pic>
        <p:nvPicPr>
          <p:cNvPr id="7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BE29E80E-C423-49AE-AC7D-B71D8E461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26" y="1970941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0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204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205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06" name="Arrow"/>
          <p:cNvSpPr/>
          <p:nvPr/>
        </p:nvSpPr>
        <p:spPr>
          <a:xfrm>
            <a:off x="3895656" y="508992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207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08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09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210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11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12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13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14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15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216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17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18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19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22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39183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2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224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225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26" name="Arrow"/>
          <p:cNvSpPr/>
          <p:nvPr/>
        </p:nvSpPr>
        <p:spPr>
          <a:xfrm>
            <a:off x="3895656" y="5473898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227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28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29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230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31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32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33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34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35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236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37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38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39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24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362984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4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244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245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46" name="Arrow"/>
          <p:cNvSpPr/>
          <p:nvPr/>
        </p:nvSpPr>
        <p:spPr>
          <a:xfrm>
            <a:off x="3895656" y="5473898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247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48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49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250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51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52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53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54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55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256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57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58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59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26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234999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6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264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265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66" name="Arrow"/>
          <p:cNvSpPr/>
          <p:nvPr/>
        </p:nvSpPr>
        <p:spPr>
          <a:xfrm>
            <a:off x="3895656" y="5473898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267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68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69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270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71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72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73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74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75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276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77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78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79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28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2072661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8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284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285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86" name="Arrow"/>
          <p:cNvSpPr/>
          <p:nvPr/>
        </p:nvSpPr>
        <p:spPr>
          <a:xfrm>
            <a:off x="3895656" y="5473898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287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88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89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290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91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292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93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294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95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296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97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98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99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30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166209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0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304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305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06" name="Arrow"/>
          <p:cNvSpPr/>
          <p:nvPr/>
        </p:nvSpPr>
        <p:spPr>
          <a:xfrm>
            <a:off x="3895656" y="5473898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07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08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09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310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11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12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13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14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15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316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17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18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19" name="25"/>
          <p:cNvSpPr/>
          <p:nvPr/>
        </p:nvSpPr>
        <p:spPr>
          <a:xfrm>
            <a:off x="8429450" y="4190083"/>
            <a:ext cx="491713" cy="491714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1320" name="Line"/>
          <p:cNvSpPr/>
          <p:nvPr/>
        </p:nvSpPr>
        <p:spPr>
          <a:xfrm flipV="1">
            <a:off x="8707636" y="3912175"/>
            <a:ext cx="61346" cy="267635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21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322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2294287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25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326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327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28" name="Arrow"/>
          <p:cNvSpPr/>
          <p:nvPr/>
        </p:nvSpPr>
        <p:spPr>
          <a:xfrm>
            <a:off x="3895656" y="582215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29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30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31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332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33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34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35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36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37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338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39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40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41" name="25"/>
          <p:cNvSpPr/>
          <p:nvPr/>
        </p:nvSpPr>
        <p:spPr>
          <a:xfrm>
            <a:off x="8429450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1342" name="Line"/>
          <p:cNvSpPr/>
          <p:nvPr/>
        </p:nvSpPr>
        <p:spPr>
          <a:xfrm flipV="1">
            <a:off x="8707636" y="3912175"/>
            <a:ext cx="61346" cy="267635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43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34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383524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4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348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349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50" name="Arrow"/>
          <p:cNvSpPr/>
          <p:nvPr/>
        </p:nvSpPr>
        <p:spPr>
          <a:xfrm>
            <a:off x="3895656" y="582215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4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51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52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53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354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55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56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57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58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59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360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61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62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63" name="25"/>
          <p:cNvSpPr/>
          <p:nvPr/>
        </p:nvSpPr>
        <p:spPr>
          <a:xfrm>
            <a:off x="8429450" y="4190083"/>
            <a:ext cx="491713" cy="49171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1364" name="Line"/>
          <p:cNvSpPr/>
          <p:nvPr/>
        </p:nvSpPr>
        <p:spPr>
          <a:xfrm flipV="1">
            <a:off x="8707636" y="3912175"/>
            <a:ext cx="61346" cy="267635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65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36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210767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69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370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371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72" name="Arrow"/>
          <p:cNvSpPr/>
          <p:nvPr/>
        </p:nvSpPr>
        <p:spPr>
          <a:xfrm>
            <a:off x="3895656" y="582215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73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74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75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376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77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78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79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80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81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382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83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84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85" name="25"/>
          <p:cNvSpPr/>
          <p:nvPr/>
        </p:nvSpPr>
        <p:spPr>
          <a:xfrm>
            <a:off x="8429450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1386" name="Line"/>
          <p:cNvSpPr/>
          <p:nvPr/>
        </p:nvSpPr>
        <p:spPr>
          <a:xfrm flipV="1">
            <a:off x="8707636" y="3912175"/>
            <a:ext cx="61346" cy="267635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87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388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051889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91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392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393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94" name="Arrow"/>
          <p:cNvSpPr/>
          <p:nvPr/>
        </p:nvSpPr>
        <p:spPr>
          <a:xfrm>
            <a:off x="3895656" y="582215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395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96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97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398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399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00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01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02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03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404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05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06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07" name="25"/>
          <p:cNvSpPr/>
          <p:nvPr/>
        </p:nvSpPr>
        <p:spPr>
          <a:xfrm>
            <a:off x="8429450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1408" name="Line"/>
          <p:cNvSpPr/>
          <p:nvPr/>
        </p:nvSpPr>
        <p:spPr>
          <a:xfrm flipV="1">
            <a:off x="8707636" y="3912175"/>
            <a:ext cx="61346" cy="267635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09" name="6"/>
          <p:cNvSpPr/>
          <p:nvPr/>
        </p:nvSpPr>
        <p:spPr>
          <a:xfrm>
            <a:off x="6405845" y="3416636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10" name="Line"/>
          <p:cNvSpPr/>
          <p:nvPr/>
        </p:nvSpPr>
        <p:spPr>
          <a:xfrm flipH="1" flipV="1">
            <a:off x="6290487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11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412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6129965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4213675" y="256636"/>
            <a:ext cx="3406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Binary Search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87781" y="1063977"/>
            <a:ext cx="8767921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[], 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x)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{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l = 0, r = </a:t>
            </a:r>
            <a:r>
              <a:rPr lang="en-US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arr.length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- 1;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(l &lt;= r) {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 = </a:t>
            </a:r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(l + r)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 2;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05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[m] == x)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m;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// If x greater, ignore left half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[m] &lt; x)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    l = m + 1;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// If x is smaller, ignore right half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    r = m - 1;</a:t>
            </a:r>
            <a:endParaRPr lang="en-US" altLang="en-US" sz="105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}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15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416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17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418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19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20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21" name="25"/>
          <p:cNvSpPr/>
          <p:nvPr/>
        </p:nvSpPr>
        <p:spPr>
          <a:xfrm>
            <a:off x="8429450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1422" name="6"/>
          <p:cNvSpPr/>
          <p:nvPr/>
        </p:nvSpPr>
        <p:spPr>
          <a:xfrm>
            <a:off x="6405845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23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424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425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26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27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28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29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30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31" name="Line"/>
          <p:cNvSpPr/>
          <p:nvPr/>
        </p:nvSpPr>
        <p:spPr>
          <a:xfrm flipV="1">
            <a:off x="8707636" y="3912175"/>
            <a:ext cx="61346" cy="267635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32" name="Line"/>
          <p:cNvSpPr/>
          <p:nvPr/>
        </p:nvSpPr>
        <p:spPr>
          <a:xfrm flipH="1" flipV="1">
            <a:off x="6290487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33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34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435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50735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  <p:sp>
        <p:nvSpPr>
          <p:cNvPr id="1438" name="7"/>
          <p:cNvSpPr/>
          <p:nvPr/>
        </p:nvSpPr>
        <p:spPr>
          <a:xfrm>
            <a:off x="6985587" y="184501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439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440" name="5"/>
          <p:cNvSpPr/>
          <p:nvPr/>
        </p:nvSpPr>
        <p:spPr>
          <a:xfrm>
            <a:off x="5889297" y="264318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441" name="20"/>
          <p:cNvSpPr/>
          <p:nvPr/>
        </p:nvSpPr>
        <p:spPr>
          <a:xfrm>
            <a:off x="8080504" y="2643188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20</a:t>
            </a:r>
          </a:p>
        </p:txBody>
      </p:sp>
      <p:sp>
        <p:nvSpPr>
          <p:cNvPr id="1442" name="4"/>
          <p:cNvSpPr/>
          <p:nvPr/>
        </p:nvSpPr>
        <p:spPr>
          <a:xfrm>
            <a:off x="540984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443" name="2"/>
          <p:cNvSpPr/>
          <p:nvPr/>
        </p:nvSpPr>
        <p:spPr>
          <a:xfrm>
            <a:off x="5163931" y="4190083"/>
            <a:ext cx="491714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44" name="10"/>
          <p:cNvSpPr/>
          <p:nvPr/>
        </p:nvSpPr>
        <p:spPr>
          <a:xfrm>
            <a:off x="7412839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445" name="25"/>
          <p:cNvSpPr/>
          <p:nvPr/>
        </p:nvSpPr>
        <p:spPr>
          <a:xfrm>
            <a:off x="8429450" y="4190083"/>
            <a:ext cx="491713" cy="49171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25</a:t>
            </a:r>
          </a:p>
        </p:txBody>
      </p:sp>
      <p:sp>
        <p:nvSpPr>
          <p:cNvPr id="1446" name="6"/>
          <p:cNvSpPr/>
          <p:nvPr/>
        </p:nvSpPr>
        <p:spPr>
          <a:xfrm>
            <a:off x="6405845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47" name="15"/>
          <p:cNvSpPr/>
          <p:nvPr/>
        </p:nvSpPr>
        <p:spPr>
          <a:xfrm>
            <a:off x="7609292" y="3416636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15</a:t>
            </a:r>
          </a:p>
        </p:txBody>
      </p:sp>
      <p:sp>
        <p:nvSpPr>
          <p:cNvPr id="1448" name="33"/>
          <p:cNvSpPr/>
          <p:nvPr/>
        </p:nvSpPr>
        <p:spPr>
          <a:xfrm>
            <a:off x="8605295" y="34166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33</a:t>
            </a:r>
          </a:p>
        </p:txBody>
      </p:sp>
      <p:sp>
        <p:nvSpPr>
          <p:cNvPr id="1449" name="Line"/>
          <p:cNvSpPr/>
          <p:nvPr/>
        </p:nvSpPr>
        <p:spPr>
          <a:xfrm flipV="1">
            <a:off x="6357194" y="2241608"/>
            <a:ext cx="656320" cy="48194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0" name="Line"/>
          <p:cNvSpPr/>
          <p:nvPr/>
        </p:nvSpPr>
        <p:spPr>
          <a:xfrm flipH="1" flipV="1">
            <a:off x="7446882" y="2262398"/>
            <a:ext cx="642532" cy="47647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1" name="Line"/>
          <p:cNvSpPr/>
          <p:nvPr/>
        </p:nvSpPr>
        <p:spPr>
          <a:xfrm flipH="1" flipV="1">
            <a:off x="8487190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2" name="Line"/>
          <p:cNvSpPr/>
          <p:nvPr/>
        </p:nvSpPr>
        <p:spPr>
          <a:xfrm flipV="1">
            <a:off x="7986721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3" name="Line"/>
          <p:cNvSpPr/>
          <p:nvPr/>
        </p:nvSpPr>
        <p:spPr>
          <a:xfrm flipV="1">
            <a:off x="7680722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4" name="Line"/>
          <p:cNvSpPr/>
          <p:nvPr/>
        </p:nvSpPr>
        <p:spPr>
          <a:xfrm flipV="1">
            <a:off x="5461695" y="3910998"/>
            <a:ext cx="109953" cy="26998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5" name="Line"/>
          <p:cNvSpPr/>
          <p:nvPr/>
        </p:nvSpPr>
        <p:spPr>
          <a:xfrm flipV="1">
            <a:off x="8707636" y="3912175"/>
            <a:ext cx="61346" cy="267635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6" name="Line"/>
          <p:cNvSpPr/>
          <p:nvPr/>
        </p:nvSpPr>
        <p:spPr>
          <a:xfrm flipH="1" flipV="1">
            <a:off x="6290487" y="3088394"/>
            <a:ext cx="232429" cy="342717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7" name="Line"/>
          <p:cNvSpPr/>
          <p:nvPr/>
        </p:nvSpPr>
        <p:spPr>
          <a:xfrm flipV="1">
            <a:off x="5790018" y="3098397"/>
            <a:ext cx="196860" cy="339229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58" name="insert(7)…"/>
          <p:cNvSpPr/>
          <p:nvPr/>
        </p:nvSpPr>
        <p:spPr>
          <a:xfrm>
            <a:off x="1909227" y="2099163"/>
            <a:ext cx="1442704" cy="4356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insert(7)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insert(10)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459" name="On average the insertion time will be logarithmic, but in the worst case this could degrade to linear time."/>
          <p:cNvSpPr/>
          <p:nvPr/>
        </p:nvSpPr>
        <p:spPr>
          <a:xfrm>
            <a:off x="3981254" y="5325277"/>
            <a:ext cx="6708549" cy="11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410751" hangingPunct="0">
              <a:defRPr sz="3300"/>
            </a:pPr>
            <a:r>
              <a:rPr sz="2320" kern="0" dirty="0">
                <a:solidFill>
                  <a:srgbClr val="FFFFFF"/>
                </a:solidFill>
                <a:latin typeface="Menlo"/>
                <a:sym typeface="Menlo"/>
              </a:rPr>
              <a:t>On average the insertion time will be </a:t>
            </a:r>
            <a:r>
              <a:rPr sz="2320" b="1" kern="0" dirty="0">
                <a:solidFill>
                  <a:srgbClr val="BC8027">
                    <a:hueOff val="102361"/>
                    <a:satOff val="14118"/>
                    <a:lumOff val="10675"/>
                  </a:srgbClr>
                </a:solidFill>
                <a:latin typeface="Menlo"/>
                <a:sym typeface="Menlo"/>
              </a:rPr>
              <a:t>logarithmic</a:t>
            </a:r>
            <a:r>
              <a:rPr sz="2320" kern="0" dirty="0">
                <a:solidFill>
                  <a:srgbClr val="FFFFFF"/>
                </a:solidFill>
                <a:latin typeface="Menlo"/>
                <a:sym typeface="Menlo"/>
              </a:rPr>
              <a:t>, but in the worst case this could degrade to </a:t>
            </a:r>
            <a:r>
              <a:rPr sz="2320" b="1" kern="0" dirty="0">
                <a:solidFill>
                  <a:srgbClr val="971817">
                    <a:hueOff val="101205"/>
                    <a:satOff val="-13598"/>
                    <a:lumOff val="23877"/>
                  </a:srgbClr>
                </a:solidFill>
                <a:latin typeface="Menlo"/>
                <a:sym typeface="Menlo"/>
              </a:rPr>
              <a:t>linear</a:t>
            </a:r>
            <a:r>
              <a:rPr sz="2320" kern="0" dirty="0">
                <a:solidFill>
                  <a:srgbClr val="FFFFFF"/>
                </a:solidFill>
                <a:latin typeface="Menlo"/>
                <a:sym typeface="Menlo"/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3932807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6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46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469" name="Arrow"/>
          <p:cNvSpPr/>
          <p:nvPr/>
        </p:nvSpPr>
        <p:spPr>
          <a:xfrm>
            <a:off x="3702774" y="2177058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7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295835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7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474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475" name="Arrow"/>
          <p:cNvSpPr/>
          <p:nvPr/>
        </p:nvSpPr>
        <p:spPr>
          <a:xfrm>
            <a:off x="3702774" y="2525315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7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11301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79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480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481" name="Arrow"/>
          <p:cNvSpPr/>
          <p:nvPr/>
        </p:nvSpPr>
        <p:spPr>
          <a:xfrm>
            <a:off x="3702774" y="2525315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82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1177982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85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486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487" name="Arrow"/>
          <p:cNvSpPr/>
          <p:nvPr/>
        </p:nvSpPr>
        <p:spPr>
          <a:xfrm>
            <a:off x="3702774" y="2525315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88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89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9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645978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49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494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495" name="Arrow"/>
          <p:cNvSpPr/>
          <p:nvPr/>
        </p:nvSpPr>
        <p:spPr>
          <a:xfrm>
            <a:off x="3702774" y="290036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496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97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498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269557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01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02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03" name="Arrow"/>
          <p:cNvSpPr/>
          <p:nvPr/>
        </p:nvSpPr>
        <p:spPr>
          <a:xfrm>
            <a:off x="3702774" y="290036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04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05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0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085527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09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10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11" name="Arrow"/>
          <p:cNvSpPr/>
          <p:nvPr/>
        </p:nvSpPr>
        <p:spPr>
          <a:xfrm>
            <a:off x="3702774" y="290036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12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13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1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439572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1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1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19" name="Arrow"/>
          <p:cNvSpPr/>
          <p:nvPr/>
        </p:nvSpPr>
        <p:spPr>
          <a:xfrm>
            <a:off x="3702774" y="2900362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2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2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2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2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2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58607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3700719" y="256636"/>
            <a:ext cx="44326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Binary Search……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                       Tree?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32" y="2684786"/>
            <a:ext cx="2562365" cy="34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1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2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2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29" name="Arrow"/>
          <p:cNvSpPr/>
          <p:nvPr/>
        </p:nvSpPr>
        <p:spPr>
          <a:xfrm>
            <a:off x="3702774" y="3266479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3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3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3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3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3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8191101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3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3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39" name="Arrow"/>
          <p:cNvSpPr/>
          <p:nvPr/>
        </p:nvSpPr>
        <p:spPr>
          <a:xfrm>
            <a:off x="3702774" y="3266479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4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4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4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4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4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4932306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4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4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49" name="Arrow"/>
          <p:cNvSpPr/>
          <p:nvPr/>
        </p:nvSpPr>
        <p:spPr>
          <a:xfrm>
            <a:off x="3702774" y="3266479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5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5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5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5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5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185344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5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5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59" name="Arrow"/>
          <p:cNvSpPr/>
          <p:nvPr/>
        </p:nvSpPr>
        <p:spPr>
          <a:xfrm>
            <a:off x="3702774" y="3266479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6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6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6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6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6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3817712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6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6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69" name="Arrow"/>
          <p:cNvSpPr/>
          <p:nvPr/>
        </p:nvSpPr>
        <p:spPr>
          <a:xfrm>
            <a:off x="3702774" y="3266479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7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7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7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7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74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75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7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6384924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79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80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81" name="Arrow"/>
          <p:cNvSpPr/>
          <p:nvPr/>
        </p:nvSpPr>
        <p:spPr>
          <a:xfrm>
            <a:off x="3702774" y="365938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82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83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84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85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86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87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88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4225399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91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592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593" name="Arrow"/>
          <p:cNvSpPr/>
          <p:nvPr/>
        </p:nvSpPr>
        <p:spPr>
          <a:xfrm>
            <a:off x="3702774" y="365938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594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95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96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597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98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99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0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0501832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0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604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605" name="Arrow"/>
          <p:cNvSpPr/>
          <p:nvPr/>
        </p:nvSpPr>
        <p:spPr>
          <a:xfrm>
            <a:off x="3702774" y="365938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06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07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08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09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10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11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12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9119347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15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616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617" name="Arrow"/>
          <p:cNvSpPr/>
          <p:nvPr/>
        </p:nvSpPr>
        <p:spPr>
          <a:xfrm>
            <a:off x="3702774" y="365938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18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19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20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21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22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23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2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9334972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2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62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629" name="Arrow"/>
          <p:cNvSpPr/>
          <p:nvPr/>
        </p:nvSpPr>
        <p:spPr>
          <a:xfrm>
            <a:off x="3702774" y="365938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3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3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3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3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34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35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3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895419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A44B1-3811-49CF-AF43-21632A659F67}"/>
              </a:ext>
            </a:extLst>
          </p:cNvPr>
          <p:cNvSpPr txBox="1"/>
          <p:nvPr/>
        </p:nvSpPr>
        <p:spPr>
          <a:xfrm>
            <a:off x="1578482" y="1826818"/>
            <a:ext cx="9035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What is a “Tree” in Computer Science?</a:t>
            </a:r>
            <a:endParaRPr lang="en-US" sz="4000" spc="0" baseline="0" dirty="0"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92482" y="3013563"/>
            <a:ext cx="80725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In computer science, a tree is 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a widely used abstract data type that simulates a hierarchical tree structure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, with a root value and subtrees of children with a parent node, represented as a set of linked nodes.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5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39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640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641" name="Arrow"/>
          <p:cNvSpPr/>
          <p:nvPr/>
        </p:nvSpPr>
        <p:spPr>
          <a:xfrm>
            <a:off x="3702774" y="3659386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42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43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44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45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46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47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48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649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5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2076897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5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654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655" name="Arrow"/>
          <p:cNvSpPr/>
          <p:nvPr/>
        </p:nvSpPr>
        <p:spPr>
          <a:xfrm>
            <a:off x="3702774" y="399871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56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57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58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59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60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61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62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663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6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797446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6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66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669" name="Arrow"/>
          <p:cNvSpPr/>
          <p:nvPr/>
        </p:nvSpPr>
        <p:spPr>
          <a:xfrm>
            <a:off x="3702774" y="399871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7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7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7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7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74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75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76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677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78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98354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81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682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683" name="Arrow"/>
          <p:cNvSpPr/>
          <p:nvPr/>
        </p:nvSpPr>
        <p:spPr>
          <a:xfrm>
            <a:off x="3702774" y="399871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84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85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86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87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88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89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90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691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92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8410090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695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696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697" name="Arrow"/>
          <p:cNvSpPr/>
          <p:nvPr/>
        </p:nvSpPr>
        <p:spPr>
          <a:xfrm>
            <a:off x="3702774" y="399871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698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99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00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01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02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03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04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05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0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0295387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09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710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711" name="Arrow"/>
          <p:cNvSpPr/>
          <p:nvPr/>
        </p:nvSpPr>
        <p:spPr>
          <a:xfrm>
            <a:off x="3702774" y="399871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712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13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14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15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16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17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18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19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2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237786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2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724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725" name="Arrow"/>
          <p:cNvSpPr/>
          <p:nvPr/>
        </p:nvSpPr>
        <p:spPr>
          <a:xfrm>
            <a:off x="3702774" y="399871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726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27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28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29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30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31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32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33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34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30685928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37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738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739" name="Arrow"/>
          <p:cNvSpPr/>
          <p:nvPr/>
        </p:nvSpPr>
        <p:spPr>
          <a:xfrm>
            <a:off x="3702774" y="3998714"/>
            <a:ext cx="892320" cy="231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18" y="14256"/>
                </a:moveTo>
                <a:lnTo>
                  <a:pt x="7618" y="21600"/>
                </a:lnTo>
                <a:lnTo>
                  <a:pt x="0" y="10800"/>
                </a:lnTo>
                <a:lnTo>
                  <a:pt x="7618" y="0"/>
                </a:lnTo>
                <a:lnTo>
                  <a:pt x="7618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 b="1" kern="0">
              <a:solidFill>
                <a:srgbClr val="FFFFFF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740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41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42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43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44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45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46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47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48" name="6"/>
          <p:cNvSpPr/>
          <p:nvPr/>
        </p:nvSpPr>
        <p:spPr>
          <a:xfrm>
            <a:off x="9082278" y="5688348"/>
            <a:ext cx="491713" cy="49171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49" name="Line"/>
          <p:cNvSpPr/>
          <p:nvPr/>
        </p:nvSpPr>
        <p:spPr>
          <a:xfrm flipH="1" flipV="1">
            <a:off x="8651627" y="5312893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50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41074264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1"/>
          <p:cNvSpPr/>
          <p:nvPr/>
        </p:nvSpPr>
        <p:spPr>
          <a:xfrm>
            <a:off x="4817459" y="1702136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53" name="Instructions:"/>
          <p:cNvSpPr/>
          <p:nvPr/>
        </p:nvSpPr>
        <p:spPr>
          <a:xfrm>
            <a:off x="2003190" y="1615584"/>
            <a:ext cx="202138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410751" hangingPunct="0"/>
            <a:r>
              <a:rPr sz="2531" b="1" u="sng" kern="0">
                <a:solidFill>
                  <a:srgbClr val="FFFFFF"/>
                </a:solidFill>
                <a:latin typeface="Menlo"/>
                <a:sym typeface="Menlo"/>
              </a:rPr>
              <a:t>Instructions</a:t>
            </a:r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:</a:t>
            </a:r>
          </a:p>
        </p:txBody>
      </p:sp>
      <p:sp>
        <p:nvSpPr>
          <p:cNvPr id="1754" name="insert(1)…"/>
          <p:cNvSpPr/>
          <p:nvPr/>
        </p:nvSpPr>
        <p:spPr>
          <a:xfrm>
            <a:off x="1909227" y="2099163"/>
            <a:ext cx="1261564" cy="2408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>
            <a:spAutoFit/>
          </a:bodyPr>
          <a:lstStyle/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insert(1)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insert(2)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insert(3)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insert(4)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insert(5)</a:t>
            </a:r>
          </a:p>
          <a:p>
            <a:pPr defTabSz="410751" hangingPunct="0"/>
            <a:r>
              <a:rPr sz="2531" kern="0">
                <a:solidFill>
                  <a:srgbClr val="FFFFFF"/>
                </a:solidFill>
                <a:latin typeface="Menlo"/>
                <a:sym typeface="Menlo"/>
              </a:rPr>
              <a:t>insert(6)</a:t>
            </a:r>
          </a:p>
        </p:txBody>
      </p:sp>
      <p:sp>
        <p:nvSpPr>
          <p:cNvPr id="1755" name="2"/>
          <p:cNvSpPr/>
          <p:nvPr/>
        </p:nvSpPr>
        <p:spPr>
          <a:xfrm>
            <a:off x="5663993" y="2512951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56" name="Line"/>
          <p:cNvSpPr/>
          <p:nvPr/>
        </p:nvSpPr>
        <p:spPr>
          <a:xfrm flipH="1" flipV="1">
            <a:off x="5233343" y="2137496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57" name="3"/>
          <p:cNvSpPr/>
          <p:nvPr/>
        </p:nvSpPr>
        <p:spPr>
          <a:xfrm>
            <a:off x="6510528" y="3309480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58" name="Line"/>
          <p:cNvSpPr/>
          <p:nvPr/>
        </p:nvSpPr>
        <p:spPr>
          <a:xfrm flipH="1" flipV="1">
            <a:off x="6079877" y="293402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59" name="4"/>
          <p:cNvSpPr/>
          <p:nvPr/>
        </p:nvSpPr>
        <p:spPr>
          <a:xfrm>
            <a:off x="7382067" y="4095292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760" name="Line"/>
          <p:cNvSpPr/>
          <p:nvPr/>
        </p:nvSpPr>
        <p:spPr>
          <a:xfrm flipH="1" flipV="1">
            <a:off x="6951415" y="3719837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61" name="5"/>
          <p:cNvSpPr/>
          <p:nvPr/>
        </p:nvSpPr>
        <p:spPr>
          <a:xfrm>
            <a:off x="8228600" y="4891820"/>
            <a:ext cx="491714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762" name="Line"/>
          <p:cNvSpPr/>
          <p:nvPr/>
        </p:nvSpPr>
        <p:spPr>
          <a:xfrm flipH="1" flipV="1">
            <a:off x="7797949" y="4516365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63" name="6"/>
          <p:cNvSpPr/>
          <p:nvPr/>
        </p:nvSpPr>
        <p:spPr>
          <a:xfrm>
            <a:off x="9082278" y="5688348"/>
            <a:ext cx="491713" cy="49171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 hangingPunct="0"/>
            <a:r>
              <a:rPr sz="1828" kern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764" name="Line"/>
          <p:cNvSpPr/>
          <p:nvPr/>
        </p:nvSpPr>
        <p:spPr>
          <a:xfrm flipH="1" flipV="1">
            <a:off x="8651627" y="5312893"/>
            <a:ext cx="466456" cy="466456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algn="ctr" defTabSz="410751" hangingPunct="0"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 sz="1828" kern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65" name="This type of linear behaviour is very bad and is the reason why balanced binary search trees were invented."/>
          <p:cNvSpPr/>
          <p:nvPr/>
        </p:nvSpPr>
        <p:spPr>
          <a:xfrm>
            <a:off x="1617443" y="5058885"/>
            <a:ext cx="6291454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ctr" defTabSz="410751" hangingPunct="0"/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This type of linear </a:t>
            </a:r>
            <a:r>
              <a:rPr sz="2531" kern="0" dirty="0" smtClean="0">
                <a:solidFill>
                  <a:srgbClr val="FFFFFF"/>
                </a:solidFill>
                <a:latin typeface="Menlo"/>
                <a:sym typeface="Menlo"/>
              </a:rPr>
              <a:t>behavior </a:t>
            </a:r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is </a:t>
            </a:r>
            <a:r>
              <a:rPr sz="2531" b="1" kern="0" dirty="0">
                <a:solidFill>
                  <a:srgbClr val="971817">
                    <a:hueOff val="101205"/>
                    <a:satOff val="-13598"/>
                    <a:lumOff val="23877"/>
                  </a:srgbClr>
                </a:solidFill>
                <a:latin typeface="Menlo"/>
                <a:sym typeface="Menlo"/>
              </a:rPr>
              <a:t>very bad</a:t>
            </a:r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 and is the reason why </a:t>
            </a:r>
            <a:r>
              <a:rPr sz="2531" b="1" kern="0" dirty="0">
                <a:solidFill>
                  <a:srgbClr val="00A6AC">
                    <a:satOff val="-13916"/>
                    <a:lumOff val="13989"/>
                  </a:srgbClr>
                </a:solidFill>
                <a:latin typeface="Menlo"/>
                <a:sym typeface="Menlo"/>
              </a:rPr>
              <a:t>balanced binary search trees</a:t>
            </a:r>
            <a:r>
              <a:rPr sz="2531" kern="0" dirty="0">
                <a:solidFill>
                  <a:srgbClr val="FFFFFF"/>
                </a:solidFill>
                <a:latin typeface="Menlo"/>
                <a:sym typeface="Menlo"/>
              </a:rPr>
              <a:t> were invented.</a:t>
            </a:r>
          </a:p>
        </p:txBody>
      </p:sp>
      <p:sp>
        <p:nvSpPr>
          <p:cNvPr id="1766" name="Adding elements to a BST"/>
          <p:cNvSpPr>
            <a:spLocks noGrp="1"/>
          </p:cNvSpPr>
          <p:nvPr>
            <p:ph type="title"/>
          </p:nvPr>
        </p:nvSpPr>
        <p:spPr>
          <a:xfrm>
            <a:off x="2321549" y="127148"/>
            <a:ext cx="7627210" cy="12804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6466">
              <a:defRPr sz="5840" b="1"/>
            </a:lvl1pPr>
          </a:lstStyle>
          <a:p>
            <a:r>
              <a:t>Adding elements to a BST</a:t>
            </a:r>
          </a:p>
        </p:txBody>
      </p:sp>
    </p:spTree>
    <p:extLst>
      <p:ext uri="{BB962C8B-B14F-4D97-AF65-F5344CB8AC3E}">
        <p14:creationId xmlns:p14="http://schemas.microsoft.com/office/powerpoint/2010/main" val="13690994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4436" y="383883"/>
            <a:ext cx="78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How insert works in code  (Recursion)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28291" y="1078379"/>
            <a:ext cx="4539704" cy="49090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BST* BST ::Insert(BST* root, </a:t>
            </a:r>
            <a:r>
              <a:rPr lang="en-US" alt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if (!root)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// Insert the first node, if root is NULL.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return new BST(value);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// Insert data.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if (value &gt; root-&gt;data)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// Insert right node data, if the 'value'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// to be inserted is greater than 'root' node data.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// Process right nodes.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root-&gt;right = Insert(root-&gt;right, value);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else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// Insert left node data, if the 'value'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// to be inserted is greater than 'root' node data.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// Process left nodes.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root-&gt;left = Insert(root-&gt;left, value);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// Return 'root' node, after insertion.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return root;</a:t>
            </a:r>
          </a:p>
          <a:p>
            <a:pPr lvl="0"/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512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t="-2315" r="-158" b="23412"/>
          <a:stretch/>
        </p:blipFill>
        <p:spPr>
          <a:xfrm>
            <a:off x="716309" y="2016484"/>
            <a:ext cx="5841509" cy="3148622"/>
          </a:xfrm>
          <a:prstGeom prst="rect">
            <a:avLst/>
          </a:prstGeom>
          <a:effectLst>
            <a:glow rad="1422400">
              <a:schemeClr val="accent1">
                <a:alpha val="40000"/>
              </a:schemeClr>
            </a:glow>
          </a:effectLst>
        </p:spPr>
      </p:pic>
      <p:sp>
        <p:nvSpPr>
          <p:cNvPr id="4" name="TextBox 3"/>
          <p:cNvSpPr txBox="1"/>
          <p:nvPr/>
        </p:nvSpPr>
        <p:spPr>
          <a:xfrm>
            <a:off x="5070763" y="64655"/>
            <a:ext cx="3833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Trees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39" y="1341017"/>
            <a:ext cx="4034324" cy="37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87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0762" y="610188"/>
            <a:ext cx="78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Your turn! Complete the search code!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45280" y="1877040"/>
            <a:ext cx="9858819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node* search(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node* root,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value)</a:t>
            </a:r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// Base Cases: root is null or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 found at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root</a:t>
            </a: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if (root == NULL || root-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&gt;value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==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value)</a:t>
            </a:r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   return root;</a:t>
            </a: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</a:t>
            </a: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//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is greater than root's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</a:t>
            </a:r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b="1" dirty="0" smtClean="0">
                <a:latin typeface="Consolas" panose="020B0609020204030204" pitchFamily="49" charset="0"/>
              </a:rPr>
              <a:t>fill this </a:t>
            </a:r>
          </a:p>
          <a:p>
            <a:pPr lvl="0"/>
            <a:endParaRPr lang="en-US" altLang="en-US" sz="2000" b="1" dirty="0"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//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is smaller than root's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</a:t>
            </a:r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b="1" dirty="0" smtClean="0">
                <a:latin typeface="Consolas" panose="020B0609020204030204" pitchFamily="49" charset="0"/>
              </a:rPr>
              <a:t>fill this</a:t>
            </a:r>
            <a:endParaRPr lang="en-US" altLang="en-US" sz="3200" b="1" dirty="0"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7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59925" y="564413"/>
            <a:ext cx="78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Solution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51728" y="1983977"/>
            <a:ext cx="995237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node* search(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node* root, </a:t>
            </a:r>
            <a:r>
              <a:rPr lang="en-US" altLang="en-US" sz="2000" b="1" dirty="0" err="1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value)</a:t>
            </a:r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// Base Cases: root is null or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 found at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root</a:t>
            </a: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if (root == NULL || root-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&gt;value </a:t>
            </a:r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==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value)</a:t>
            </a:r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   return root;</a:t>
            </a: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 </a:t>
            </a:r>
            <a:endParaRPr lang="en-US" altLang="en-US" sz="2000" b="1" dirty="0"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latin typeface="Consolas" panose="020B0609020204030204" pitchFamily="49" charset="0"/>
              </a:rPr>
              <a:t>    if (root-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&gt;value </a:t>
            </a:r>
            <a:r>
              <a:rPr lang="en-US" altLang="en-US" sz="2000" b="1" dirty="0">
                <a:latin typeface="Consolas" panose="020B0609020204030204" pitchFamily="49" charset="0"/>
              </a:rPr>
              <a:t>&lt;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value)</a:t>
            </a:r>
            <a:endParaRPr lang="en-US" altLang="en-US" sz="2000" b="1" dirty="0"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latin typeface="Consolas" panose="020B0609020204030204" pitchFamily="49" charset="0"/>
              </a:rPr>
              <a:t>       return search(root-&gt;right,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value);</a:t>
            </a:r>
            <a:endParaRPr lang="en-US" altLang="en-US" sz="2000" b="1" dirty="0"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</a:t>
            </a:r>
          </a:p>
          <a:p>
            <a:pPr lvl="0"/>
            <a:r>
              <a:rPr lang="en-US" altLang="en-US" sz="2000" b="1" dirty="0" smtClean="0">
                <a:latin typeface="Consolas" panose="020B0609020204030204" pitchFamily="49" charset="0"/>
              </a:rPr>
              <a:t>    else</a:t>
            </a:r>
            <a:endParaRPr lang="en-US" altLang="en-US" sz="2000" b="1" dirty="0">
              <a:latin typeface="Consolas" panose="020B0609020204030204" pitchFamily="49" charset="0"/>
            </a:endParaRPr>
          </a:p>
          <a:p>
            <a:pPr lvl="0"/>
            <a:r>
              <a:rPr lang="en-US" altLang="en-US" sz="2000" b="1" dirty="0">
                <a:solidFill>
                  <a:srgbClr val="006699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000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</a:rPr>
              <a:t>return search(root-&gt;left, </a:t>
            </a:r>
            <a:r>
              <a:rPr lang="en-US" altLang="en-US" sz="2000" b="1" dirty="0" smtClean="0">
                <a:latin typeface="Consolas" panose="020B0609020204030204" pitchFamily="49" charset="0"/>
              </a:rPr>
              <a:t>value);</a:t>
            </a:r>
          </a:p>
          <a:p>
            <a:pPr lvl="0"/>
            <a:endParaRPr lang="en-US" altLang="en-US" sz="20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b="1" dirty="0" smtClean="0">
                <a:solidFill>
                  <a:srgbClr val="006699"/>
                </a:solidFill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53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3360" y="3124348"/>
            <a:ext cx="78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Let’s watch A small video together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6716" y="793756"/>
            <a:ext cx="788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BST’s conclusion 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4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94183" y="2660562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Five Minutes Break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16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63127" y="256635"/>
            <a:ext cx="6049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Why?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0328" y="2409513"/>
            <a:ext cx="9042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Binary search trees allow binary search for fast lookup, addition and removal of data </a:t>
            </a:r>
            <a:r>
              <a:rPr lang="en-US" sz="3200" dirty="0" smtClean="0">
                <a:solidFill>
                  <a:schemeClr val="bg1"/>
                </a:solidFill>
              </a:rPr>
              <a:t>items.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0328" y="3886840"/>
            <a:ext cx="904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Binary Space </a:t>
            </a:r>
            <a:r>
              <a:rPr lang="en-US" sz="3200" dirty="0" smtClean="0">
                <a:solidFill>
                  <a:schemeClr val="bg1"/>
                </a:solidFill>
              </a:rPr>
              <a:t>Partition: </a:t>
            </a:r>
            <a:r>
              <a:rPr lang="en-US" sz="3200" dirty="0">
                <a:solidFill>
                  <a:schemeClr val="bg1"/>
                </a:solidFill>
              </a:rPr>
              <a:t>Used in almost every 3D video game to determine what objects need to be rendered.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456500"/>
            <a:ext cx="40224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More: </a:t>
            </a:r>
            <a:r>
              <a:rPr lang="en-GB" b="1" u="sng" dirty="0">
                <a:solidFill>
                  <a:schemeClr val="accent5"/>
                </a:solidFill>
              </a:rPr>
              <a:t>https://stackoverflow.com/questions/2130416/what-are-the-applications-of-binary-trees</a:t>
            </a:r>
          </a:p>
        </p:txBody>
      </p:sp>
    </p:spTree>
    <p:extLst>
      <p:ext uri="{BB962C8B-B14F-4D97-AF65-F5344CB8AC3E}">
        <p14:creationId xmlns:p14="http://schemas.microsoft.com/office/powerpoint/2010/main" val="1021758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646" y="256635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STL::Sets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2004" y="2505421"/>
            <a:ext cx="10510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Sets are a type of associative containers in which each element has to be unique because the value of the element identifies it. The values are stored in a specific order. 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30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646" y="256635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STL::Sets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0259" y="1424628"/>
            <a:ext cx="1051098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1 -The </a:t>
            </a:r>
            <a:r>
              <a:rPr lang="en-US" sz="3200" dirty="0">
                <a:solidFill>
                  <a:schemeClr val="bg1"/>
                </a:solidFill>
              </a:rPr>
              <a:t>set stores the elements in sorted order.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2- All </a:t>
            </a:r>
            <a:r>
              <a:rPr lang="en-US" sz="3200" dirty="0">
                <a:solidFill>
                  <a:schemeClr val="bg1"/>
                </a:solidFill>
              </a:rPr>
              <a:t>the elements in a set have unique values.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3</a:t>
            </a:r>
            <a:r>
              <a:rPr lang="en-US" sz="3200" dirty="0" smtClean="0">
                <a:solidFill>
                  <a:schemeClr val="bg1"/>
                </a:solidFill>
              </a:rPr>
              <a:t>- Sets </a:t>
            </a:r>
            <a:r>
              <a:rPr lang="en-US" sz="3200" dirty="0">
                <a:solidFill>
                  <a:schemeClr val="bg1"/>
                </a:solidFill>
              </a:rPr>
              <a:t>follow the Binary search tree implementation.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4- The </a:t>
            </a:r>
            <a:r>
              <a:rPr lang="en-US" sz="3200" dirty="0">
                <a:solidFill>
                  <a:schemeClr val="bg1"/>
                </a:solidFill>
              </a:rPr>
              <a:t>values in a set are unindexed.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75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8264" y="339762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STL::Sets - Functions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8453" y="1700068"/>
            <a:ext cx="105109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nsert(X) – inserts X into the set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begin() – Returns an iterator to the first element in the set.</a:t>
            </a:r>
          </a:p>
          <a:p>
            <a:r>
              <a:rPr lang="en-US" sz="2800" dirty="0">
                <a:solidFill>
                  <a:schemeClr val="bg1"/>
                </a:solidFill>
              </a:rPr>
              <a:t>end() – Returns an iterator to the </a:t>
            </a:r>
            <a:r>
              <a:rPr lang="en-US" sz="2800" dirty="0" smtClean="0">
                <a:solidFill>
                  <a:schemeClr val="bg1"/>
                </a:solidFill>
              </a:rPr>
              <a:t>last element (till now).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size() – Returns the number of elements in the set.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max_size</a:t>
            </a:r>
            <a:r>
              <a:rPr lang="en-US" sz="2800" dirty="0">
                <a:solidFill>
                  <a:schemeClr val="bg1"/>
                </a:solidFill>
              </a:rPr>
              <a:t>() – Returns the maximum number of elements that the set can hold.</a:t>
            </a:r>
          </a:p>
          <a:p>
            <a:r>
              <a:rPr lang="en-US" sz="2800" dirty="0">
                <a:solidFill>
                  <a:schemeClr val="bg1"/>
                </a:solidFill>
              </a:rPr>
              <a:t>empty() – Returns whether the set is empty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More</a:t>
            </a:r>
            <a:r>
              <a:rPr lang="en-US" sz="2800" dirty="0" smtClean="0">
                <a:solidFill>
                  <a:schemeClr val="bg1"/>
                </a:solidFill>
              </a:rPr>
              <a:t>: </a:t>
            </a:r>
            <a:r>
              <a:rPr lang="en-US" sz="2800" u="sng" dirty="0" smtClean="0">
                <a:solidFill>
                  <a:schemeClr val="accent5"/>
                </a:solidFill>
              </a:rPr>
              <a:t>https</a:t>
            </a:r>
            <a:r>
              <a:rPr lang="en-US" sz="2800" u="sng" dirty="0">
                <a:solidFill>
                  <a:schemeClr val="accent5"/>
                </a:solidFill>
              </a:rPr>
              <a:t>://www.cplusplus.com/reference/set/set/</a:t>
            </a:r>
            <a:endParaRPr lang="en-GB" sz="2800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8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88774" y="370036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STL::Multisets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0259" y="1424628"/>
            <a:ext cx="10510982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Multisets are a type of associative containers similar to set, with an exception that multiple elements can have same values.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48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5D24278-CC40-4D3F-A914-225AB456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85006" y="256635"/>
            <a:ext cx="530915" cy="70788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7EE790-39B3-43E9-A962-CABECFCFF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3040" y="6101273"/>
            <a:ext cx="1645920" cy="42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646" y="256635"/>
            <a:ext cx="707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STL::Maps</a:t>
            </a:r>
            <a:endParaRPr lang="en-GB" sz="6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91" y="1698313"/>
            <a:ext cx="904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Maps are associative containers that store elements in a mapped fashion. Each element has a key value and a mapped value. No two mapped values can have same key values.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23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6119</TotalTime>
  <Words>3259</Words>
  <Application>Microsoft Office PowerPoint</Application>
  <PresentationFormat>Widescreen</PresentationFormat>
  <Paragraphs>1324</Paragraphs>
  <Slides>102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13" baseType="lpstr">
      <vt:lpstr>Arial</vt:lpstr>
      <vt:lpstr>Arial</vt:lpstr>
      <vt:lpstr>Calibri</vt:lpstr>
      <vt:lpstr>Calibri Light</vt:lpstr>
      <vt:lpstr>Consolas</vt:lpstr>
      <vt:lpstr>Helvetica</vt:lpstr>
      <vt:lpstr>Helvetica Light</vt:lpstr>
      <vt:lpstr>Menlo</vt:lpstr>
      <vt:lpstr>urw-din</vt:lpstr>
      <vt:lpstr>Office Theme</vt:lpstr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Adding elements to a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Abaza</dc:creator>
  <cp:lastModifiedBy>mohamed adel</cp:lastModifiedBy>
  <cp:revision>88</cp:revision>
  <dcterms:created xsi:type="dcterms:W3CDTF">2021-10-23T19:56:19Z</dcterms:created>
  <dcterms:modified xsi:type="dcterms:W3CDTF">2021-12-07T23:01:37Z</dcterms:modified>
</cp:coreProperties>
</file>