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embeddedFontLst>
    <p:embeddedFont>
      <p:font typeface="Sof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hA1NrQCFzXeahuVDxXuLIYoa00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6BBDAF-1FD1-463B-8496-531E502CE90E}">
  <a:tblStyle styleId="{BB6BBDAF-1FD1-463B-8496-531E502CE90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Sofi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5927435da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5927435da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5927435da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927435d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5927435d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5927435d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927435da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5927435d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05927435da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975c3b3f_1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975c3b3f_1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5975c3b3f_1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5975c3b3f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5975c3b3f_1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05975c3b3f_1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5975c3b3f_1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5975c3b3f_1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05975c3b3f_1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5975c3b3f_1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5975c3b3f_1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05975c3b3f_1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5975c3b3f_1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5975c3b3f_1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05975c3b3f_1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5975c3b3f_1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5975c3b3f_1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05975c3b3f_1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5975c3b3f_1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5975c3b3f_1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05975c3b3f_1_4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5975c3b3f_1_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5975c3b3f_1_4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05975c3b3f_1_4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975c3b3f_1_4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975c3b3f_1_4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05975c3b3f_1_4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5975c3b3f_1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5975c3b3f_1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05975c3b3f_1_4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5975c3b3f_1_4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5975c3b3f_1_4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05975c3b3f_1_4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5975c3b3f_1_4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5975c3b3f_1_4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05975c3b3f_1_4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5975c3b3f_1_4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5975c3b3f_1_4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05975c3b3f_1_4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7184358d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7184358d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107184358db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7184358db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07184358db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07184358db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7184358d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7184358d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107184358db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7184358d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7184358d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07184358d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7184358db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7184358db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07184358db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7184358db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7184358db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07184358db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www.cs.usfca.edu/~galles/visualization/AVLtre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shs0KM3wKv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Hash_function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eeksforgeeks.org/advantages-of-bst-over-hash-table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geeksforgeeks.org/unordered_map-in-cpp-stl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hyperlink" Target="https://www.geeksforgeeks.org/data-structures/?ref=shm" TargetMode="External"/><Relationship Id="rId6" Type="http://schemas.openxmlformats.org/officeDocument/2006/relationships/hyperlink" Target="https://www.cs.usfca.edu/~galles/visualization/Algorithms.html" TargetMode="External"/><Relationship Id="rId7" Type="http://schemas.openxmlformats.org/officeDocument/2006/relationships/hyperlink" Target="https://www.youtube.com/watch?v=2T-A_GFuoTo&amp;t=80s" TargetMode="External"/><Relationship Id="rId8" Type="http://schemas.openxmlformats.org/officeDocument/2006/relationships/hyperlink" Target="https://www.bigocheatsheet.com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youtube.com/watch?v=t0Cq6tVNRBA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visualgo.net/en/heap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geeksforgeeks.org/heap-sort/" TargetMode="External"/><Relationship Id="rId4" Type="http://schemas.openxmlformats.org/officeDocument/2006/relationships/hyperlink" Target="https://www.geeksforgeeks.org/greedy-algorithms-set-7-dijkstras-algorithm-for-adjacency-list-representation/" TargetMode="External"/><Relationship Id="rId5" Type="http://schemas.openxmlformats.org/officeDocument/2006/relationships/hyperlink" Target="https://www.geeksforgeeks.org/greedy-algorithms-set-5-prims-minimum-spanning-tree-mst-2/" TargetMode="External"/><Relationship Id="rId6" Type="http://schemas.openxmlformats.org/officeDocument/2006/relationships/hyperlink" Target="https://www.geeksforgeeks.org/applications-of-heap-data-structure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5006" y="256635"/>
            <a:ext cx="530915" cy="70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9840" y="1298255"/>
            <a:ext cx="7132320" cy="186679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681638" y="3429000"/>
            <a:ext cx="86950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 </a:t>
            </a:r>
            <a:r>
              <a:rPr b="1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Tables, Hash functions and Heap.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Last in First out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Arrays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Stack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Queue</a:t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021348" y="2287571"/>
            <a:ext cx="2149200" cy="651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art of data structures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attendance system.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838200" y="2741250"/>
            <a:ext cx="10515600" cy="21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We want to build a solution so we can check if someone coming to attend registered in the form or not. Let us solve this problem with our data structures knowledge so far.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941894" y="1036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Naïve array solution O(n)</a:t>
            </a:r>
            <a:endParaRPr/>
          </a:p>
        </p:txBody>
      </p:sp>
      <p:graphicFrame>
        <p:nvGraphicFramePr>
          <p:cNvPr id="167" name="Google Shape;167;p13"/>
          <p:cNvGraphicFramePr/>
          <p:nvPr/>
        </p:nvGraphicFramePr>
        <p:xfrm>
          <a:off x="2159916" y="11917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{BB6BBDAF-1FD1-463B-8496-531E502CE90E}</a:tableStyleId>
              </a:tblPr>
              <a:tblGrid>
                <a:gridCol w="415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List of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 A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hmed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 Somia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Ayman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 Farah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 Hosam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 Mahmoud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7- Mai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8- Maria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9- Martina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 Mehrael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 Menna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12- Omar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13- Rowida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14- Shahd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8" name="Google Shape;168;p13"/>
          <p:cNvGraphicFramePr/>
          <p:nvPr/>
        </p:nvGraphicFramePr>
        <p:xfrm>
          <a:off x="6317923" y="11917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{BB6BBDAF-1FD1-463B-8496-531E502CE90E}</a:tableStyleId>
              </a:tblPr>
              <a:tblGrid>
                <a:gridCol w="415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registered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15- Youssef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16- Ziad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17- Abdelrahman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18-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Abdullah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19- Nariman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20- Nada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21- Yara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22- Marina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 Sara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 Mohamed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 Abanob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 Andrew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 Seif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28- Esmaeel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BST Log(n) 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31" y="2010870"/>
            <a:ext cx="10471138" cy="376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 txBox="1"/>
          <p:nvPr/>
        </p:nvSpPr>
        <p:spPr>
          <a:xfrm>
            <a:off x="2238300" y="6098800"/>
            <a:ext cx="771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Visualize Here!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Can we do better?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838200" y="1825625"/>
            <a:ext cx="10515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While log(N) is very good and there is a huge difference between O(N) and O(log(N)).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Can we maybe get to O(1)?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Combining Data Structures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838200" y="1673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So far, we talked about each data structure separately. But what if we tried to combine data structures so we can get the best of both worlds.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500" y="2709500"/>
            <a:ext cx="5574000" cy="36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4154075" y="6601200"/>
            <a:ext cx="87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5015088" y="6311750"/>
            <a:ext cx="1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Array of Linked Lists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927435da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Introducing Hash tables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g105927435da_0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It’s basically an Array of Linked Lists. Benefiting from the O(1) Random access of the array and the dynamism of the Linked Lists.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Hash tables is one of the most important and most used Data Structures. Why?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Because It allows to associate keys with values in a very effective way.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More here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927435da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Associating keys with values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g105927435da_0_9"/>
          <p:cNvSpPr txBox="1"/>
          <p:nvPr>
            <p:ph idx="1" type="body"/>
          </p:nvPr>
        </p:nvSpPr>
        <p:spPr>
          <a:xfrm>
            <a:off x="838200" y="1825625"/>
            <a:ext cx="10515600" cy="465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Associating keys with values is a very common thing. Either in coding problems or in software development. The examples are limitless.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Some examples: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 Key                 → Value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1- University ID → Grades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2- Username     → Password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3- National ID   → Full name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4- Country         → Capital city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5- Barcode        → Product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رمز &quot;تم التحقق منها بواسطة المنتدى&quot;" id="206" name="Google Shape;206;g105927435d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29225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105927435d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300" y="0"/>
            <a:ext cx="11996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05927435da_0_19"/>
          <p:cNvSpPr txBox="1"/>
          <p:nvPr/>
        </p:nvSpPr>
        <p:spPr>
          <a:xfrm>
            <a:off x="2552975" y="-65100"/>
            <a:ext cx="6042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g105927435da_0_19"/>
          <p:cNvCxnSpPr/>
          <p:nvPr/>
        </p:nvCxnSpPr>
        <p:spPr>
          <a:xfrm flipH="1" rot="10800000">
            <a:off x="3096675" y="1662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5" name="Google Shape;215;g105927435da_0_19"/>
          <p:cNvSpPr txBox="1"/>
          <p:nvPr/>
        </p:nvSpPr>
        <p:spPr>
          <a:xfrm>
            <a:off x="3821775" y="-26375"/>
            <a:ext cx="1359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Abdelrahman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05927435da_0_19"/>
          <p:cNvSpPr txBox="1"/>
          <p:nvPr/>
        </p:nvSpPr>
        <p:spPr>
          <a:xfrm>
            <a:off x="3882275" y="463372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Somia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g105927435da_0_19"/>
          <p:cNvCxnSpPr/>
          <p:nvPr/>
        </p:nvCxnSpPr>
        <p:spPr>
          <a:xfrm flipH="1" rot="10800000">
            <a:off x="3157175" y="48263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" name="Google Shape;218;g105927435da_0_19"/>
          <p:cNvCxnSpPr/>
          <p:nvPr/>
        </p:nvCxnSpPr>
        <p:spPr>
          <a:xfrm flipH="1" rot="10800000">
            <a:off x="3157175" y="15103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" name="Google Shape;219;g105927435da_0_19"/>
          <p:cNvCxnSpPr/>
          <p:nvPr/>
        </p:nvCxnSpPr>
        <p:spPr>
          <a:xfrm flipH="1" rot="10800000">
            <a:off x="3157175" y="19678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" name="Google Shape;220;g105927435da_0_19"/>
          <p:cNvCxnSpPr/>
          <p:nvPr/>
        </p:nvCxnSpPr>
        <p:spPr>
          <a:xfrm flipH="1" rot="10800000">
            <a:off x="3157175" y="330077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1" name="Google Shape;221;g105927435da_0_19"/>
          <p:cNvCxnSpPr/>
          <p:nvPr/>
        </p:nvCxnSpPr>
        <p:spPr>
          <a:xfrm>
            <a:off x="3157175" y="6430775"/>
            <a:ext cx="2039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" name="Google Shape;222;g105927435da_0_19"/>
          <p:cNvCxnSpPr/>
          <p:nvPr/>
        </p:nvCxnSpPr>
        <p:spPr>
          <a:xfrm flipH="1" rot="10800000">
            <a:off x="3157175" y="66697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3" name="Google Shape;223;g105927435da_0_19"/>
          <p:cNvSpPr txBox="1"/>
          <p:nvPr/>
        </p:nvSpPr>
        <p:spPr>
          <a:xfrm>
            <a:off x="3882275" y="647712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Ziad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05927435da_0_19"/>
          <p:cNvSpPr txBox="1"/>
          <p:nvPr/>
        </p:nvSpPr>
        <p:spPr>
          <a:xfrm>
            <a:off x="3882275" y="363477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Omar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05927435da_0_19"/>
          <p:cNvSpPr txBox="1"/>
          <p:nvPr/>
        </p:nvSpPr>
        <p:spPr>
          <a:xfrm>
            <a:off x="3882275" y="131772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Farah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05927435da_0_19"/>
          <p:cNvSpPr txBox="1"/>
          <p:nvPr/>
        </p:nvSpPr>
        <p:spPr>
          <a:xfrm>
            <a:off x="3882275" y="1744475"/>
            <a:ext cx="9213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Hosam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05927435da_0_19"/>
          <p:cNvSpPr txBox="1"/>
          <p:nvPr/>
        </p:nvSpPr>
        <p:spPr>
          <a:xfrm>
            <a:off x="5181375" y="4348850"/>
            <a:ext cx="9213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Rowida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05927435da_0_19"/>
          <p:cNvSpPr txBox="1"/>
          <p:nvPr/>
        </p:nvSpPr>
        <p:spPr>
          <a:xfrm>
            <a:off x="3882275" y="3077425"/>
            <a:ext cx="9213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05927435da_0_19"/>
          <p:cNvSpPr txBox="1"/>
          <p:nvPr/>
        </p:nvSpPr>
        <p:spPr>
          <a:xfrm>
            <a:off x="4954775" y="993575"/>
            <a:ext cx="10191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Esmaeel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05927435da_0_19"/>
          <p:cNvSpPr txBox="1"/>
          <p:nvPr/>
        </p:nvSpPr>
        <p:spPr>
          <a:xfrm>
            <a:off x="5181375" y="6202025"/>
            <a:ext cx="9213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Youssef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g105927435da_0_19"/>
          <p:cNvCxnSpPr/>
          <p:nvPr/>
        </p:nvCxnSpPr>
        <p:spPr>
          <a:xfrm>
            <a:off x="3187300" y="1238675"/>
            <a:ext cx="1767600" cy="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2" name="Google Shape;232;g105927435da_0_19"/>
          <p:cNvCxnSpPr/>
          <p:nvPr/>
        </p:nvCxnSpPr>
        <p:spPr>
          <a:xfrm>
            <a:off x="3157175" y="4567250"/>
            <a:ext cx="2054400" cy="24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" name="Google Shape;233;g105927435da_0_19"/>
          <p:cNvCxnSpPr/>
          <p:nvPr/>
        </p:nvCxnSpPr>
        <p:spPr>
          <a:xfrm flipH="1" rot="10800000">
            <a:off x="3187300" y="382737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4" name="Google Shape;234;g105927435da_0_19"/>
          <p:cNvCxnSpPr/>
          <p:nvPr/>
        </p:nvCxnSpPr>
        <p:spPr>
          <a:xfrm>
            <a:off x="3149675" y="3582750"/>
            <a:ext cx="2069400" cy="8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5" name="Google Shape;235;g105927435da_0_19"/>
          <p:cNvSpPr txBox="1"/>
          <p:nvPr/>
        </p:nvSpPr>
        <p:spPr>
          <a:xfrm>
            <a:off x="5181375" y="3356100"/>
            <a:ext cx="9213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Nada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05927435da_0_19"/>
          <p:cNvSpPr txBox="1"/>
          <p:nvPr/>
        </p:nvSpPr>
        <p:spPr>
          <a:xfrm>
            <a:off x="7326275" y="1967825"/>
            <a:ext cx="477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taking </a:t>
            </a: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first letter of each name, matching it to its index.</a:t>
            </a: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 it takes only O(1) to find someone!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105975c3b3f_1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300" y="0"/>
            <a:ext cx="11996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05975c3b3f_1_92"/>
          <p:cNvSpPr txBox="1"/>
          <p:nvPr/>
        </p:nvSpPr>
        <p:spPr>
          <a:xfrm>
            <a:off x="2552975" y="-65100"/>
            <a:ext cx="6042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g105975c3b3f_1_92"/>
          <p:cNvCxnSpPr/>
          <p:nvPr/>
        </p:nvCxnSpPr>
        <p:spPr>
          <a:xfrm flipH="1" rot="10800000">
            <a:off x="3096675" y="1662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5" name="Google Shape;245;g105975c3b3f_1_92"/>
          <p:cNvSpPr txBox="1"/>
          <p:nvPr/>
        </p:nvSpPr>
        <p:spPr>
          <a:xfrm>
            <a:off x="3821775" y="-26375"/>
            <a:ext cx="1359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Abdelrahman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05975c3b3f_1_92"/>
          <p:cNvSpPr txBox="1"/>
          <p:nvPr/>
        </p:nvSpPr>
        <p:spPr>
          <a:xfrm>
            <a:off x="3882275" y="463372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Somia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g105975c3b3f_1_92"/>
          <p:cNvCxnSpPr/>
          <p:nvPr/>
        </p:nvCxnSpPr>
        <p:spPr>
          <a:xfrm flipH="1" rot="10800000">
            <a:off x="3157175" y="48263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" name="Google Shape;248;g105975c3b3f_1_92"/>
          <p:cNvCxnSpPr/>
          <p:nvPr/>
        </p:nvCxnSpPr>
        <p:spPr>
          <a:xfrm flipH="1" rot="10800000">
            <a:off x="3157175" y="15103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g105975c3b3f_1_92"/>
          <p:cNvCxnSpPr/>
          <p:nvPr/>
        </p:nvCxnSpPr>
        <p:spPr>
          <a:xfrm flipH="1" rot="10800000">
            <a:off x="3157175" y="19678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" name="Google Shape;250;g105975c3b3f_1_92"/>
          <p:cNvCxnSpPr>
            <a:endCxn id="251" idx="1"/>
          </p:cNvCxnSpPr>
          <p:nvPr/>
        </p:nvCxnSpPr>
        <p:spPr>
          <a:xfrm flipH="1" rot="10800000">
            <a:off x="3191500" y="3036400"/>
            <a:ext cx="759300" cy="246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2" name="Google Shape;252;g105975c3b3f_1_92"/>
          <p:cNvCxnSpPr/>
          <p:nvPr/>
        </p:nvCxnSpPr>
        <p:spPr>
          <a:xfrm>
            <a:off x="3157175" y="6430775"/>
            <a:ext cx="2039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3" name="Google Shape;253;g105975c3b3f_1_92"/>
          <p:cNvCxnSpPr/>
          <p:nvPr/>
        </p:nvCxnSpPr>
        <p:spPr>
          <a:xfrm flipH="1" rot="10800000">
            <a:off x="3157175" y="66697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4" name="Google Shape;254;g105975c3b3f_1_92"/>
          <p:cNvSpPr txBox="1"/>
          <p:nvPr/>
        </p:nvSpPr>
        <p:spPr>
          <a:xfrm>
            <a:off x="3882275" y="647712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Ziad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05975c3b3f_1_92"/>
          <p:cNvSpPr txBox="1"/>
          <p:nvPr/>
        </p:nvSpPr>
        <p:spPr>
          <a:xfrm>
            <a:off x="3882275" y="363477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Omar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05975c3b3f_1_92"/>
          <p:cNvSpPr txBox="1"/>
          <p:nvPr/>
        </p:nvSpPr>
        <p:spPr>
          <a:xfrm>
            <a:off x="3882275" y="131772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Farah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05975c3b3f_1_92"/>
          <p:cNvSpPr txBox="1"/>
          <p:nvPr/>
        </p:nvSpPr>
        <p:spPr>
          <a:xfrm>
            <a:off x="3882275" y="1744475"/>
            <a:ext cx="9213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Hosam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05975c3b3f_1_92"/>
          <p:cNvSpPr txBox="1"/>
          <p:nvPr/>
        </p:nvSpPr>
        <p:spPr>
          <a:xfrm>
            <a:off x="5181375" y="4348850"/>
            <a:ext cx="9213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Rowida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05975c3b3f_1_92"/>
          <p:cNvSpPr txBox="1"/>
          <p:nvPr/>
        </p:nvSpPr>
        <p:spPr>
          <a:xfrm>
            <a:off x="3950800" y="2805550"/>
            <a:ext cx="9213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05975c3b3f_1_92"/>
          <p:cNvSpPr txBox="1"/>
          <p:nvPr/>
        </p:nvSpPr>
        <p:spPr>
          <a:xfrm>
            <a:off x="4954775" y="993575"/>
            <a:ext cx="10191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Esmaeel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05975c3b3f_1_92"/>
          <p:cNvSpPr txBox="1"/>
          <p:nvPr/>
        </p:nvSpPr>
        <p:spPr>
          <a:xfrm>
            <a:off x="5181375" y="6202025"/>
            <a:ext cx="9213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Youssef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g105975c3b3f_1_92"/>
          <p:cNvCxnSpPr/>
          <p:nvPr/>
        </p:nvCxnSpPr>
        <p:spPr>
          <a:xfrm>
            <a:off x="3187300" y="1238675"/>
            <a:ext cx="1767600" cy="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2" name="Google Shape;262;g105975c3b3f_1_92"/>
          <p:cNvCxnSpPr/>
          <p:nvPr/>
        </p:nvCxnSpPr>
        <p:spPr>
          <a:xfrm>
            <a:off x="3157175" y="4567250"/>
            <a:ext cx="2054400" cy="24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" name="Google Shape;263;g105975c3b3f_1_92"/>
          <p:cNvCxnSpPr/>
          <p:nvPr/>
        </p:nvCxnSpPr>
        <p:spPr>
          <a:xfrm flipH="1" rot="10800000">
            <a:off x="3187300" y="382737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g105975c3b3f_1_92"/>
          <p:cNvCxnSpPr/>
          <p:nvPr/>
        </p:nvCxnSpPr>
        <p:spPr>
          <a:xfrm>
            <a:off x="3149675" y="3582750"/>
            <a:ext cx="2069400" cy="8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5" name="Google Shape;265;g105975c3b3f_1_92"/>
          <p:cNvSpPr txBox="1"/>
          <p:nvPr/>
        </p:nvSpPr>
        <p:spPr>
          <a:xfrm>
            <a:off x="5181375" y="3356100"/>
            <a:ext cx="9213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Nada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05975c3b3f_1_92"/>
          <p:cNvSpPr txBox="1"/>
          <p:nvPr/>
        </p:nvSpPr>
        <p:spPr>
          <a:xfrm>
            <a:off x="304800" y="1825625"/>
            <a:ext cx="2553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Collisions! 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no longer O(1) :(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highlight>
                  <a:srgbClr val="202124"/>
                </a:highlight>
                <a:latin typeface="Calibri"/>
                <a:ea typeface="Calibri"/>
                <a:cs typeface="Calibri"/>
                <a:sym typeface="Calibri"/>
              </a:rPr>
              <a:t>A collision </a:t>
            </a:r>
            <a:r>
              <a:rPr b="1" lang="en-US" sz="2000">
                <a:solidFill>
                  <a:schemeClr val="lt1"/>
                </a:solidFill>
                <a:highlight>
                  <a:srgbClr val="202124"/>
                </a:highlight>
                <a:latin typeface="Calibri"/>
                <a:ea typeface="Calibri"/>
                <a:cs typeface="Calibri"/>
                <a:sym typeface="Calibri"/>
              </a:rPr>
              <a:t>occurs when two keys are hashed to the same index in a hash table</a:t>
            </a:r>
            <a:r>
              <a:rPr lang="en-US" sz="2000">
                <a:solidFill>
                  <a:schemeClr val="lt1"/>
                </a:solidFill>
                <a:highlight>
                  <a:srgbClr val="202124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g105975c3b3f_1_92"/>
          <p:cNvCxnSpPr/>
          <p:nvPr/>
        </p:nvCxnSpPr>
        <p:spPr>
          <a:xfrm flipH="1" rot="10800000">
            <a:off x="5211575" y="1662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g105975c3b3f_1_92"/>
          <p:cNvCxnSpPr/>
          <p:nvPr/>
        </p:nvCxnSpPr>
        <p:spPr>
          <a:xfrm flipH="1" rot="10800000">
            <a:off x="6679425" y="1662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" name="Google Shape;269;g105975c3b3f_1_92"/>
          <p:cNvCxnSpPr/>
          <p:nvPr/>
        </p:nvCxnSpPr>
        <p:spPr>
          <a:xfrm flipH="1" rot="10800000">
            <a:off x="8325825" y="166225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" name="Google Shape;270;g105975c3b3f_1_92"/>
          <p:cNvSpPr txBox="1"/>
          <p:nvPr/>
        </p:nvSpPr>
        <p:spPr>
          <a:xfrm>
            <a:off x="7404525" y="-2637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Abdallah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05975c3b3f_1_92"/>
          <p:cNvSpPr txBox="1"/>
          <p:nvPr/>
        </p:nvSpPr>
        <p:spPr>
          <a:xfrm>
            <a:off x="5878200" y="-26375"/>
            <a:ext cx="829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Ahmed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05975c3b3f_1_92"/>
          <p:cNvSpPr txBox="1"/>
          <p:nvPr/>
        </p:nvSpPr>
        <p:spPr>
          <a:xfrm>
            <a:off x="9050925" y="0"/>
            <a:ext cx="829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Ayman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g105975c3b3f_1_92"/>
          <p:cNvCxnSpPr/>
          <p:nvPr/>
        </p:nvCxnSpPr>
        <p:spPr>
          <a:xfrm flipH="1" rot="10800000">
            <a:off x="9880425" y="192600"/>
            <a:ext cx="725100" cy="15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4" name="Google Shape;274;g105975c3b3f_1_92"/>
          <p:cNvSpPr txBox="1"/>
          <p:nvPr/>
        </p:nvSpPr>
        <p:spPr>
          <a:xfrm>
            <a:off x="10605525" y="0"/>
            <a:ext cx="829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Abanob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g105975c3b3f_1_92"/>
          <p:cNvCxnSpPr/>
          <p:nvPr/>
        </p:nvCxnSpPr>
        <p:spPr>
          <a:xfrm>
            <a:off x="11007075" y="400200"/>
            <a:ext cx="26400" cy="708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6" name="Google Shape;276;g105975c3b3f_1_92"/>
          <p:cNvSpPr txBox="1"/>
          <p:nvPr/>
        </p:nvSpPr>
        <p:spPr>
          <a:xfrm>
            <a:off x="10605525" y="1108800"/>
            <a:ext cx="829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05975c3b3f_1_92"/>
          <p:cNvSpPr txBox="1"/>
          <p:nvPr/>
        </p:nvSpPr>
        <p:spPr>
          <a:xfrm>
            <a:off x="6295575" y="2755800"/>
            <a:ext cx="1137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Mahmoud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g105975c3b3f_1_92"/>
          <p:cNvCxnSpPr>
            <a:stCxn id="251" idx="3"/>
            <a:endCxn id="277" idx="1"/>
          </p:cNvCxnSpPr>
          <p:nvPr/>
        </p:nvCxnSpPr>
        <p:spPr>
          <a:xfrm flipH="1" rot="10800000">
            <a:off x="4872100" y="2956000"/>
            <a:ext cx="1423500" cy="80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9" name="Google Shape;279;g105975c3b3f_1_92"/>
          <p:cNvSpPr txBox="1"/>
          <p:nvPr/>
        </p:nvSpPr>
        <p:spPr>
          <a:xfrm>
            <a:off x="7719050" y="2744200"/>
            <a:ext cx="1137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05975c3b3f_1_92"/>
          <p:cNvSpPr txBox="1"/>
          <p:nvPr/>
        </p:nvSpPr>
        <p:spPr>
          <a:xfrm>
            <a:off x="9104750" y="2744200"/>
            <a:ext cx="1137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Martina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05975c3b3f_1_92"/>
          <p:cNvSpPr txBox="1"/>
          <p:nvPr/>
        </p:nvSpPr>
        <p:spPr>
          <a:xfrm>
            <a:off x="10559625" y="2744200"/>
            <a:ext cx="1137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Meharel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05975c3b3f_1_92"/>
          <p:cNvSpPr txBox="1"/>
          <p:nvPr/>
        </p:nvSpPr>
        <p:spPr>
          <a:xfrm>
            <a:off x="10553500" y="3634775"/>
            <a:ext cx="1137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Menna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g105975c3b3f_1_92"/>
          <p:cNvCxnSpPr>
            <a:stCxn id="277" idx="3"/>
            <a:endCxn id="279" idx="1"/>
          </p:cNvCxnSpPr>
          <p:nvPr/>
        </p:nvCxnSpPr>
        <p:spPr>
          <a:xfrm flipH="1" rot="10800000">
            <a:off x="7433175" y="2944200"/>
            <a:ext cx="285900" cy="11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g105975c3b3f_1_92"/>
          <p:cNvCxnSpPr>
            <a:stCxn id="279" idx="3"/>
            <a:endCxn id="280" idx="1"/>
          </p:cNvCxnSpPr>
          <p:nvPr/>
        </p:nvCxnSpPr>
        <p:spPr>
          <a:xfrm>
            <a:off x="8856650" y="2944300"/>
            <a:ext cx="248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" name="Google Shape;285;g105975c3b3f_1_92"/>
          <p:cNvCxnSpPr>
            <a:stCxn id="280" idx="3"/>
            <a:endCxn id="281" idx="1"/>
          </p:cNvCxnSpPr>
          <p:nvPr/>
        </p:nvCxnSpPr>
        <p:spPr>
          <a:xfrm>
            <a:off x="10242350" y="2944300"/>
            <a:ext cx="317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6" name="Google Shape;286;g105975c3b3f_1_92"/>
          <p:cNvCxnSpPr>
            <a:stCxn id="281" idx="2"/>
            <a:endCxn id="282" idx="0"/>
          </p:cNvCxnSpPr>
          <p:nvPr/>
        </p:nvCxnSpPr>
        <p:spPr>
          <a:xfrm flipH="1">
            <a:off x="11122425" y="3144400"/>
            <a:ext cx="6000" cy="49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7" name="Google Shape;287;g105975c3b3f_1_92"/>
          <p:cNvSpPr txBox="1"/>
          <p:nvPr/>
        </p:nvSpPr>
        <p:spPr>
          <a:xfrm>
            <a:off x="6480475" y="463372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Shahd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g105975c3b3f_1_92"/>
          <p:cNvCxnSpPr>
            <a:stCxn id="246" idx="3"/>
            <a:endCxn id="287" idx="1"/>
          </p:cNvCxnSpPr>
          <p:nvPr/>
        </p:nvCxnSpPr>
        <p:spPr>
          <a:xfrm>
            <a:off x="4803575" y="4833825"/>
            <a:ext cx="1677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9" name="Google Shape;289;g105975c3b3f_1_92"/>
          <p:cNvSpPr txBox="1"/>
          <p:nvPr/>
        </p:nvSpPr>
        <p:spPr>
          <a:xfrm>
            <a:off x="10553500" y="4172000"/>
            <a:ext cx="1137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Marina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g105975c3b3f_1_92"/>
          <p:cNvCxnSpPr>
            <a:stCxn id="282" idx="2"/>
            <a:endCxn id="289" idx="0"/>
          </p:cNvCxnSpPr>
          <p:nvPr/>
        </p:nvCxnSpPr>
        <p:spPr>
          <a:xfrm>
            <a:off x="11122300" y="4034975"/>
            <a:ext cx="0" cy="137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1" name="Google Shape;291;g105975c3b3f_1_92"/>
          <p:cNvSpPr txBox="1"/>
          <p:nvPr/>
        </p:nvSpPr>
        <p:spPr>
          <a:xfrm>
            <a:off x="7719050" y="463372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Sara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g105975c3b3f_1_92"/>
          <p:cNvCxnSpPr>
            <a:stCxn id="287" idx="3"/>
            <a:endCxn id="291" idx="1"/>
          </p:cNvCxnSpPr>
          <p:nvPr/>
        </p:nvCxnSpPr>
        <p:spPr>
          <a:xfrm>
            <a:off x="7401775" y="4833825"/>
            <a:ext cx="317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3" name="Google Shape;293;g105975c3b3f_1_92"/>
          <p:cNvSpPr txBox="1"/>
          <p:nvPr/>
        </p:nvSpPr>
        <p:spPr>
          <a:xfrm>
            <a:off x="8889875" y="4633725"/>
            <a:ext cx="9213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Seif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g105975c3b3f_1_92"/>
          <p:cNvCxnSpPr>
            <a:stCxn id="291" idx="3"/>
            <a:endCxn id="293" idx="1"/>
          </p:cNvCxnSpPr>
          <p:nvPr/>
        </p:nvCxnSpPr>
        <p:spPr>
          <a:xfrm>
            <a:off x="8640350" y="4833825"/>
            <a:ext cx="249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g105975c3b3f_1_92"/>
          <p:cNvCxnSpPr/>
          <p:nvPr/>
        </p:nvCxnSpPr>
        <p:spPr>
          <a:xfrm>
            <a:off x="6054025" y="3671125"/>
            <a:ext cx="13479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6" name="Google Shape;296;g105975c3b3f_1_92"/>
          <p:cNvSpPr txBox="1"/>
          <p:nvPr/>
        </p:nvSpPr>
        <p:spPr>
          <a:xfrm>
            <a:off x="7327725" y="3447625"/>
            <a:ext cx="11376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Nariman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g105975c3b3f_1_92"/>
          <p:cNvCxnSpPr>
            <a:stCxn id="289" idx="2"/>
          </p:cNvCxnSpPr>
          <p:nvPr/>
        </p:nvCxnSpPr>
        <p:spPr>
          <a:xfrm>
            <a:off x="11122300" y="4572200"/>
            <a:ext cx="0" cy="398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8" name="Google Shape;298;g105975c3b3f_1_92"/>
          <p:cNvSpPr txBox="1"/>
          <p:nvPr/>
        </p:nvSpPr>
        <p:spPr>
          <a:xfrm>
            <a:off x="10559625" y="4940550"/>
            <a:ext cx="1137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Mohamed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g105975c3b3f_1_92"/>
          <p:cNvCxnSpPr/>
          <p:nvPr/>
        </p:nvCxnSpPr>
        <p:spPr>
          <a:xfrm>
            <a:off x="6102675" y="6430775"/>
            <a:ext cx="2039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0" name="Google Shape;300;g105975c3b3f_1_92"/>
          <p:cNvSpPr txBox="1"/>
          <p:nvPr/>
        </p:nvSpPr>
        <p:spPr>
          <a:xfrm>
            <a:off x="8126875" y="6202025"/>
            <a:ext cx="9213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5006" y="256635"/>
            <a:ext cx="530915" cy="7078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5188541" y="256635"/>
            <a:ext cx="1814920" cy="65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8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3040" y="6101273"/>
            <a:ext cx="1645920" cy="4281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762000" y="1673624"/>
            <a:ext cx="106680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 Recap.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Hash Tables.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Hash functions.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Unordered Maps and unordered Set.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 Problem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Heap.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Priority queue.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 Problem Vol.2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5975c3b3f_1_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What can we do?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g105975c3b3f_1_1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Maybe instead of just looking at the first letter. We look at the first and second letter. So we have less collisions.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Still it wouldn’t be good enough. It will certainly be better than just checking the first letter alone, but Imagine all the people with the name </a:t>
            </a:r>
            <a:r>
              <a:rPr lang="en-US">
                <a:solidFill>
                  <a:schemeClr val="lt1"/>
                </a:solidFill>
              </a:rPr>
              <a:t>mohamed colliding. Also note the memory consumption.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5975c3b3f_1_139"/>
          <p:cNvSpPr txBox="1"/>
          <p:nvPr>
            <p:ph type="title"/>
          </p:nvPr>
        </p:nvSpPr>
        <p:spPr>
          <a:xfrm>
            <a:off x="838200" y="1536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Hashing functions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g105975c3b3f_1_139"/>
          <p:cNvSpPr txBox="1"/>
          <p:nvPr>
            <p:ph idx="1" type="body"/>
          </p:nvPr>
        </p:nvSpPr>
        <p:spPr>
          <a:xfrm>
            <a:off x="1019475" y="18105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A function that converts a given big phone number to a small practical integer value. The mapped integer value is used as an index in hash table. In simple terms, a hash function maps a big number or string to a small integer that can be used as index in hash table. </a:t>
            </a:r>
            <a:endParaRPr sz="300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More here</a:t>
            </a:r>
            <a:endParaRPr sz="300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05975c3b3f_1_139"/>
          <p:cNvSpPr/>
          <p:nvPr/>
        </p:nvSpPr>
        <p:spPr>
          <a:xfrm>
            <a:off x="7469250" y="3544275"/>
            <a:ext cx="4433100" cy="31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g105975c3b3f_1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250" y="3408375"/>
            <a:ext cx="4433100" cy="339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5975c3b3f_1_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What is a good hashing function?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g105975c3b3f_1_14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Should uniformly distribute the keys (Each table position equally likely for each key) 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A perfect hashing function doesn’t exist. 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105975c3b3f_1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00" y="3413900"/>
            <a:ext cx="6743601" cy="34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5975c3b3f_1_3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We have all done hashing before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g105975c3b3f_1_3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If you separate your clothes. Putting pants in one place. T-Shirts in one place. Socks in one place. Then you have done hashing. now when you are looking for a shirt. You don’t </a:t>
            </a:r>
            <a:r>
              <a:rPr lang="en-US">
                <a:solidFill>
                  <a:schemeClr val="lt1"/>
                </a:solidFill>
              </a:rPr>
              <a:t>have to search through all your clothes. You just search in the place you places your shirts.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2" name="Google Shape;332;g105975c3b3f_1_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638" y="3518975"/>
            <a:ext cx="6302725" cy="32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5975c3b3f_1_156"/>
          <p:cNvSpPr txBox="1"/>
          <p:nvPr>
            <p:ph type="title"/>
          </p:nvPr>
        </p:nvSpPr>
        <p:spPr>
          <a:xfrm>
            <a:off x="838200" y="3802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We need a better hashing function.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g105975c3b3f_1_1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Fortunately, We don’t have to write it ourselves. We can rely on Built in Libraries. you will rarely come across a scenario where you need to implement your own hashing functions, but understanding hash tables and hash functions help us in order to not </a:t>
            </a:r>
            <a:r>
              <a:rPr lang="en-US">
                <a:solidFill>
                  <a:schemeClr val="lt1"/>
                </a:solidFill>
              </a:rPr>
              <a:t>misuse</a:t>
            </a:r>
            <a:r>
              <a:rPr lang="en-US">
                <a:solidFill>
                  <a:schemeClr val="lt1"/>
                </a:solidFill>
              </a:rPr>
              <a:t> the built in ones. but it consumes more memory.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5975c3b3f_1_4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Which way is better to hash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 phone number?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g105975c3b3f_1_4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>
                <a:solidFill>
                  <a:schemeClr val="lt1"/>
                </a:solidFill>
              </a:rPr>
              <a:t>By first three digits.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>
                <a:solidFill>
                  <a:schemeClr val="lt1"/>
                </a:solidFill>
              </a:rPr>
              <a:t>By last three </a:t>
            </a:r>
            <a:r>
              <a:rPr lang="en-US">
                <a:solidFill>
                  <a:schemeClr val="lt1"/>
                </a:solidFill>
              </a:rPr>
              <a:t>digits</a:t>
            </a:r>
            <a:r>
              <a:rPr lang="en-U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g105975c3b3f_1_419"/>
          <p:cNvSpPr/>
          <p:nvPr/>
        </p:nvSpPr>
        <p:spPr>
          <a:xfrm>
            <a:off x="4245600" y="2241425"/>
            <a:ext cx="3700800" cy="4986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5975c3b3f_1_4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Hash Tables vs BST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g105975c3b3f_1_4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Hash Tables has an average case time of O(1) and Worst case time of O(N). While Balanced BST has Worst case of log(N).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5" name="Google Shape;355;g105975c3b3f_1_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025" y="3045900"/>
            <a:ext cx="6057200" cy="35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5975c3b3f_1_4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Then why even use BSTs?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g105975c3b3f_1_4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can get all keys in sorted order by just doing Inorder Traversal of BST.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BSTs are easy to implement compared to hashing, we can easily implement our own customized BST. To implement Hashing, we generally rely on libraries provided by programming languages.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Self-Balancing BSTs, all operations are guaranteed to work in O(Logn) time. But with Hashing, Θ(1) is average time and some particular operations may be costly, especially when table resizing happens.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More here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5975c3b3f_1_4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Hash tables in STLs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g105975c3b3f_1_444"/>
          <p:cNvSpPr txBox="1"/>
          <p:nvPr>
            <p:ph idx="1" type="body"/>
          </p:nvPr>
        </p:nvSpPr>
        <p:spPr>
          <a:xfrm>
            <a:off x="838200" y="15246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4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unordered_set&lt;int&gt; intSet;</a:t>
            </a:r>
            <a:endParaRPr sz="904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4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unordered_map&lt;int,int&gt; u_map;</a:t>
            </a:r>
            <a:endParaRPr sz="904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4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Takes O(1) on average and O(n) as worst case.</a:t>
            </a:r>
            <a:endParaRPr sz="904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4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 we can finally found the optimal solution to finding whether or not someone was registered in the course.</a:t>
            </a:r>
            <a:endParaRPr sz="904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4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Very simple to use!</a:t>
            </a:r>
            <a:endParaRPr sz="904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4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Setting a value →  u_map[key] = value;</a:t>
            </a:r>
            <a:endParaRPr sz="904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4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getting a value → cout &lt;&lt; </a:t>
            </a:r>
            <a:r>
              <a:rPr lang="en-US" sz="904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u_map[key];</a:t>
            </a:r>
            <a:endParaRPr sz="9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46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More here</a:t>
            </a:r>
            <a:endParaRPr sz="9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5975c3b3f_1_4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Iterators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g105975c3b3f_1_4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unordered_map&lt;</a:t>
            </a:r>
            <a:r>
              <a:rPr b="1" lang="en-US" sz="180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int,int</a:t>
            </a: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&gt;::iterator it;</a:t>
            </a:r>
            <a:endParaRPr sz="18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for (it = x.begin();it!=x.end();it++)</a:t>
            </a:r>
            <a:endParaRPr sz="18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 sz="18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	cout &lt;&lt; it-&gt;first &lt;&lt; endl;</a:t>
            </a:r>
            <a:endParaRPr sz="18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	cout &lt;&lt; it-&gt;second &lt;&lt; endl;</a:t>
            </a:r>
            <a:endParaRPr sz="18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18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8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for (auto it : u_map)</a:t>
            </a:r>
            <a:endParaRPr sz="18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 sz="18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	cout &lt;&lt; it.first &lt;&lt; endl; //Key</a:t>
            </a:r>
            <a:endParaRPr sz="18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	cout &lt;&lt; it.second &lt;&lt; endl; //Value</a:t>
            </a:r>
            <a:endParaRPr sz="18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5006" y="256635"/>
            <a:ext cx="530915" cy="70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3903733" y="256635"/>
            <a:ext cx="4384534" cy="65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8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Powerful resources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3040" y="6101273"/>
            <a:ext cx="1645920" cy="42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882463" y="1504612"/>
            <a:ext cx="106680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GeeksforGeeks Data structures section: </a:t>
            </a:r>
            <a:r>
              <a:rPr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https://www.geeksforgeeks.org/data-structures/?ref=shm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 tool for Data structures: </a:t>
            </a:r>
            <a:r>
              <a:rPr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https://www.cs.usfca.edu/~galles/visualization/Algorithms.html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CS50 Data Structures: </a:t>
            </a:r>
            <a:r>
              <a:rPr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https://www.youtube.com/watch?v=2T-A_GFuoTo&amp;t=80s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 Complexity Cheat Sheet: </a:t>
            </a:r>
            <a:r>
              <a:rPr lang="en-US" sz="24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https://www.bigocheatsheet.com/</a:t>
            </a:r>
            <a:endParaRPr sz="24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Hashing Data Structure:</a:t>
            </a:r>
            <a:r>
              <a:rPr b="0" i="0" lang="en-US" sz="2400">
                <a:solidFill>
                  <a:srgbClr val="FFFFFF"/>
                </a:solidFill>
                <a:latin typeface="Sofia"/>
                <a:ea typeface="Sofia"/>
                <a:cs typeface="Sofia"/>
                <a:sym typeface="Sofia"/>
              </a:rPr>
              <a:t>: </a:t>
            </a:r>
            <a:r>
              <a:rPr lang="en-US" sz="24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https://www.geeksforgeeks.org/hashing-data-structure/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5975c3b3f_1_4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 problem to solve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g105975c3b3f_1_463"/>
          <p:cNvSpPr txBox="1"/>
          <p:nvPr>
            <p:ph idx="1" type="body"/>
          </p:nvPr>
        </p:nvSpPr>
        <p:spPr>
          <a:xfrm>
            <a:off x="838200" y="1825625"/>
            <a:ext cx="10515600" cy="75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Given N integers. Print integers repeated K or more times. without duplications and in no specific order.</a:t>
            </a:r>
            <a:endParaRPr sz="24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05975c3b3f_1_463"/>
          <p:cNvSpPr txBox="1"/>
          <p:nvPr/>
        </p:nvSpPr>
        <p:spPr>
          <a:xfrm>
            <a:off x="6114050" y="2580125"/>
            <a:ext cx="47463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Sample Input: 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N: 9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X: [1,1,1,2,4,3,4,5,4]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K: 3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Output: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1,4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105975c3b3f_1_463"/>
          <p:cNvSpPr txBox="1"/>
          <p:nvPr/>
        </p:nvSpPr>
        <p:spPr>
          <a:xfrm>
            <a:off x="1383625" y="2580125"/>
            <a:ext cx="47463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Sample Input: 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N: 5  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X: [1,1,2,3,4]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K: 2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Output: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1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8F8F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5975c3b3f_1_4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Heaps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g105975c3b3f_1_469"/>
          <p:cNvSpPr txBox="1"/>
          <p:nvPr>
            <p:ph idx="1" type="body"/>
          </p:nvPr>
        </p:nvSpPr>
        <p:spPr>
          <a:xfrm>
            <a:off x="838200" y="16141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Heap is a special Tree-based data structure in which the tree is a complete binary tree. Generally, Heaps can be of two types:</a:t>
            </a:r>
            <a:endParaRPr sz="190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8001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b="1" lang="en-US" sz="190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Max-Heap</a:t>
            </a:r>
            <a:r>
              <a:rPr lang="en-US" sz="190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In a Max-Heap the key present at the root node must be greatest among the keys present at all of it’s children. The same property must be recursively true for all sub-trees in that Binary Tree.</a:t>
            </a:r>
            <a:endParaRPr sz="190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b="1" lang="en-US" sz="190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Min-Heap</a:t>
            </a:r>
            <a:r>
              <a:rPr lang="en-US" sz="190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In a Min-Heap the key present at the root node must be minimum among the keys present at all of it’s children. The same property must be recursively true for all sub-trees in that Binary Tree</a:t>
            </a:r>
            <a:endParaRPr sz="190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u="sng">
                <a:solidFill>
                  <a:schemeClr val="hlink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More on Heaps.</a:t>
            </a:r>
            <a:endParaRPr sz="2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g107184358d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650" y="1558125"/>
            <a:ext cx="7133050" cy="42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7184358db_0_39"/>
          <p:cNvSpPr txBox="1"/>
          <p:nvPr>
            <p:ph type="title"/>
          </p:nvPr>
        </p:nvSpPr>
        <p:spPr>
          <a:xfrm>
            <a:off x="8135650" y="346550"/>
            <a:ext cx="3707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6 elements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g107184358db_0_39"/>
          <p:cNvSpPr/>
          <p:nvPr/>
        </p:nvSpPr>
        <p:spPr>
          <a:xfrm>
            <a:off x="9398800" y="1865550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1</a:t>
            </a:r>
            <a:endParaRPr sz="2300"/>
          </a:p>
        </p:txBody>
      </p:sp>
      <p:sp>
        <p:nvSpPr>
          <p:cNvPr id="406" name="Google Shape;406;g107184358db_0_39"/>
          <p:cNvSpPr/>
          <p:nvPr/>
        </p:nvSpPr>
        <p:spPr>
          <a:xfrm>
            <a:off x="8386600" y="3040750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2</a:t>
            </a:r>
            <a:endParaRPr sz="2300"/>
          </a:p>
        </p:txBody>
      </p:sp>
      <p:sp>
        <p:nvSpPr>
          <p:cNvPr id="407" name="Google Shape;407;g107184358db_0_39"/>
          <p:cNvSpPr/>
          <p:nvPr/>
        </p:nvSpPr>
        <p:spPr>
          <a:xfrm>
            <a:off x="10652350" y="3040750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3</a:t>
            </a:r>
            <a:endParaRPr sz="2300"/>
          </a:p>
        </p:txBody>
      </p:sp>
      <p:sp>
        <p:nvSpPr>
          <p:cNvPr id="408" name="Google Shape;408;g107184358db_0_39"/>
          <p:cNvSpPr/>
          <p:nvPr/>
        </p:nvSpPr>
        <p:spPr>
          <a:xfrm>
            <a:off x="10056275" y="4346550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6</a:t>
            </a:r>
            <a:endParaRPr sz="2300"/>
          </a:p>
        </p:txBody>
      </p:sp>
      <p:sp>
        <p:nvSpPr>
          <p:cNvPr id="409" name="Google Shape;409;g107184358db_0_39"/>
          <p:cNvSpPr/>
          <p:nvPr/>
        </p:nvSpPr>
        <p:spPr>
          <a:xfrm>
            <a:off x="8932750" y="4346550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5</a:t>
            </a:r>
            <a:endParaRPr sz="2300"/>
          </a:p>
        </p:txBody>
      </p:sp>
      <p:sp>
        <p:nvSpPr>
          <p:cNvPr id="410" name="Google Shape;410;g107184358db_0_39"/>
          <p:cNvSpPr/>
          <p:nvPr/>
        </p:nvSpPr>
        <p:spPr>
          <a:xfrm>
            <a:off x="7809225" y="4346550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4</a:t>
            </a:r>
            <a:endParaRPr sz="2300"/>
          </a:p>
        </p:txBody>
      </p:sp>
      <p:cxnSp>
        <p:nvCxnSpPr>
          <p:cNvPr id="411" name="Google Shape;411;g107184358db_0_39"/>
          <p:cNvCxnSpPr>
            <a:stCxn id="405" idx="3"/>
            <a:endCxn id="406" idx="7"/>
          </p:cNvCxnSpPr>
          <p:nvPr/>
        </p:nvCxnSpPr>
        <p:spPr>
          <a:xfrm flipH="1">
            <a:off x="9250633" y="2703654"/>
            <a:ext cx="2964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g107184358db_0_39"/>
          <p:cNvCxnSpPr>
            <a:endCxn id="407" idx="1"/>
          </p:cNvCxnSpPr>
          <p:nvPr/>
        </p:nvCxnSpPr>
        <p:spPr>
          <a:xfrm>
            <a:off x="10301983" y="2718946"/>
            <a:ext cx="498600" cy="46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g107184358db_0_39"/>
          <p:cNvCxnSpPr>
            <a:stCxn id="406" idx="3"/>
            <a:endCxn id="410" idx="0"/>
          </p:cNvCxnSpPr>
          <p:nvPr/>
        </p:nvCxnSpPr>
        <p:spPr>
          <a:xfrm flipH="1">
            <a:off x="8315233" y="3878854"/>
            <a:ext cx="219600" cy="46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g107184358db_0_39"/>
          <p:cNvCxnSpPr>
            <a:stCxn id="406" idx="5"/>
            <a:endCxn id="409" idx="0"/>
          </p:cNvCxnSpPr>
          <p:nvPr/>
        </p:nvCxnSpPr>
        <p:spPr>
          <a:xfrm>
            <a:off x="9250567" y="3878854"/>
            <a:ext cx="188400" cy="46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g107184358db_0_39"/>
          <p:cNvCxnSpPr>
            <a:stCxn id="407" idx="3"/>
            <a:endCxn id="408" idx="0"/>
          </p:cNvCxnSpPr>
          <p:nvPr/>
        </p:nvCxnSpPr>
        <p:spPr>
          <a:xfrm flipH="1">
            <a:off x="10562383" y="3878854"/>
            <a:ext cx="238200" cy="46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g107184358db_0_39"/>
          <p:cNvSpPr/>
          <p:nvPr/>
        </p:nvSpPr>
        <p:spPr>
          <a:xfrm>
            <a:off x="3161475" y="2063275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1</a:t>
            </a:r>
            <a:endParaRPr sz="2300"/>
          </a:p>
        </p:txBody>
      </p:sp>
      <p:sp>
        <p:nvSpPr>
          <p:cNvPr id="417" name="Google Shape;417;g107184358db_0_39"/>
          <p:cNvSpPr/>
          <p:nvPr/>
        </p:nvSpPr>
        <p:spPr>
          <a:xfrm>
            <a:off x="2149275" y="3238475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2</a:t>
            </a:r>
            <a:endParaRPr sz="2300"/>
          </a:p>
        </p:txBody>
      </p:sp>
      <p:sp>
        <p:nvSpPr>
          <p:cNvPr id="418" name="Google Shape;418;g107184358db_0_39"/>
          <p:cNvSpPr/>
          <p:nvPr/>
        </p:nvSpPr>
        <p:spPr>
          <a:xfrm>
            <a:off x="4415025" y="3238475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3</a:t>
            </a:r>
            <a:endParaRPr sz="2300"/>
          </a:p>
        </p:txBody>
      </p:sp>
      <p:sp>
        <p:nvSpPr>
          <p:cNvPr id="419" name="Google Shape;419;g107184358db_0_39"/>
          <p:cNvSpPr/>
          <p:nvPr/>
        </p:nvSpPr>
        <p:spPr>
          <a:xfrm>
            <a:off x="3818950" y="4544275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6</a:t>
            </a:r>
            <a:endParaRPr sz="2300"/>
          </a:p>
        </p:txBody>
      </p:sp>
      <p:sp>
        <p:nvSpPr>
          <p:cNvPr id="420" name="Google Shape;420;g107184358db_0_39"/>
          <p:cNvSpPr/>
          <p:nvPr/>
        </p:nvSpPr>
        <p:spPr>
          <a:xfrm>
            <a:off x="2695425" y="4544275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5</a:t>
            </a:r>
            <a:endParaRPr sz="2300"/>
          </a:p>
        </p:txBody>
      </p:sp>
      <p:sp>
        <p:nvSpPr>
          <p:cNvPr id="421" name="Google Shape;421;g107184358db_0_39"/>
          <p:cNvSpPr/>
          <p:nvPr/>
        </p:nvSpPr>
        <p:spPr>
          <a:xfrm>
            <a:off x="1571900" y="4544275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4</a:t>
            </a:r>
            <a:endParaRPr sz="2300"/>
          </a:p>
        </p:txBody>
      </p:sp>
      <p:cxnSp>
        <p:nvCxnSpPr>
          <p:cNvPr id="422" name="Google Shape;422;g107184358db_0_39"/>
          <p:cNvCxnSpPr>
            <a:stCxn id="416" idx="3"/>
            <a:endCxn id="417" idx="7"/>
          </p:cNvCxnSpPr>
          <p:nvPr/>
        </p:nvCxnSpPr>
        <p:spPr>
          <a:xfrm flipH="1">
            <a:off x="3013308" y="2901379"/>
            <a:ext cx="2964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g107184358db_0_39"/>
          <p:cNvCxnSpPr>
            <a:endCxn id="418" idx="1"/>
          </p:cNvCxnSpPr>
          <p:nvPr/>
        </p:nvCxnSpPr>
        <p:spPr>
          <a:xfrm>
            <a:off x="4064658" y="2916671"/>
            <a:ext cx="498600" cy="46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g107184358db_0_39"/>
          <p:cNvCxnSpPr>
            <a:stCxn id="417" idx="3"/>
            <a:endCxn id="421" idx="0"/>
          </p:cNvCxnSpPr>
          <p:nvPr/>
        </p:nvCxnSpPr>
        <p:spPr>
          <a:xfrm flipH="1">
            <a:off x="2077908" y="4076579"/>
            <a:ext cx="219600" cy="46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g107184358db_0_39"/>
          <p:cNvCxnSpPr>
            <a:stCxn id="417" idx="5"/>
            <a:endCxn id="420" idx="0"/>
          </p:cNvCxnSpPr>
          <p:nvPr/>
        </p:nvCxnSpPr>
        <p:spPr>
          <a:xfrm>
            <a:off x="3013242" y="4076579"/>
            <a:ext cx="188400" cy="46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g107184358db_0_39"/>
          <p:cNvCxnSpPr>
            <a:stCxn id="418" idx="3"/>
            <a:endCxn id="419" idx="0"/>
          </p:cNvCxnSpPr>
          <p:nvPr/>
        </p:nvCxnSpPr>
        <p:spPr>
          <a:xfrm flipH="1">
            <a:off x="4325058" y="4076579"/>
            <a:ext cx="238200" cy="46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g107184358db_0_39"/>
          <p:cNvSpPr/>
          <p:nvPr/>
        </p:nvSpPr>
        <p:spPr>
          <a:xfrm>
            <a:off x="5119375" y="4544275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7</a:t>
            </a:r>
            <a:endParaRPr sz="2300"/>
          </a:p>
        </p:txBody>
      </p:sp>
      <p:sp>
        <p:nvSpPr>
          <p:cNvPr id="428" name="Google Shape;428;g107184358db_0_39"/>
          <p:cNvSpPr/>
          <p:nvPr/>
        </p:nvSpPr>
        <p:spPr>
          <a:xfrm>
            <a:off x="2077900" y="5876100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9</a:t>
            </a:r>
            <a:endParaRPr sz="2300"/>
          </a:p>
        </p:txBody>
      </p:sp>
      <p:sp>
        <p:nvSpPr>
          <p:cNvPr id="429" name="Google Shape;429;g107184358db_0_39"/>
          <p:cNvSpPr/>
          <p:nvPr/>
        </p:nvSpPr>
        <p:spPr>
          <a:xfrm>
            <a:off x="960975" y="5876100"/>
            <a:ext cx="1012200" cy="9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8</a:t>
            </a:r>
            <a:endParaRPr sz="2300"/>
          </a:p>
        </p:txBody>
      </p:sp>
      <p:cxnSp>
        <p:nvCxnSpPr>
          <p:cNvPr id="430" name="Google Shape;430;g107184358db_0_39"/>
          <p:cNvCxnSpPr>
            <a:stCxn id="418" idx="5"/>
            <a:endCxn id="427" idx="0"/>
          </p:cNvCxnSpPr>
          <p:nvPr/>
        </p:nvCxnSpPr>
        <p:spPr>
          <a:xfrm>
            <a:off x="5278992" y="4076579"/>
            <a:ext cx="346500" cy="46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g107184358db_0_39"/>
          <p:cNvCxnSpPr>
            <a:endCxn id="428" idx="0"/>
          </p:cNvCxnSpPr>
          <p:nvPr/>
        </p:nvCxnSpPr>
        <p:spPr>
          <a:xfrm>
            <a:off x="2297500" y="5526300"/>
            <a:ext cx="286500" cy="34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g107184358db_0_39"/>
          <p:cNvCxnSpPr>
            <a:stCxn id="421" idx="3"/>
            <a:endCxn id="429" idx="0"/>
          </p:cNvCxnSpPr>
          <p:nvPr/>
        </p:nvCxnSpPr>
        <p:spPr>
          <a:xfrm flipH="1">
            <a:off x="1466933" y="5382379"/>
            <a:ext cx="253200" cy="49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g107184358db_0_39"/>
          <p:cNvSpPr txBox="1"/>
          <p:nvPr>
            <p:ph type="title"/>
          </p:nvPr>
        </p:nvSpPr>
        <p:spPr>
          <a:xfrm>
            <a:off x="2077900" y="544275"/>
            <a:ext cx="3707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9</a:t>
            </a:r>
            <a:r>
              <a:rPr lang="en-US">
                <a:solidFill>
                  <a:schemeClr val="lt1"/>
                </a:solidFill>
              </a:rPr>
              <a:t> elements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7184358db_0_9"/>
          <p:cNvSpPr txBox="1"/>
          <p:nvPr>
            <p:ph type="title"/>
          </p:nvPr>
        </p:nvSpPr>
        <p:spPr>
          <a:xfrm>
            <a:off x="74755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Why H</a:t>
            </a:r>
            <a:r>
              <a:rPr lang="en-US">
                <a:solidFill>
                  <a:schemeClr val="lt1"/>
                </a:solidFill>
              </a:rPr>
              <a:t>e</a:t>
            </a:r>
            <a:r>
              <a:rPr lang="en-US">
                <a:solidFill>
                  <a:schemeClr val="lt1"/>
                </a:solidFill>
              </a:rPr>
              <a:t>ap?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0" name="Google Shape;440;g107184358db_0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Heap is a useful data structure </a:t>
            </a:r>
            <a:r>
              <a:rPr b="1" lang="en-US" sz="2200">
                <a:solidFill>
                  <a:schemeClr val="lt1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when it is necessary to repeatedly remove the object with the highest (or lowest) priority</a:t>
            </a:r>
            <a:endParaRPr b="1" sz="2200">
              <a:solidFill>
                <a:schemeClr val="lt1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getting min or max → O(1)</a:t>
            </a:r>
            <a:endParaRPr b="1" sz="2200">
              <a:solidFill>
                <a:schemeClr val="lt1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Insertion → log(N)</a:t>
            </a:r>
            <a:endParaRPr b="1" sz="2200">
              <a:solidFill>
                <a:schemeClr val="lt1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Remove min or max → log(N)</a:t>
            </a:r>
            <a:endParaRPr b="1" sz="2200">
              <a:solidFill>
                <a:schemeClr val="lt1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hlink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Visualize here</a:t>
            </a:r>
            <a:endParaRPr b="1" sz="2200">
              <a:solidFill>
                <a:schemeClr val="lt1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7184358db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Applications of Heap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Google Shape;447;g107184358db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1)</a:t>
            </a:r>
            <a:r>
              <a:rPr lang="en-US" sz="2200">
                <a:solidFill>
                  <a:schemeClr val="lt1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u="sng">
                <a:solidFill>
                  <a:schemeClr val="lt1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Heap Sort</a:t>
            </a:r>
            <a:r>
              <a:rPr lang="en-US" sz="2200">
                <a:solidFill>
                  <a:schemeClr val="lt1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: Heap Sort uses Binary Heap to sort an array in O(nLogn) time.</a:t>
            </a:r>
            <a:endParaRPr sz="2200">
              <a:solidFill>
                <a:schemeClr val="lt1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200">
                <a:solidFill>
                  <a:schemeClr val="lt1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Graph Algorithms: The priority queues are especially used in Graph Algorithms like </a:t>
            </a:r>
            <a:r>
              <a:rPr lang="en-US" sz="2200" u="sng">
                <a:solidFill>
                  <a:schemeClr val="lt1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Dijkstra’s Shortest Path</a:t>
            </a:r>
            <a:r>
              <a:rPr lang="en-US" sz="2200">
                <a:solidFill>
                  <a:schemeClr val="lt1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 sz="2200" u="sng">
                <a:solidFill>
                  <a:schemeClr val="lt1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Prim’s Minimum Spanning Tree</a:t>
            </a:r>
            <a:r>
              <a:rPr lang="en-US" sz="2200">
                <a:solidFill>
                  <a:schemeClr val="lt1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lt1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3)</a:t>
            </a:r>
            <a:r>
              <a:rPr lang="en-US" sz="2200">
                <a:solidFill>
                  <a:srgbClr val="FFFFFF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 Many problems can be efficiently solved using Heaps.</a:t>
            </a:r>
            <a:endParaRPr sz="220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chemeClr val="hlink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More here</a:t>
            </a:r>
            <a:endParaRPr sz="220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7184358db_0_1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Heaps in STLs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g107184358db_0_10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priority_queue&lt;int&gt; pq; → Max_Heap</a:t>
            </a:r>
            <a:endParaRPr sz="10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priority_queue&lt;int, vector&lt;int&gt;, greater&lt;int&gt; &gt; pq; → Min_Heap</a:t>
            </a:r>
            <a:endParaRPr sz="10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0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Top():</a:t>
            </a:r>
            <a:r>
              <a:rPr lang="en-US" sz="10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Returns the top most element of the queue.</a:t>
            </a:r>
            <a:endParaRPr sz="10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0050">
                <a:solidFill>
                  <a:srgbClr val="FFFFFF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size()</a:t>
            </a:r>
            <a:r>
              <a:rPr lang="en-US" sz="10050">
                <a:solidFill>
                  <a:srgbClr val="FFFFFF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: function returns the size of the queue.</a:t>
            </a:r>
            <a:endParaRPr sz="1005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5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0050">
                <a:solidFill>
                  <a:srgbClr val="FFFFFF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pop()</a:t>
            </a:r>
            <a:r>
              <a:rPr lang="en-US" sz="10050">
                <a:solidFill>
                  <a:srgbClr val="FFFFFF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: function removes the first element of the queue.</a:t>
            </a:r>
            <a:endParaRPr sz="1005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5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50">
                <a:solidFill>
                  <a:srgbClr val="FFFFFF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push(g):</a:t>
            </a:r>
            <a:r>
              <a:rPr lang="en-US" sz="10050">
                <a:solidFill>
                  <a:srgbClr val="FFFFFF"/>
                </a:solidFill>
                <a:highlight>
                  <a:srgbClr val="131417"/>
                </a:highlight>
                <a:latin typeface="Arial"/>
                <a:ea typeface="Arial"/>
                <a:cs typeface="Arial"/>
                <a:sym typeface="Arial"/>
              </a:rPr>
              <a:t> function adds the element ‘g’ at the end of the queue.</a:t>
            </a:r>
            <a:endParaRPr sz="1005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highlight>
                <a:srgbClr val="1314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7184358db_0_1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Largest K elements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1" name="Google Shape;461;g107184358db_0_1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07184358db_0_114"/>
          <p:cNvSpPr txBox="1"/>
          <p:nvPr>
            <p:ph idx="1" type="body"/>
          </p:nvPr>
        </p:nvSpPr>
        <p:spPr>
          <a:xfrm>
            <a:off x="838200" y="1825625"/>
            <a:ext cx="10515600" cy="75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Given N integers. Print The largest K elements from Largest to smallest.</a:t>
            </a:r>
            <a:endParaRPr sz="24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107184358db_0_114"/>
          <p:cNvSpPr txBox="1"/>
          <p:nvPr/>
        </p:nvSpPr>
        <p:spPr>
          <a:xfrm>
            <a:off x="1383625" y="2580125"/>
            <a:ext cx="47463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Sample Input: 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N: 5 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X: [14,10,7,3,15]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K: 2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Output: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[15,14]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8F8F2"/>
              </a:solidFill>
            </a:endParaRPr>
          </a:p>
        </p:txBody>
      </p:sp>
      <p:sp>
        <p:nvSpPr>
          <p:cNvPr id="464" name="Google Shape;464;g107184358db_0_114"/>
          <p:cNvSpPr txBox="1"/>
          <p:nvPr/>
        </p:nvSpPr>
        <p:spPr>
          <a:xfrm>
            <a:off x="6671975" y="2580125"/>
            <a:ext cx="4746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Sample Input: 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N: 8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X: [1,2,3,4,5,6,6,7]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K: 4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Output:</a:t>
            </a:r>
            <a:endParaRPr sz="2400">
              <a:solidFill>
                <a:srgbClr val="F8F8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8F8F2"/>
                </a:solidFill>
              </a:rPr>
              <a:t>[7,6,6,5]</a:t>
            </a:r>
            <a:endParaRPr sz="2400">
              <a:solidFill>
                <a:srgbClr val="F8F8F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better for random access?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BSTs.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Linked Lists.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Arrays.</a:t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4967304" y="2824669"/>
            <a:ext cx="2149200" cy="651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Which is better for searching a value?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BSTs.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Linked Lists.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Arrays.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4976247" y="1690688"/>
            <a:ext cx="2149200" cy="651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Time complexity of finding a value in an unsorted array?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O(1)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O(N)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O(log(N))</a:t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5021340" y="2279441"/>
            <a:ext cx="2149200" cy="651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Time complexity of finding a value in an balanced BST?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O(1)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O(N)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O(log(N))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4864554" y="2824669"/>
            <a:ext cx="2375700" cy="651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What takes less memory?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Linked Lists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BSTs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Arrays</a:t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5079429" y="2749919"/>
            <a:ext cx="2149200" cy="651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First in First out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Arrays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Stack</a:t>
            </a:r>
            <a:endParaRPr/>
          </a:p>
          <a:p>
            <a:pPr indent="-5143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Queue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5021342" y="2796644"/>
            <a:ext cx="2149200" cy="651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2021-10-23T19:56:19Z</dcterms:created>
  <dc:creator>Ahmed Abaza</dc:creator>
</cp:coreProperties>
</file>