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42"/>
  </p:notesMasterIdLst>
  <p:sldIdLst>
    <p:sldId id="256" r:id="rId3"/>
    <p:sldId id="330" r:id="rId4"/>
    <p:sldId id="324" r:id="rId5"/>
    <p:sldId id="331" r:id="rId6"/>
    <p:sldId id="332" r:id="rId7"/>
    <p:sldId id="366" r:id="rId8"/>
    <p:sldId id="334" r:id="rId9"/>
    <p:sldId id="367" r:id="rId10"/>
    <p:sldId id="368" r:id="rId11"/>
    <p:sldId id="337" r:id="rId12"/>
    <p:sldId id="369" r:id="rId13"/>
    <p:sldId id="339" r:id="rId14"/>
    <p:sldId id="370" r:id="rId15"/>
    <p:sldId id="341" r:id="rId16"/>
    <p:sldId id="342" r:id="rId17"/>
    <p:sldId id="343" r:id="rId18"/>
    <p:sldId id="344" r:id="rId19"/>
    <p:sldId id="345" r:id="rId20"/>
    <p:sldId id="371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72" r:id="rId30"/>
    <p:sldId id="373" r:id="rId31"/>
    <p:sldId id="357" r:id="rId32"/>
    <p:sldId id="358" r:id="rId33"/>
    <p:sldId id="359" r:id="rId34"/>
    <p:sldId id="374" r:id="rId35"/>
    <p:sldId id="361" r:id="rId36"/>
    <p:sldId id="362" r:id="rId37"/>
    <p:sldId id="363" r:id="rId38"/>
    <p:sldId id="364" r:id="rId39"/>
    <p:sldId id="365" r:id="rId40"/>
    <p:sldId id="291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  <a:srgbClr val="00C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7293DB-E136-4DA2-953C-2BB0B3C1E476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4CE5A-AEE9-4664-AB8D-4B4CE9C4F1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2390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9BCE0-B5BE-437E-861C-6CA92FE1AB88}" type="slidenum">
              <a:rPr lang="ar-EG" smtClean="0"/>
              <a:pPr/>
              <a:t>4</a:t>
            </a:fld>
            <a:endParaRPr lang="ar-E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 algn="l" rtl="0">
              <a:buFontTx/>
              <a:buAutoNum type="arabicPeriod"/>
            </a:pPr>
            <a:r>
              <a:rPr lang="en-US" dirty="0"/>
              <a:t>O(n) [because</a:t>
            </a:r>
            <a:r>
              <a:rPr lang="en-US" baseline="0" dirty="0"/>
              <a:t> we might need to expand the array]</a:t>
            </a:r>
          </a:p>
          <a:p>
            <a:pPr marL="228600" indent="-228600" algn="l" rtl="0">
              <a:buFontTx/>
              <a:buAutoNum type="arabicPeriod"/>
            </a:pPr>
            <a:r>
              <a:rPr lang="en-US" baseline="0" dirty="0"/>
              <a:t>O(n) [because of the need to shift elements]</a:t>
            </a:r>
          </a:p>
          <a:p>
            <a:pPr marL="228600" indent="-228600" algn="l" rtl="0">
              <a:buFontTx/>
              <a:buAutoNum type="arabicPeriod"/>
            </a:pPr>
            <a:r>
              <a:rPr lang="en-US" baseline="0" dirty="0"/>
              <a:t>O(n) [because of the need to shift elements]</a:t>
            </a:r>
          </a:p>
          <a:p>
            <a:pPr marL="228600" indent="-228600" algn="l" rtl="0">
              <a:buFontTx/>
              <a:buAutoNum type="arabicPeriod"/>
            </a:pPr>
            <a:r>
              <a:rPr lang="en-US" baseline="0" dirty="0"/>
              <a:t>O(1) [direct indexing to the array]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9BCE0-B5BE-437E-861C-6CA92FE1AB88}" type="slidenum">
              <a:rPr lang="ar-EG" smtClean="0"/>
              <a:pPr/>
              <a:t>32</a:t>
            </a:fld>
            <a:endParaRPr lang="ar-E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9BCE0-B5BE-437E-861C-6CA92FE1AB88}" type="slidenum">
              <a:rPr lang="ar-EG" smtClean="0"/>
              <a:pPr/>
              <a:t>34</a:t>
            </a:fld>
            <a:endParaRPr lang="ar-E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O(1)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9BCE0-B5BE-437E-861C-6CA92FE1AB88}" type="slidenum">
              <a:rPr lang="ar-EG" smtClean="0"/>
              <a:pPr/>
              <a:t>35</a:t>
            </a:fld>
            <a:endParaRPr lang="ar-E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O(n)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9BCE0-B5BE-437E-861C-6CA92FE1AB88}" type="slidenum">
              <a:rPr lang="ar-EG" smtClean="0"/>
              <a:pPr/>
              <a:t>36</a:t>
            </a:fld>
            <a:endParaRPr lang="ar-E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O(1)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9BCE0-B5BE-437E-861C-6CA92FE1AB88}" type="slidenum">
              <a:rPr lang="ar-EG" smtClean="0"/>
              <a:pPr/>
              <a:t>37</a:t>
            </a:fld>
            <a:endParaRPr lang="ar-E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9811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8119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291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9688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87035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9237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530686"/>
            <a:ext cx="71628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161455"/>
            <a:ext cx="8229600" cy="3600400"/>
          </a:xfrm>
          <a:prstGeom prst="rect">
            <a:avLst/>
          </a:prstGeom>
        </p:spPr>
        <p:txBody>
          <a:bodyPr lIns="396000" anchor="t">
            <a:normAutofit/>
          </a:bodyPr>
          <a:lstStyle>
            <a:lvl1pPr marL="109538" indent="-109538" algn="just" eaLnBrk="0" latinLnBrk="0" hangingPunct="0"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32888" cy="3429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4763" y="3429000"/>
            <a:ext cx="9132887" cy="381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9525" y="3543300"/>
            <a:ext cx="9132888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ar-EG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88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ar-EG"/>
              <a:t>Click to edit Master title style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ar-EG"/>
              <a:t>Click to edit Master subtitle style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ar-EG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ar-EG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2A614E1-7368-4C85-B2BF-CAE4FBB705F5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42900"/>
            <a:ext cx="7772400" cy="1104900"/>
          </a:xfrm>
          <a:prstGeom prst="rect">
            <a:avLst/>
          </a:prstGeom>
        </p:spPr>
        <p:txBody>
          <a:bodyPr/>
          <a:lstStyle>
            <a:lvl1pPr rtl="0">
              <a:defRPr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r>
              <a:rPr lang="ar-EG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>
            <a:normAutofit/>
          </a:bodyPr>
          <a:lstStyle>
            <a:lvl1pPr algn="just" rtl="0">
              <a:buClr>
                <a:schemeClr val="accent1">
                  <a:lumMod val="75000"/>
                </a:schemeClr>
              </a:buClr>
              <a:defRPr>
                <a:solidFill>
                  <a:schemeClr val="bg2"/>
                </a:solidFill>
              </a:defRPr>
            </a:lvl1pPr>
            <a:lvl2pPr algn="just" rtl="0">
              <a:buClr>
                <a:schemeClr val="accent1">
                  <a:lumMod val="75000"/>
                </a:schemeClr>
              </a:buClr>
              <a:defRPr>
                <a:solidFill>
                  <a:schemeClr val="bg2"/>
                </a:solidFill>
              </a:defRPr>
            </a:lvl2pPr>
            <a:lvl3pPr algn="just" rtl="0">
              <a:buClr>
                <a:schemeClr val="accent1">
                  <a:lumMod val="75000"/>
                </a:schemeClr>
              </a:buClr>
              <a:defRPr>
                <a:solidFill>
                  <a:schemeClr val="bg2"/>
                </a:solidFill>
              </a:defRPr>
            </a:lvl3pPr>
            <a:lvl4pPr algn="just" rtl="0">
              <a:buClr>
                <a:schemeClr val="accent1">
                  <a:lumMod val="75000"/>
                </a:schemeClr>
              </a:buClr>
              <a:defRPr>
                <a:solidFill>
                  <a:schemeClr val="bg2"/>
                </a:solidFill>
              </a:defRPr>
            </a:lvl4pPr>
            <a:lvl5pPr algn="just" rtl="0">
              <a:buClr>
                <a:schemeClr val="accent1">
                  <a:lumMod val="75000"/>
                </a:schemeClr>
              </a:buCl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ar-EG"/>
              <a:t>Click to edit Master text styles</a:t>
            </a:r>
          </a:p>
          <a:p>
            <a:pPr lvl="1"/>
            <a:r>
              <a:rPr lang="ar-EG"/>
              <a:t>Second level</a:t>
            </a:r>
          </a:p>
          <a:p>
            <a:pPr lvl="2"/>
            <a:r>
              <a:rPr lang="ar-EG"/>
              <a:t>Third level</a:t>
            </a:r>
          </a:p>
          <a:p>
            <a:pPr lvl="3"/>
            <a:r>
              <a:rPr lang="ar-EG"/>
              <a:t>Fourth level</a:t>
            </a:r>
          </a:p>
          <a:p>
            <a:pPr lvl="4"/>
            <a:r>
              <a:rPr lang="ar-EG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B0FDB96-0304-4208-A83D-45EFF4B52B81}" type="slidenum">
              <a:rPr lang="ar-EG" smtClean="0"/>
              <a:pPr/>
              <a:t>‹#›</a:t>
            </a:fld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ar-E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5608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2428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77933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8790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3" r:id="rId4"/>
    <p:sldLayoutId id="2147483674" r:id="rId5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838200" y="2811977"/>
            <a:ext cx="34985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Array Lists</a:t>
            </a: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152400" y="543580"/>
            <a:ext cx="34985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Data Structures</a:t>
            </a:r>
          </a:p>
        </p:txBody>
      </p:sp>
      <p:sp>
        <p:nvSpPr>
          <p:cNvPr id="7" name="TextBox 6">
            <a:hlinkClick r:id="rId2"/>
            <a:extLst>
              <a:ext uri="{FF2B5EF4-FFF2-40B4-BE49-F238E27FC236}">
                <a16:creationId xmlns:a16="http://schemas.microsoft.com/office/drawing/2014/main" xmlns="" id="{380AEF7D-E244-4A42-9C95-BB2D96DF6AF2}"/>
              </a:ext>
            </a:extLst>
          </p:cNvPr>
          <p:cNvSpPr txBox="1"/>
          <p:nvPr/>
        </p:nvSpPr>
        <p:spPr>
          <a:xfrm>
            <a:off x="857401" y="3439268"/>
            <a:ext cx="34985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/>
              <a:t>Dr. Wedad Hussein</a:t>
            </a:r>
          </a:p>
          <a:p>
            <a:pPr algn="ctr">
              <a:lnSpc>
                <a:spcPct val="150000"/>
              </a:lnSpc>
            </a:pPr>
            <a:r>
              <a:rPr lang="en-US" sz="1400" dirty="0"/>
              <a:t>Information Systems Department</a:t>
            </a:r>
          </a:p>
          <a:p>
            <a:pPr algn="ctr">
              <a:lnSpc>
                <a:spcPct val="150000"/>
              </a:lnSpc>
            </a:pPr>
            <a:r>
              <a:rPr lang="en-US" sz="1400" dirty="0"/>
              <a:t>wedad.hussein@cis.asu.edu.eg</a:t>
            </a:r>
          </a:p>
          <a:p>
            <a:pPr algn="ctr">
              <a:lnSpc>
                <a:spcPct val="150000"/>
              </a:lnSpc>
            </a:pPr>
            <a:r>
              <a:rPr lang="en-US" sz="1400" b="1" dirty="0"/>
              <a:t>Dr. </a:t>
            </a:r>
            <a:r>
              <a:rPr lang="en-US" sz="1400" b="1" dirty="0" err="1" smtClean="0"/>
              <a:t>Hanan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Yousry</a:t>
            </a:r>
            <a:endParaRPr lang="en-US" sz="1400" b="1" dirty="0"/>
          </a:p>
          <a:p>
            <a:pPr algn="ctr">
              <a:lnSpc>
                <a:spcPct val="150000"/>
              </a:lnSpc>
            </a:pPr>
            <a:r>
              <a:rPr lang="en-US" sz="1400" dirty="0"/>
              <a:t>Computer Science </a:t>
            </a:r>
            <a:r>
              <a:rPr lang="en-US" sz="1400" dirty="0" smtClean="0"/>
              <a:t>Department</a:t>
            </a:r>
          </a:p>
          <a:p>
            <a:pPr algn="ctr">
              <a:lnSpc>
                <a:spcPct val="150000"/>
              </a:lnSpc>
            </a:pPr>
            <a:r>
              <a:rPr lang="en-US" sz="1400" dirty="0" smtClean="0"/>
              <a:t>hanan.hindy@cis.asu.edu.eg</a:t>
            </a:r>
            <a:endParaRPr 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 from an Array List</a:t>
            </a:r>
            <a:endParaRPr lang="ar-EG" dirty="0"/>
          </a:p>
        </p:txBody>
      </p:sp>
      <p:sp>
        <p:nvSpPr>
          <p:cNvPr id="9" name="Content Placeholder 8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DeleteAt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(2)</a:t>
            </a:r>
          </a:p>
          <a:p>
            <a:pPr lvl="1"/>
            <a:r>
              <a:rPr lang="en-US" sz="2400" dirty="0"/>
              <a:t>Shift Elements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295400" y="3429000"/>
          <a:ext cx="6781800" cy="533400"/>
        </p:xfrm>
        <a:graphic>
          <a:graphicData uri="http://schemas.openxmlformats.org/drawingml/2006/table">
            <a:tbl>
              <a:tblPr rtl="1" firstRow="1" bandRow="1"/>
              <a:tblGrid>
                <a:gridCol w="6781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endParaRPr lang="ar-EG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endParaRPr lang="ar-EG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endParaRPr lang="ar-EG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endParaRPr lang="ar-EG" sz="240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9" name="Circular Arrow 18"/>
          <p:cNvSpPr/>
          <p:nvPr/>
        </p:nvSpPr>
        <p:spPr bwMode="auto">
          <a:xfrm flipH="1">
            <a:off x="3048000" y="3048000"/>
            <a:ext cx="685800" cy="762000"/>
          </a:xfrm>
          <a:prstGeom prst="circularArrow">
            <a:avLst>
              <a:gd name="adj1" fmla="val 13550"/>
              <a:gd name="adj2" fmla="val 1142319"/>
              <a:gd name="adj3" fmla="val 20331179"/>
              <a:gd name="adj4" fmla="val 10800000"/>
              <a:gd name="adj5" fmla="val 12500"/>
            </a:avLst>
          </a:prstGeom>
          <a:solidFill>
            <a:srgbClr val="6EA0B0">
              <a:lumMod val="60000"/>
              <a:lumOff val="40000"/>
            </a:srgbClr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" name="Circular Arrow 19"/>
          <p:cNvSpPr/>
          <p:nvPr/>
        </p:nvSpPr>
        <p:spPr bwMode="auto">
          <a:xfrm flipH="1">
            <a:off x="3749040" y="3032760"/>
            <a:ext cx="685800" cy="762000"/>
          </a:xfrm>
          <a:prstGeom prst="circularArrow">
            <a:avLst>
              <a:gd name="adj1" fmla="val 13550"/>
              <a:gd name="adj2" fmla="val 1142319"/>
              <a:gd name="adj3" fmla="val 20331179"/>
              <a:gd name="adj4" fmla="val 10800000"/>
              <a:gd name="adj5" fmla="val 12500"/>
            </a:avLst>
          </a:prstGeom>
          <a:solidFill>
            <a:srgbClr val="6EA0B0">
              <a:lumMod val="60000"/>
              <a:lumOff val="40000"/>
            </a:srgbClr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1295400" y="4876800"/>
          <a:ext cx="6781800" cy="533400"/>
        </p:xfrm>
        <a:graphic>
          <a:graphicData uri="http://schemas.openxmlformats.org/drawingml/2006/table">
            <a:tbl>
              <a:tblPr rtl="1" firstRow="1" bandRow="1"/>
              <a:tblGrid>
                <a:gridCol w="6781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endParaRPr lang="ar-EG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endParaRPr lang="ar-EG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endParaRPr lang="ar-EG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endParaRPr lang="ar-EG" sz="240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endParaRPr lang="ar-EG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ar-EG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ar-EG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ar-EG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ar-EG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2" name="Down Arrow 21"/>
          <p:cNvSpPr/>
          <p:nvPr/>
        </p:nvSpPr>
        <p:spPr bwMode="auto">
          <a:xfrm>
            <a:off x="4572000" y="4229100"/>
            <a:ext cx="304800" cy="381000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Functions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225425" indent="-225425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Length:</a:t>
            </a:r>
            <a:r>
              <a:rPr lang="en-US" sz="2400" dirty="0"/>
              <a:t> returns number of elements.</a:t>
            </a:r>
          </a:p>
          <a:p>
            <a:pPr marL="225425" indent="-225425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Append:</a:t>
            </a:r>
            <a:r>
              <a:rPr lang="en-US" sz="2400" dirty="0"/>
              <a:t> Add an element at the end.</a:t>
            </a:r>
          </a:p>
          <a:p>
            <a:pPr marL="225425" indent="-225425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At:</a:t>
            </a:r>
            <a:r>
              <a:rPr lang="en-US" sz="2400" dirty="0"/>
              <a:t> returns the element at specified position.</a:t>
            </a:r>
          </a:p>
          <a:p>
            <a:pPr marL="225425" indent="-225425"/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DeleteAt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:</a:t>
            </a:r>
            <a:r>
              <a:rPr lang="en-US" sz="2400" dirty="0"/>
              <a:t> remove an element at specific position.</a:t>
            </a:r>
          </a:p>
          <a:p>
            <a:pPr marL="225425" indent="-225425"/>
            <a:r>
              <a:rPr lang="en-US" sz="2400" u="sng" dirty="0" err="1">
                <a:solidFill>
                  <a:schemeClr val="accent1">
                    <a:lumMod val="50000"/>
                  </a:schemeClr>
                </a:solidFill>
              </a:rPr>
              <a:t>InsertAt</a:t>
            </a:r>
            <a:r>
              <a:rPr lang="en-US" sz="2400" u="sng" dirty="0">
                <a:solidFill>
                  <a:schemeClr val="accent1">
                    <a:lumMod val="50000"/>
                  </a:schemeClr>
                </a:solidFill>
              </a:rPr>
              <a:t>:</a:t>
            </a:r>
            <a:r>
              <a:rPr lang="en-US" sz="2400" u="sng" dirty="0"/>
              <a:t> add an element at specific position</a:t>
            </a:r>
            <a:r>
              <a:rPr lang="en-US" sz="2400" u="sng" dirty="0" smtClean="0"/>
              <a:t>.</a:t>
            </a:r>
            <a:endParaRPr lang="ar-EG" sz="24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in an Array List</a:t>
            </a:r>
            <a:endParaRPr lang="ar-EG" dirty="0"/>
          </a:p>
        </p:txBody>
      </p:sp>
      <p:sp>
        <p:nvSpPr>
          <p:cNvPr id="11" name="Content Placeholder 10"/>
          <p:cNvSpPr>
            <a:spLocks noGrp="1"/>
          </p:cNvSpPr>
          <p:nvPr>
            <p:ph idx="10"/>
          </p:nvPr>
        </p:nvSpPr>
        <p:spPr>
          <a:xfrm>
            <a:off x="467544" y="1676400"/>
            <a:ext cx="8229600" cy="4085455"/>
          </a:xfrm>
        </p:spPr>
        <p:txBody>
          <a:bodyPr/>
          <a:lstStyle/>
          <a:p>
            <a:pPr marL="165100" indent="-165100"/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InsertAt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(2,10)</a:t>
            </a:r>
          </a:p>
          <a:p>
            <a:pPr lvl="1"/>
            <a:r>
              <a:rPr lang="en-US" sz="2400" dirty="0"/>
              <a:t>Shift Elements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Insert new element</a:t>
            </a:r>
          </a:p>
          <a:p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295400" y="2910840"/>
          <a:ext cx="6781800" cy="533400"/>
        </p:xfrm>
        <a:graphic>
          <a:graphicData uri="http://schemas.openxmlformats.org/drawingml/2006/table">
            <a:tbl>
              <a:tblPr rtl="1" firstRow="1" bandRow="1"/>
              <a:tblGrid>
                <a:gridCol w="6781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endParaRPr lang="ar-EG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endParaRPr lang="ar-EG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endParaRPr lang="ar-EG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endParaRPr lang="ar-EG" sz="240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endParaRPr lang="ar-EG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9" name="Circular Arrow 18"/>
          <p:cNvSpPr/>
          <p:nvPr/>
        </p:nvSpPr>
        <p:spPr bwMode="auto">
          <a:xfrm>
            <a:off x="2971800" y="2529840"/>
            <a:ext cx="685800" cy="762000"/>
          </a:xfrm>
          <a:prstGeom prst="circularArrow">
            <a:avLst>
              <a:gd name="adj1" fmla="val 13550"/>
              <a:gd name="adj2" fmla="val 1142319"/>
              <a:gd name="adj3" fmla="val 20331179"/>
              <a:gd name="adj4" fmla="val 10800000"/>
              <a:gd name="adj5" fmla="val 12500"/>
            </a:avLst>
          </a:prstGeom>
          <a:solidFill>
            <a:srgbClr val="6EA0B0">
              <a:lumMod val="60000"/>
              <a:lumOff val="40000"/>
            </a:srgbClr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" name="Circular Arrow 19"/>
          <p:cNvSpPr/>
          <p:nvPr/>
        </p:nvSpPr>
        <p:spPr bwMode="auto">
          <a:xfrm>
            <a:off x="3672840" y="2529840"/>
            <a:ext cx="685800" cy="762000"/>
          </a:xfrm>
          <a:prstGeom prst="circularArrow">
            <a:avLst>
              <a:gd name="adj1" fmla="val 13550"/>
              <a:gd name="adj2" fmla="val 1142319"/>
              <a:gd name="adj3" fmla="val 20331179"/>
              <a:gd name="adj4" fmla="val 10800000"/>
              <a:gd name="adj5" fmla="val 12500"/>
            </a:avLst>
          </a:prstGeom>
          <a:solidFill>
            <a:srgbClr val="6EA0B0">
              <a:lumMod val="60000"/>
              <a:lumOff val="40000"/>
            </a:srgbClr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1295400" y="4053840"/>
          <a:ext cx="6781800" cy="533400"/>
        </p:xfrm>
        <a:graphic>
          <a:graphicData uri="http://schemas.openxmlformats.org/drawingml/2006/table">
            <a:tbl>
              <a:tblPr rtl="1" firstRow="1" bandRow="1"/>
              <a:tblGrid>
                <a:gridCol w="6781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endParaRPr lang="ar-EG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endParaRPr lang="ar-EG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endParaRPr lang="ar-EG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endParaRPr lang="ar-EG" sz="240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2" name="Down Arrow 21"/>
          <p:cNvSpPr/>
          <p:nvPr/>
        </p:nvSpPr>
        <p:spPr bwMode="auto">
          <a:xfrm>
            <a:off x="4114800" y="3520440"/>
            <a:ext cx="304800" cy="381000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3" name="Circular Arrow 22"/>
          <p:cNvSpPr/>
          <p:nvPr/>
        </p:nvSpPr>
        <p:spPr bwMode="auto">
          <a:xfrm>
            <a:off x="4389120" y="2514600"/>
            <a:ext cx="685800" cy="762000"/>
          </a:xfrm>
          <a:prstGeom prst="circularArrow">
            <a:avLst>
              <a:gd name="adj1" fmla="val 13550"/>
              <a:gd name="adj2" fmla="val 1142319"/>
              <a:gd name="adj3" fmla="val 20331179"/>
              <a:gd name="adj4" fmla="val 10800000"/>
              <a:gd name="adj5" fmla="val 12500"/>
            </a:avLst>
          </a:prstGeom>
          <a:solidFill>
            <a:srgbClr val="6EA0B0">
              <a:lumMod val="60000"/>
              <a:lumOff val="40000"/>
            </a:srgbClr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1310640" y="5486400"/>
          <a:ext cx="6781800" cy="533400"/>
        </p:xfrm>
        <a:graphic>
          <a:graphicData uri="http://schemas.openxmlformats.org/drawingml/2006/table">
            <a:tbl>
              <a:tblPr rtl="1" firstRow="1" bandRow="1"/>
              <a:tblGrid>
                <a:gridCol w="6781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endParaRPr lang="ar-EG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endParaRPr lang="ar-EG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endParaRPr lang="ar-EG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endParaRPr lang="ar-EG" sz="240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ar-EG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460648"/>
          </a:xfr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rtl="0">
              <a:lnSpc>
                <a:spcPct val="80000"/>
              </a:lnSpc>
            </a:pPr>
            <a:r>
              <a:rPr lang="en-US" sz="7200" b="1" spc="150" dirty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Vectors</a:t>
            </a:r>
            <a:endParaRPr lang="ar-EG" sz="7200" b="1" spc="150" dirty="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  <a:endParaRPr lang="ar-EG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225425" indent="-225425"/>
            <a:r>
              <a:rPr lang="en-US" sz="2400" dirty="0"/>
              <a:t>Vectors are sequence containers representing arrays that can change in size.</a:t>
            </a:r>
          </a:p>
          <a:p>
            <a:pPr marL="225425" indent="-225425"/>
            <a:r>
              <a:rPr lang="en-US" sz="2400" dirty="0"/>
              <a:t>Use contiguous storage locations for their elements.</a:t>
            </a:r>
          </a:p>
          <a:p>
            <a:pPr marL="225425" indent="-225425"/>
            <a:r>
              <a:rPr lang="en-US" sz="2400" dirty="0"/>
              <a:t>Internally, vectors use a dynamically allocated array to store their elements. </a:t>
            </a:r>
            <a:endParaRPr lang="ar-EG" sz="2400" dirty="0"/>
          </a:p>
          <a:p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828800" y="5257800"/>
            <a:ext cx="4800600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/>
          <a:p>
            <a:pPr lvl="0" algn="just" ea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sz="2800" kern="0" dirty="0">
                <a:latin typeface="Courier New" pitchFamily="49" charset="0"/>
                <a:cs typeface="Courier New" pitchFamily="49" charset="0"/>
              </a:rPr>
              <a:t>vector&lt;</a:t>
            </a:r>
            <a:r>
              <a:rPr lang="en-US" sz="2800" kern="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kern="0" dirty="0">
                <a:latin typeface="Courier New" pitchFamily="49" charset="0"/>
                <a:cs typeface="Courier New" pitchFamily="49" charset="0"/>
              </a:rPr>
              <a:t>&gt; V;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Functions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165100" indent="-165100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vector::at:</a:t>
            </a:r>
            <a:r>
              <a:rPr lang="en-US" sz="2400" dirty="0"/>
              <a:t> returns the element at the specified position.</a:t>
            </a:r>
          </a:p>
          <a:p>
            <a:pPr marL="165100" indent="-165100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vector::capacity:</a:t>
            </a:r>
            <a:r>
              <a:rPr lang="en-US" sz="2400" dirty="0"/>
              <a:t> returns the size of the storage space currently allocated for the vector.</a:t>
            </a:r>
          </a:p>
          <a:p>
            <a:pPr marL="165100" indent="-165100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vector::clear: </a:t>
            </a:r>
            <a:r>
              <a:rPr lang="en-US" sz="2400" dirty="0"/>
              <a:t>Removes all elements from the vector (which are destroyed), leaving the container with a size of 0.</a:t>
            </a:r>
          </a:p>
          <a:p>
            <a:pPr marL="165100" indent="-165100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vector::data: </a:t>
            </a:r>
            <a:r>
              <a:rPr lang="en-US" sz="2400" dirty="0"/>
              <a:t>Returns a direct pointer to the memory array used internally by the vector.</a:t>
            </a:r>
          </a:p>
          <a:p>
            <a:pPr marL="165100" indent="-165100"/>
            <a:endParaRPr lang="en-US" sz="2400" dirty="0"/>
          </a:p>
          <a:p>
            <a:endParaRPr lang="ar-EG" sz="2400" dirty="0"/>
          </a:p>
          <a:p>
            <a:endParaRPr lang="ar-EG" sz="2400" dirty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Functions cont.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225425" indent="-225425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vector::empty: </a:t>
            </a:r>
            <a:r>
              <a:rPr lang="en-US" sz="2400" dirty="0"/>
              <a:t>Returns whether the vector is empty (i.e. size is 0).</a:t>
            </a:r>
          </a:p>
          <a:p>
            <a:pPr marL="225425" indent="-225425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vector::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push_back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sz="2400" dirty="0"/>
              <a:t>Adds a new element at the end of the vector (increases size).</a:t>
            </a:r>
          </a:p>
          <a:p>
            <a:pPr marL="225425" indent="-225425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vector::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pop_back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sz="2400" dirty="0"/>
              <a:t>Removes the last element in the vector (reduces size);</a:t>
            </a:r>
          </a:p>
          <a:p>
            <a:pPr marL="225425" indent="-225425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vector::size: </a:t>
            </a:r>
            <a:r>
              <a:rPr lang="en-US" sz="2400" dirty="0"/>
              <a:t>Returns the number of elements in the vector.</a:t>
            </a:r>
          </a:p>
          <a:p>
            <a:endParaRPr lang="en-US" sz="2400" dirty="0"/>
          </a:p>
          <a:p>
            <a:endParaRPr lang="ar-EG" sz="2400" dirty="0"/>
          </a:p>
          <a:p>
            <a:endParaRPr lang="ar-EG" sz="24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Iterators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 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Iterator</a:t>
            </a:r>
            <a:r>
              <a:rPr lang="en-US" sz="2400" dirty="0"/>
              <a:t> is an object that can traverse a container class without the user having to know how the container is implemented.</a:t>
            </a:r>
          </a:p>
          <a:p>
            <a:r>
              <a:rPr lang="en-US" sz="2400" dirty="0"/>
              <a:t>An </a:t>
            </a:r>
            <a:r>
              <a:rPr lang="en-US" sz="2400" dirty="0" err="1"/>
              <a:t>iterator</a:t>
            </a:r>
            <a:r>
              <a:rPr lang="en-US" sz="2400" dirty="0"/>
              <a:t> is best visualized as a pointer to a given element in the container.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Using </a:t>
            </a:r>
            <a:r>
              <a:rPr lang="en-US" sz="4000" dirty="0" err="1"/>
              <a:t>Iterators</a:t>
            </a:r>
            <a:r>
              <a:rPr lang="en-US" sz="4000" dirty="0"/>
              <a:t> with Vectors</a:t>
            </a:r>
            <a:endParaRPr lang="ar-E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1984"/>
            <a:ext cx="8229600" cy="461121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vector&lt;</a:t>
            </a:r>
            <a:r>
              <a:rPr lang="en-US" sz="2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 V;</a:t>
            </a:r>
          </a:p>
          <a:p>
            <a:pPr>
              <a:buNone/>
            </a:pPr>
            <a:r>
              <a:rPr lang="en-US" sz="2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V.push_back</a:t>
            </a:r>
            <a:r>
              <a:rPr lang="en-US" sz="2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(10);</a:t>
            </a:r>
          </a:p>
          <a:p>
            <a:pPr>
              <a:buNone/>
            </a:pPr>
            <a:r>
              <a:rPr lang="en-US" sz="2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V.push_back</a:t>
            </a:r>
            <a:r>
              <a:rPr lang="en-US" sz="2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(20);</a:t>
            </a:r>
          </a:p>
          <a:p>
            <a:pPr>
              <a:buNone/>
            </a:pPr>
            <a:r>
              <a:rPr lang="en-US" sz="2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V.push_back</a:t>
            </a:r>
            <a:r>
              <a:rPr lang="en-US" sz="2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(30);</a:t>
            </a:r>
          </a:p>
          <a:p>
            <a:pPr>
              <a:buNone/>
            </a:pPr>
            <a:r>
              <a:rPr lang="en-US" sz="2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vector&lt;</a:t>
            </a:r>
            <a:r>
              <a:rPr lang="en-US" sz="2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&gt;::</a:t>
            </a:r>
            <a:r>
              <a:rPr lang="en-US" sz="2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2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it;</a:t>
            </a:r>
          </a:p>
          <a:p>
            <a:pPr>
              <a:buNone/>
            </a:pPr>
            <a:endParaRPr lang="en-US" sz="2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it=</a:t>
            </a:r>
            <a:r>
              <a:rPr lang="en-US" sz="2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V.begin</a:t>
            </a:r>
            <a:r>
              <a:rPr lang="en-US" sz="2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(it!=</a:t>
            </a:r>
            <a:r>
              <a:rPr lang="en-US" sz="2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V.end</a:t>
            </a:r>
            <a:r>
              <a:rPr lang="en-US" sz="2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pPr>
              <a:buNone/>
            </a:pPr>
            <a:r>
              <a:rPr lang="en-US" sz="2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&lt;&lt;*it&lt;&lt;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it++;</a:t>
            </a:r>
          </a:p>
          <a:p>
            <a:pPr>
              <a:buNone/>
            </a:pPr>
            <a:r>
              <a:rPr lang="en-US" sz="2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ar-E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460648"/>
          </a:xfr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rtl="0" eaLnBrk="0" latinLnBrk="0" hangingPunct="0">
              <a:lnSpc>
                <a:spcPct val="80000"/>
              </a:lnSpc>
            </a:pPr>
            <a:r>
              <a:rPr lang="en-US" sz="7200" b="1" spc="150" dirty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Algorithm Analysis</a:t>
            </a:r>
            <a:endParaRPr lang="ar-EG" sz="7200" b="1" spc="150" dirty="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Contents</a:t>
            </a:r>
            <a:endParaRPr lang="ar-EG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2128790"/>
            <a:ext cx="609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sz="2800" dirty="0"/>
              <a:t> </a:t>
            </a:r>
            <a:endParaRPr lang="ar-EG" sz="2800" dirty="0"/>
          </a:p>
        </p:txBody>
      </p:sp>
      <p:sp>
        <p:nvSpPr>
          <p:cNvPr id="6" name="Right Arrow 5"/>
          <p:cNvSpPr/>
          <p:nvPr/>
        </p:nvSpPr>
        <p:spPr bwMode="auto">
          <a:xfrm>
            <a:off x="472190" y="3488960"/>
            <a:ext cx="304800" cy="15240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1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Content Placeholder 3"/>
          <p:cNvSpPr>
            <a:spLocks noGrp="1"/>
          </p:cNvSpPr>
          <p:nvPr>
            <p:ph idx="10"/>
          </p:nvPr>
        </p:nvSpPr>
        <p:spPr>
          <a:xfrm>
            <a:off x="467544" y="2161454"/>
            <a:ext cx="8229600" cy="4010745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 Pointers revision + Introduction to Classes.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 Stacks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 Queues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 Array Lists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 Linked Lists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 Binary Search Trees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 Hash Tables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 STL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Graphs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2509790"/>
            <a:ext cx="609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sz="2800" dirty="0"/>
              <a:t> </a:t>
            </a:r>
            <a:endParaRPr lang="ar-EG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2966990"/>
            <a:ext cx="609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sz="2800" dirty="0"/>
              <a:t> </a:t>
            </a:r>
            <a:endParaRPr lang="ar-EG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225425" indent="-225425"/>
            <a:r>
              <a:rPr lang="en-US" sz="2800" dirty="0"/>
              <a:t>An algorithm is a clearly specified set of simple instructions to be followed to solve a problem.</a:t>
            </a:r>
          </a:p>
          <a:p>
            <a:pPr marL="225425" indent="-225425"/>
            <a:r>
              <a:rPr lang="en-US" sz="2800" dirty="0"/>
              <a:t>It is important to determine how much in terms of resources, such as time or space, </a:t>
            </a:r>
            <a:r>
              <a:rPr lang="en-GB" sz="2800" dirty="0"/>
              <a:t>the algorithm will require.</a:t>
            </a:r>
          </a:p>
          <a:p>
            <a:pPr marL="225425" indent="-225425"/>
            <a:endParaRPr lang="ar-EG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0686"/>
            <a:ext cx="7467600" cy="1069514"/>
          </a:xfrm>
        </p:spPr>
        <p:txBody>
          <a:bodyPr/>
          <a:lstStyle/>
          <a:p>
            <a:r>
              <a:rPr lang="en-US" sz="3200" dirty="0"/>
              <a:t>Measuring Efficiency of an Algorithm</a:t>
            </a:r>
            <a:endParaRPr lang="ar-EG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terms of time and storage.</a:t>
            </a:r>
          </a:p>
          <a:p>
            <a:r>
              <a:rPr lang="en-US" sz="2400" dirty="0"/>
              <a:t>We are interested in how running time depends on </a:t>
            </a:r>
            <a:r>
              <a:rPr lang="en-GB" sz="2400" dirty="0"/>
              <a:t>two factors:</a:t>
            </a:r>
          </a:p>
          <a:p>
            <a:pPr lvl="1"/>
            <a:r>
              <a:rPr lang="en-US" sz="2400" dirty="0"/>
              <a:t>Size of Input.</a:t>
            </a:r>
          </a:p>
          <a:p>
            <a:pPr lvl="1"/>
            <a:r>
              <a:rPr lang="en-US" sz="2400" dirty="0"/>
              <a:t>Structure.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How do you determine the running time of an algorithm?</a:t>
            </a:r>
            <a:endParaRPr lang="ar-EG" sz="2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62000" y="4876800"/>
            <a:ext cx="7772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/>
          <a:p>
            <a:pPr marL="742950" lvl="1" indent="-285750" algn="just" eaLnBrk="0" latinLnBrk="0" hangingPunct="0">
              <a:spcBef>
                <a:spcPct val="20000"/>
              </a:spcBef>
              <a:buFontTx/>
              <a:buChar char="–"/>
            </a:pPr>
            <a:r>
              <a:rPr lang="en-US" sz="2400" kern="0" dirty="0">
                <a:latin typeface="Arial" pitchFamily="34" charset="0"/>
                <a:cs typeface="Arial" pitchFamily="34" charset="0"/>
              </a:rPr>
              <a:t>Measure time via experiments.</a:t>
            </a:r>
          </a:p>
          <a:p>
            <a:pPr marL="742950" lvl="1" indent="-285750" algn="just" eaLnBrk="0" latinLnBrk="0" hangingPunct="0">
              <a:spcBef>
                <a:spcPct val="20000"/>
              </a:spcBef>
              <a:buFontTx/>
              <a:buChar char="–"/>
            </a:pPr>
            <a:r>
              <a:rPr lang="en-US" sz="2400" kern="0" dirty="0">
                <a:latin typeface="Arial" pitchFamily="34" charset="0"/>
                <a:cs typeface="Arial" pitchFamily="34" charset="0"/>
              </a:rPr>
              <a:t>Characterize time as a mathematical function of the input size.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Counting Primitive Operations</a:t>
            </a:r>
            <a:endParaRPr lang="ar-EG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primitive operation</a:t>
            </a:r>
            <a:r>
              <a:rPr lang="en-US" sz="2800" dirty="0"/>
              <a:t> corresponds to a low-level instruction with </a:t>
            </a:r>
            <a:r>
              <a:rPr lang="en-GB" sz="2800" dirty="0"/>
              <a:t>a constant execution time .</a:t>
            </a:r>
          </a:p>
          <a:p>
            <a:pPr lvl="1"/>
            <a:r>
              <a:rPr lang="en-GB" dirty="0"/>
              <a:t>Assignment.</a:t>
            </a:r>
          </a:p>
          <a:p>
            <a:pPr lvl="1"/>
            <a:r>
              <a:rPr lang="en-GB" dirty="0"/>
              <a:t>Indexing into an array.</a:t>
            </a:r>
          </a:p>
          <a:p>
            <a:pPr lvl="1"/>
            <a:r>
              <a:rPr lang="en-GB" dirty="0"/>
              <a:t>Arithmetic or relational operation.</a:t>
            </a:r>
          </a:p>
          <a:p>
            <a:pPr lvl="1"/>
            <a:r>
              <a:rPr lang="en-US" dirty="0"/>
              <a:t>Accessing a field of an object</a:t>
            </a:r>
          </a:p>
          <a:p>
            <a:pPr lvl="1"/>
            <a:r>
              <a:rPr lang="en-GB" dirty="0"/>
              <a:t>Returning from a method</a:t>
            </a:r>
            <a:endParaRPr lang="ar-EG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5029200" cy="293481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solidFill>
                  <a:schemeClr val="tx1"/>
                </a:solidFill>
              </a:rPr>
              <a:t>1. </a:t>
            </a:r>
            <a:r>
              <a:rPr lang="en-US" sz="2400" dirty="0" err="1">
                <a:solidFill>
                  <a:schemeClr val="tx1"/>
                </a:solidFill>
              </a:rPr>
              <a:t>findMax</a:t>
            </a:r>
            <a:r>
              <a:rPr lang="en-US" sz="2400" dirty="0">
                <a:solidFill>
                  <a:schemeClr val="tx1"/>
                </a:solidFill>
              </a:rPr>
              <a:t> (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[] a, 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n) {</a:t>
            </a:r>
          </a:p>
          <a:p>
            <a:pPr>
              <a:buNone/>
            </a:pPr>
            <a:r>
              <a:rPr lang="en-GB" sz="2400" dirty="0">
                <a:solidFill>
                  <a:schemeClr val="tx1"/>
                </a:solidFill>
              </a:rPr>
              <a:t>2.   </a:t>
            </a:r>
            <a:r>
              <a:rPr lang="en-GB" sz="2400" dirty="0" err="1">
                <a:solidFill>
                  <a:schemeClr val="tx1"/>
                </a:solidFill>
              </a:rPr>
              <a:t>currentMax</a:t>
            </a:r>
            <a:r>
              <a:rPr lang="en-GB" sz="2400" dirty="0">
                <a:solidFill>
                  <a:schemeClr val="tx1"/>
                </a:solidFill>
              </a:rPr>
              <a:t> = a[0];</a:t>
            </a:r>
          </a:p>
          <a:p>
            <a:pPr>
              <a:buNone/>
            </a:pPr>
            <a:r>
              <a:rPr lang="nn-NO" sz="2400" dirty="0">
                <a:solidFill>
                  <a:schemeClr val="tx1"/>
                </a:solidFill>
              </a:rPr>
              <a:t>3.   </a:t>
            </a:r>
            <a:r>
              <a:rPr lang="nn-NO" sz="2400" dirty="0">
                <a:solidFill>
                  <a:srgbClr val="0000FF"/>
                </a:solidFill>
              </a:rPr>
              <a:t>for</a:t>
            </a:r>
            <a:r>
              <a:rPr lang="nn-NO" sz="2400" dirty="0">
                <a:solidFill>
                  <a:schemeClr val="tx1"/>
                </a:solidFill>
              </a:rPr>
              <a:t> (</a:t>
            </a:r>
            <a:r>
              <a:rPr lang="nn-NO" sz="2400" dirty="0">
                <a:solidFill>
                  <a:srgbClr val="0000FF"/>
                </a:solidFill>
              </a:rPr>
              <a:t>int</a:t>
            </a:r>
            <a:r>
              <a:rPr lang="nn-NO" sz="2400" dirty="0">
                <a:solidFill>
                  <a:schemeClr val="tx1"/>
                </a:solidFill>
              </a:rPr>
              <a:t> i = 0; i &lt; n; i++) </a:t>
            </a:r>
          </a:p>
          <a:p>
            <a:pPr>
              <a:buNone/>
            </a:pPr>
            <a:r>
              <a:rPr lang="en-GB" sz="2400" dirty="0">
                <a:solidFill>
                  <a:schemeClr val="tx1"/>
                </a:solidFill>
              </a:rPr>
              <a:t>4.     </a:t>
            </a:r>
            <a:r>
              <a:rPr lang="en-GB" sz="2400" dirty="0">
                <a:solidFill>
                  <a:srgbClr val="0000FF"/>
                </a:solidFill>
              </a:rPr>
              <a:t>if</a:t>
            </a:r>
            <a:r>
              <a:rPr lang="en-GB" sz="2400" dirty="0">
                <a:solidFill>
                  <a:schemeClr val="tx1"/>
                </a:solidFill>
              </a:rPr>
              <a:t> (a[</a:t>
            </a:r>
            <a:r>
              <a:rPr lang="en-GB" sz="2400" dirty="0" err="1">
                <a:solidFill>
                  <a:schemeClr val="tx1"/>
                </a:solidFill>
              </a:rPr>
              <a:t>i</a:t>
            </a:r>
            <a:r>
              <a:rPr lang="en-GB" sz="2400" dirty="0">
                <a:solidFill>
                  <a:schemeClr val="tx1"/>
                </a:solidFill>
              </a:rPr>
              <a:t>] &gt; </a:t>
            </a:r>
            <a:r>
              <a:rPr lang="en-GB" sz="2400" dirty="0" err="1">
                <a:solidFill>
                  <a:schemeClr val="tx1"/>
                </a:solidFill>
              </a:rPr>
              <a:t>currentMax</a:t>
            </a:r>
            <a:r>
              <a:rPr lang="en-GB" sz="2400" dirty="0">
                <a:solidFill>
                  <a:schemeClr val="tx1"/>
                </a:solidFill>
              </a:rPr>
              <a:t>) {</a:t>
            </a:r>
          </a:p>
          <a:p>
            <a:pPr>
              <a:buNone/>
            </a:pPr>
            <a:r>
              <a:rPr lang="en-GB" sz="2400" dirty="0">
                <a:solidFill>
                  <a:schemeClr val="tx1"/>
                </a:solidFill>
              </a:rPr>
              <a:t>5.       </a:t>
            </a:r>
            <a:r>
              <a:rPr lang="en-GB" sz="2400" dirty="0" err="1">
                <a:solidFill>
                  <a:schemeClr val="tx1"/>
                </a:solidFill>
              </a:rPr>
              <a:t>currentMax</a:t>
            </a:r>
            <a:r>
              <a:rPr lang="en-GB" sz="2400" dirty="0">
                <a:solidFill>
                  <a:schemeClr val="tx1"/>
                </a:solidFill>
              </a:rPr>
              <a:t> = a[</a:t>
            </a:r>
            <a:r>
              <a:rPr lang="en-GB" sz="2400" dirty="0" err="1">
                <a:solidFill>
                  <a:schemeClr val="tx1"/>
                </a:solidFill>
              </a:rPr>
              <a:t>i</a:t>
            </a:r>
            <a:r>
              <a:rPr lang="en-GB" sz="2400" dirty="0">
                <a:solidFill>
                  <a:schemeClr val="tx1"/>
                </a:solidFill>
              </a:rPr>
              <a:t>]; }</a:t>
            </a:r>
          </a:p>
          <a:p>
            <a:pPr>
              <a:buNone/>
            </a:pPr>
            <a:r>
              <a:rPr lang="en-GB" sz="2400" dirty="0">
                <a:solidFill>
                  <a:schemeClr val="tx1"/>
                </a:solidFill>
              </a:rPr>
              <a:t>6.   </a:t>
            </a:r>
            <a:r>
              <a:rPr lang="en-GB" sz="2400" dirty="0">
                <a:solidFill>
                  <a:srgbClr val="0000FF"/>
                </a:solidFill>
              </a:rPr>
              <a:t>return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currentMax</a:t>
            </a:r>
            <a:r>
              <a:rPr lang="en-GB" sz="2400" dirty="0">
                <a:solidFill>
                  <a:schemeClr val="tx1"/>
                </a:solidFill>
              </a:rPr>
              <a:t>; }</a:t>
            </a:r>
            <a:endParaRPr lang="ar-EG" sz="2400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914400" y="4572000"/>
            <a:ext cx="7086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lvl="0" algn="just" eaLnBrk="0" latin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</a:pPr>
            <a:r>
              <a:rPr lang="en-US" sz="2800" kern="0" dirty="0">
                <a:latin typeface="+mn-lt"/>
              </a:rPr>
              <a:t>Line 2: 2 (indexing + Assignment)</a:t>
            </a:r>
          </a:p>
          <a:p>
            <a:pPr lvl="0" algn="just" eaLnBrk="0" latin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</a:pPr>
            <a:r>
              <a:rPr lang="en-US" sz="2800" kern="0" dirty="0">
                <a:latin typeface="+mn-lt"/>
              </a:rPr>
              <a:t>Line 3: 3n+1 ( assignment [</a:t>
            </a:r>
            <a:r>
              <a:rPr lang="en-US" sz="2800" kern="0" dirty="0" err="1">
                <a:latin typeface="+mn-lt"/>
              </a:rPr>
              <a:t>i</a:t>
            </a:r>
            <a:r>
              <a:rPr lang="en-US" sz="2800" kern="0" dirty="0">
                <a:latin typeface="+mn-lt"/>
              </a:rPr>
              <a:t>=0], n comparisons, 2n (addition + assignment) [</a:t>
            </a:r>
            <a:r>
              <a:rPr lang="en-US" sz="2800" kern="0" dirty="0" err="1">
                <a:latin typeface="+mn-lt"/>
              </a:rPr>
              <a:t>i</a:t>
            </a:r>
            <a:r>
              <a:rPr lang="en-US" sz="2800" kern="0" dirty="0">
                <a:latin typeface="+mn-lt"/>
              </a:rPr>
              <a:t>++] ) </a:t>
            </a:r>
          </a:p>
          <a:p>
            <a:pPr lvl="0" algn="just" eaLnBrk="0" latin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</a:pPr>
            <a:r>
              <a:rPr lang="en-US" sz="2800" kern="0" dirty="0">
                <a:latin typeface="+mn-lt"/>
              </a:rPr>
              <a:t>Line 4: 2n (indexing + comparison)</a:t>
            </a:r>
          </a:p>
          <a:p>
            <a:pPr lvl="0" algn="just" eaLnBrk="0" latin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</a:pPr>
            <a:r>
              <a:rPr lang="en-US" sz="2800" kern="0" dirty="0">
                <a:latin typeface="+mn-lt"/>
              </a:rPr>
              <a:t>Line 5: 2n (</a:t>
            </a:r>
            <a:r>
              <a:rPr lang="en-US" sz="2800" kern="0" dirty="0"/>
              <a:t>indexing + Assignment)</a:t>
            </a:r>
          </a:p>
          <a:p>
            <a:pPr lvl="0" algn="just" eaLnBrk="0" latin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</a:pPr>
            <a:r>
              <a:rPr lang="en-US" sz="2800" kern="0" dirty="0">
                <a:latin typeface="+mn-lt"/>
              </a:rPr>
              <a:t>Line 6: 1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858000" y="2438400"/>
            <a:ext cx="137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/>
          <a:p>
            <a:pPr lvl="0" algn="just" ea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</a:pPr>
            <a:r>
              <a:rPr lang="en-US" sz="3600" b="1" kern="0" dirty="0">
                <a:solidFill>
                  <a:schemeClr val="accent1">
                    <a:lumMod val="50000"/>
                  </a:schemeClr>
                </a:solidFill>
              </a:rPr>
              <a:t>7n+4</a:t>
            </a:r>
            <a:endParaRPr lang="en-US" sz="3600" b="1" kern="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Case Complexity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Worst-case complexity, of a specified algorithm A for a specified problem with an input of size n:</a:t>
            </a:r>
          </a:p>
          <a:p>
            <a:pPr lvl="1" eaLnBrk="0" latinLnBrk="0" hangingPunct="0"/>
            <a:r>
              <a:rPr lang="en-US" dirty="0"/>
              <a:t>The maximum number of operations performed by A on any input of size n.</a:t>
            </a:r>
          </a:p>
          <a:p>
            <a:pPr lvl="1" eaLnBrk="0" latinLnBrk="0" hangingPunct="0"/>
            <a:r>
              <a:rPr lang="en-US" dirty="0"/>
              <a:t>Expressed as a function of n.</a:t>
            </a:r>
          </a:p>
          <a:p>
            <a:pPr lvl="1" eaLnBrk="0" latinLnBrk="0" hangingPunct="0"/>
            <a:endParaRPr lang="en-US" dirty="0"/>
          </a:p>
          <a:p>
            <a:endParaRPr lang="ar-EG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Search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5257800" cy="377301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GB" sz="2400" b="1" dirty="0" err="1">
                <a:solidFill>
                  <a:srgbClr val="0000FF"/>
                </a:solidFill>
              </a:rPr>
              <a:t>int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seqSearch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 err="1">
                <a:solidFill>
                  <a:srgbClr val="0000FF"/>
                </a:solidFill>
              </a:rPr>
              <a:t>int</a:t>
            </a:r>
            <a:r>
              <a:rPr lang="en-GB" sz="2400" dirty="0">
                <a:solidFill>
                  <a:schemeClr val="tx1"/>
                </a:solidFill>
              </a:rPr>
              <a:t>[] E, </a:t>
            </a:r>
            <a:r>
              <a:rPr lang="en-GB" sz="2400" dirty="0" err="1">
                <a:solidFill>
                  <a:srgbClr val="0000FF"/>
                </a:solidFill>
              </a:rPr>
              <a:t>int</a:t>
            </a:r>
            <a:r>
              <a:rPr lang="en-GB" sz="2400" dirty="0">
                <a:solidFill>
                  <a:schemeClr val="tx1"/>
                </a:solidFill>
              </a:rPr>
              <a:t> n, </a:t>
            </a:r>
            <a:r>
              <a:rPr lang="en-GB" sz="2400" dirty="0" err="1">
                <a:solidFill>
                  <a:srgbClr val="0000FF"/>
                </a:solidFill>
              </a:rPr>
              <a:t>int</a:t>
            </a:r>
            <a:r>
              <a:rPr lang="en-GB" sz="2400" dirty="0">
                <a:solidFill>
                  <a:schemeClr val="tx1"/>
                </a:solidFill>
              </a:rPr>
              <a:t> K)</a:t>
            </a:r>
          </a:p>
          <a:p>
            <a:pPr>
              <a:buNone/>
            </a:pPr>
            <a:r>
              <a:rPr lang="en-GB" sz="2400" dirty="0">
                <a:solidFill>
                  <a:schemeClr val="tx1"/>
                </a:solidFill>
              </a:rPr>
              <a:t>	</a:t>
            </a:r>
            <a:r>
              <a:rPr lang="en-GB" sz="2400" dirty="0" err="1">
                <a:solidFill>
                  <a:srgbClr val="0000FF"/>
                </a:solidFill>
              </a:rPr>
              <a:t>int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ans</a:t>
            </a:r>
            <a:r>
              <a:rPr lang="en-GB" sz="2400" dirty="0">
                <a:solidFill>
                  <a:schemeClr val="tx1"/>
                </a:solidFill>
              </a:rPr>
              <a:t>, index;</a:t>
            </a:r>
          </a:p>
          <a:p>
            <a:pPr>
              <a:buNone/>
            </a:pPr>
            <a:r>
              <a:rPr lang="en-GB" sz="2400" dirty="0">
                <a:solidFill>
                  <a:schemeClr val="tx1"/>
                </a:solidFill>
              </a:rPr>
              <a:t>	</a:t>
            </a:r>
            <a:r>
              <a:rPr lang="en-GB" sz="2400" dirty="0" err="1">
                <a:solidFill>
                  <a:schemeClr val="tx1"/>
                </a:solidFill>
              </a:rPr>
              <a:t>Ans</a:t>
            </a:r>
            <a:r>
              <a:rPr lang="en-GB" sz="2400" dirty="0">
                <a:solidFill>
                  <a:schemeClr val="tx1"/>
                </a:solidFill>
              </a:rPr>
              <a:t> = -1;</a:t>
            </a:r>
          </a:p>
          <a:p>
            <a:pPr>
              <a:buNone/>
            </a:pPr>
            <a:r>
              <a:rPr lang="en-GB" sz="2400" dirty="0">
                <a:solidFill>
                  <a:schemeClr val="tx1"/>
                </a:solidFill>
              </a:rPr>
              <a:t>	</a:t>
            </a:r>
            <a:r>
              <a:rPr lang="en-GB" sz="2400" dirty="0">
                <a:solidFill>
                  <a:srgbClr val="0000FF"/>
                </a:solidFill>
              </a:rPr>
              <a:t>for</a:t>
            </a:r>
            <a:r>
              <a:rPr lang="en-GB" sz="2400" dirty="0">
                <a:solidFill>
                  <a:schemeClr val="tx1"/>
                </a:solidFill>
              </a:rPr>
              <a:t>(index=0; index&lt;n; index++)</a:t>
            </a:r>
          </a:p>
          <a:p>
            <a:pPr>
              <a:buNone/>
            </a:pPr>
            <a:r>
              <a:rPr lang="en-GB" sz="2400" dirty="0">
                <a:solidFill>
                  <a:schemeClr val="tx1"/>
                </a:solidFill>
              </a:rPr>
              <a:t>		</a:t>
            </a:r>
            <a:r>
              <a:rPr lang="en-GB" sz="2400" dirty="0">
                <a:solidFill>
                  <a:srgbClr val="0000FF"/>
                </a:solidFill>
              </a:rPr>
              <a:t>if</a:t>
            </a:r>
            <a:r>
              <a:rPr lang="en-GB" sz="2400" dirty="0">
                <a:solidFill>
                  <a:schemeClr val="tx1"/>
                </a:solidFill>
              </a:rPr>
              <a:t>(K==E[index])</a:t>
            </a:r>
          </a:p>
          <a:p>
            <a:pPr>
              <a:buNone/>
            </a:pPr>
            <a:r>
              <a:rPr lang="en-GB" sz="2400" dirty="0">
                <a:solidFill>
                  <a:schemeClr val="tx1"/>
                </a:solidFill>
              </a:rPr>
              <a:t>			</a:t>
            </a:r>
            <a:r>
              <a:rPr lang="en-GB" sz="2400" dirty="0" err="1">
                <a:solidFill>
                  <a:schemeClr val="tx1"/>
                </a:solidFill>
              </a:rPr>
              <a:t>ans</a:t>
            </a:r>
            <a:r>
              <a:rPr lang="en-GB" sz="2400" dirty="0">
                <a:solidFill>
                  <a:schemeClr val="tx1"/>
                </a:solidFill>
              </a:rPr>
              <a:t>=index;</a:t>
            </a:r>
          </a:p>
          <a:p>
            <a:pPr>
              <a:buNone/>
            </a:pPr>
            <a:r>
              <a:rPr lang="en-GB" sz="2400" dirty="0">
                <a:solidFill>
                  <a:schemeClr val="tx1"/>
                </a:solidFill>
              </a:rPr>
              <a:t>			</a:t>
            </a:r>
            <a:r>
              <a:rPr lang="en-GB" sz="2400" dirty="0">
                <a:solidFill>
                  <a:srgbClr val="0000FF"/>
                </a:solidFill>
              </a:rPr>
              <a:t>break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pPr>
              <a:buNone/>
            </a:pPr>
            <a:r>
              <a:rPr lang="en-GB" sz="2400" dirty="0">
                <a:solidFill>
                  <a:schemeClr val="tx1"/>
                </a:solidFill>
              </a:rPr>
              <a:t>	</a:t>
            </a:r>
            <a:r>
              <a:rPr lang="en-GB" sz="2400" dirty="0">
                <a:solidFill>
                  <a:srgbClr val="0000FF"/>
                </a:solidFill>
              </a:rPr>
              <a:t>Return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ans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  <a:endParaRPr lang="ar-EG" sz="2400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791200" y="1600200"/>
            <a:ext cx="2971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lvl="0" algn="just" eaLnBrk="0" latin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</a:pPr>
            <a:r>
              <a:rPr lang="en-US" sz="2400" b="1" kern="0" dirty="0">
                <a:latin typeface="+mn-lt"/>
              </a:rPr>
              <a:t>The Problem:</a:t>
            </a:r>
          </a:p>
          <a:p>
            <a:pPr lvl="0" algn="just" eaLnBrk="0" latin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</a:pPr>
            <a:r>
              <a:rPr lang="en-US" sz="2400" kern="0" dirty="0">
                <a:latin typeface="+mn-lt"/>
              </a:rPr>
              <a:t>Searching a list for a specific key.</a:t>
            </a:r>
          </a:p>
          <a:p>
            <a:pPr lvl="0" algn="just" eaLnBrk="0" latin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</a:pPr>
            <a:r>
              <a:rPr lang="en-US" sz="2400" b="1" kern="0" dirty="0">
                <a:latin typeface="+mn-lt"/>
              </a:rPr>
              <a:t>Input:</a:t>
            </a:r>
            <a:r>
              <a:rPr lang="en-US" sz="2400" kern="0" dirty="0">
                <a:latin typeface="+mn-lt"/>
              </a:rPr>
              <a:t> an unordered array E with n entries, a key K to be matched</a:t>
            </a:r>
          </a:p>
          <a:p>
            <a:pPr lvl="0" algn="just" eaLnBrk="0" latin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</a:pPr>
            <a:r>
              <a:rPr lang="en-US" sz="2400" b="1" kern="0" dirty="0">
                <a:latin typeface="+mn-lt"/>
              </a:rPr>
              <a:t>Output:</a:t>
            </a:r>
            <a:r>
              <a:rPr lang="en-US" sz="2400" kern="0" dirty="0">
                <a:latin typeface="+mn-lt"/>
              </a:rPr>
              <a:t> the location of K in E (or fail)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5257800"/>
            <a:ext cx="80772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Worst Case: n		Average Case: n/2	       Best Case: 1</a:t>
            </a:r>
            <a:endParaRPr lang="ar-EG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Notation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67544" y="2161454"/>
            <a:ext cx="8229600" cy="3934545"/>
          </a:xfrm>
        </p:spPr>
        <p:txBody>
          <a:bodyPr>
            <a:noAutofit/>
          </a:bodyPr>
          <a:lstStyle/>
          <a:p>
            <a:pPr marL="165100" indent="-165100"/>
            <a:r>
              <a:rPr lang="en-US" sz="2800" dirty="0"/>
              <a:t>Determining best, worst and average case is difficult.</a:t>
            </a:r>
          </a:p>
          <a:p>
            <a:pPr marL="165100" indent="-165100"/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Asymptotic analysis:</a:t>
            </a:r>
          </a:p>
          <a:p>
            <a:pPr lvl="1" eaLnBrk="0" latinLnBrk="0" hangingPunct="0"/>
            <a:r>
              <a:rPr lang="en-US" dirty="0"/>
              <a:t>Look at growth of execution time as n grows.</a:t>
            </a:r>
          </a:p>
          <a:p>
            <a:pPr lvl="1" eaLnBrk="0" latinLnBrk="0" hangingPunct="0"/>
            <a:r>
              <a:rPr lang="en-US" dirty="0"/>
              <a:t>Ignoring small inputs and constant factors.</a:t>
            </a:r>
          </a:p>
          <a:p>
            <a:pPr lvl="1" eaLnBrk="0" latinLnBrk="0" hangingPunct="0"/>
            <a:r>
              <a:rPr lang="en-GB" dirty="0"/>
              <a:t>Dropping lower order terms</a:t>
            </a:r>
          </a:p>
          <a:p>
            <a:pPr marL="165100" indent="-165100"/>
            <a:r>
              <a:rPr lang="en-GB" sz="2800" dirty="0"/>
              <a:t>e.g. 5n</a:t>
            </a:r>
            <a:r>
              <a:rPr lang="en-GB" sz="2800" baseline="30000" dirty="0"/>
              <a:t>2</a:t>
            </a:r>
            <a:r>
              <a:rPr lang="en-GB" sz="2800" dirty="0"/>
              <a:t> + 3n + 2  → O(n</a:t>
            </a:r>
            <a:r>
              <a:rPr lang="en-GB" sz="2800" baseline="30000" dirty="0"/>
              <a:t>2</a:t>
            </a:r>
            <a:r>
              <a:rPr lang="en-GB" sz="2800" dirty="0"/>
              <a:t>)</a:t>
            </a:r>
            <a:endParaRPr lang="en-US" sz="2800" dirty="0"/>
          </a:p>
          <a:p>
            <a:endParaRPr lang="en-US" sz="2800" dirty="0"/>
          </a:p>
          <a:p>
            <a:endParaRPr lang="ar-EG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  <a:endParaRPr lang="ar-EG" dirty="0"/>
          </a:p>
        </p:txBody>
      </p:sp>
      <p:sp>
        <p:nvSpPr>
          <p:cNvPr id="12" name="Content Placeholder 11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Search in </a:t>
            </a:r>
            <a:r>
              <a:rPr lang="en-US" sz="2400" dirty="0" smtClean="0"/>
              <a:t>a </a:t>
            </a:r>
            <a:r>
              <a:rPr lang="en-US" sz="2400" dirty="0"/>
              <a:t>sorted list.</a:t>
            </a:r>
          </a:p>
          <a:p>
            <a:r>
              <a:rPr lang="en-US" sz="2400" dirty="0"/>
              <a:t>e.g. Search for 4</a:t>
            </a:r>
            <a:endParaRPr lang="ar-EG" sz="2400" dirty="0"/>
          </a:p>
          <a:p>
            <a:endParaRPr lang="en-US" sz="2400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600200" y="4886960"/>
          <a:ext cx="5760720" cy="675640"/>
        </p:xfrm>
        <a:graphic>
          <a:graphicData uri="http://schemas.openxmlformats.org/drawingml/2006/table">
            <a:tbl>
              <a:tblPr rtl="1" firstRow="1" bandRow="1"/>
              <a:tblGrid>
                <a:gridCol w="640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67564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962400" y="3352800"/>
            <a:ext cx="1066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Mid</a:t>
            </a:r>
            <a:endParaRPr kumimoji="0" lang="ar-EG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2" name="Straight Arrow Connector 21"/>
          <p:cNvCxnSpPr>
            <a:stCxn id="21" idx="2"/>
          </p:cNvCxnSpPr>
          <p:nvPr/>
        </p:nvCxnSpPr>
        <p:spPr bwMode="auto">
          <a:xfrm rot="5400000">
            <a:off x="3963841" y="4345634"/>
            <a:ext cx="1063128" cy="791"/>
          </a:xfrm>
          <a:prstGeom prst="straightConnector1">
            <a:avLst/>
          </a:prstGeom>
          <a:solidFill>
            <a:srgbClr val="6EA0B0"/>
          </a:solidFill>
          <a:ln w="22225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1371600" y="3352800"/>
            <a:ext cx="1066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Start</a:t>
            </a:r>
            <a:endParaRPr kumimoji="0" lang="ar-EG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4" name="Straight Arrow Connector 23"/>
          <p:cNvCxnSpPr>
            <a:stCxn id="23" idx="2"/>
          </p:cNvCxnSpPr>
          <p:nvPr/>
        </p:nvCxnSpPr>
        <p:spPr bwMode="auto">
          <a:xfrm rot="5400000">
            <a:off x="1373041" y="4345634"/>
            <a:ext cx="1063128" cy="791"/>
          </a:xfrm>
          <a:prstGeom prst="straightConnector1">
            <a:avLst/>
          </a:prstGeom>
          <a:solidFill>
            <a:srgbClr val="6EA0B0"/>
          </a:solidFill>
          <a:ln w="22225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6553200" y="3352800"/>
            <a:ext cx="1066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End</a:t>
            </a:r>
            <a:endParaRPr kumimoji="0" lang="ar-EG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6" name="Straight Arrow Connector 25"/>
          <p:cNvCxnSpPr>
            <a:stCxn id="25" idx="2"/>
          </p:cNvCxnSpPr>
          <p:nvPr/>
        </p:nvCxnSpPr>
        <p:spPr bwMode="auto">
          <a:xfrm rot="5400000">
            <a:off x="6554641" y="4345634"/>
            <a:ext cx="1063128" cy="791"/>
          </a:xfrm>
          <a:prstGeom prst="straightConnector1">
            <a:avLst/>
          </a:prstGeom>
          <a:solidFill>
            <a:srgbClr val="6EA0B0"/>
          </a:solidFill>
          <a:ln w="22225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  <a:endParaRPr lang="ar-EG" dirty="0"/>
          </a:p>
        </p:txBody>
      </p:sp>
      <p:sp>
        <p:nvSpPr>
          <p:cNvPr id="12" name="Content Placeholder 11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Search in </a:t>
            </a:r>
            <a:r>
              <a:rPr lang="en-US" sz="2400" dirty="0" smtClean="0"/>
              <a:t>a </a:t>
            </a:r>
            <a:r>
              <a:rPr lang="en-US" sz="2400" dirty="0"/>
              <a:t>sorted list.</a:t>
            </a:r>
          </a:p>
          <a:p>
            <a:r>
              <a:rPr lang="en-US" sz="2400" dirty="0"/>
              <a:t>e.g. Search for 4</a:t>
            </a:r>
            <a:endParaRPr lang="ar-EG" sz="2400" dirty="0"/>
          </a:p>
          <a:p>
            <a:endParaRPr lang="en-US" sz="24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600200" y="4886960"/>
          <a:ext cx="5760720" cy="675640"/>
        </p:xfrm>
        <a:graphic>
          <a:graphicData uri="http://schemas.openxmlformats.org/drawingml/2006/table">
            <a:tbl>
              <a:tblPr rtl="1" firstRow="1" bandRow="1"/>
              <a:tblGrid>
                <a:gridCol w="640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67564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ar-EG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ar-EG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ar-EG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ar-EG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962400" y="3352800"/>
            <a:ext cx="1066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Mid</a:t>
            </a:r>
            <a:endParaRPr kumimoji="0" lang="ar-EG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8" name="Straight Arrow Connector 27"/>
          <p:cNvCxnSpPr>
            <a:stCxn id="27" idx="2"/>
          </p:cNvCxnSpPr>
          <p:nvPr/>
        </p:nvCxnSpPr>
        <p:spPr bwMode="auto">
          <a:xfrm rot="5400000">
            <a:off x="3963841" y="4345634"/>
            <a:ext cx="1063128" cy="791"/>
          </a:xfrm>
          <a:prstGeom prst="straightConnector1">
            <a:avLst/>
          </a:prstGeom>
          <a:solidFill>
            <a:srgbClr val="6EA0B0"/>
          </a:solidFill>
          <a:ln w="22225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1371600" y="3352800"/>
            <a:ext cx="1066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Start</a:t>
            </a:r>
            <a:endParaRPr kumimoji="0" lang="ar-EG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0" name="Straight Arrow Connector 29"/>
          <p:cNvCxnSpPr>
            <a:stCxn id="29" idx="2"/>
          </p:cNvCxnSpPr>
          <p:nvPr/>
        </p:nvCxnSpPr>
        <p:spPr bwMode="auto">
          <a:xfrm rot="5400000">
            <a:off x="1373041" y="4345634"/>
            <a:ext cx="1063128" cy="791"/>
          </a:xfrm>
          <a:prstGeom prst="straightConnector1">
            <a:avLst/>
          </a:prstGeom>
          <a:solidFill>
            <a:srgbClr val="6EA0B0"/>
          </a:solidFill>
          <a:ln w="22225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6553200" y="3352800"/>
            <a:ext cx="1066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End</a:t>
            </a:r>
            <a:endParaRPr kumimoji="0" lang="ar-EG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2" name="Straight Arrow Connector 31"/>
          <p:cNvCxnSpPr>
            <a:stCxn id="31" idx="2"/>
          </p:cNvCxnSpPr>
          <p:nvPr/>
        </p:nvCxnSpPr>
        <p:spPr bwMode="auto">
          <a:xfrm rot="5400000">
            <a:off x="6554641" y="4345634"/>
            <a:ext cx="1063128" cy="791"/>
          </a:xfrm>
          <a:prstGeom prst="straightConnector1">
            <a:avLst/>
          </a:prstGeom>
          <a:solidFill>
            <a:srgbClr val="6EA0B0"/>
          </a:solidFill>
          <a:ln w="22225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  <a:endParaRPr lang="ar-EG" dirty="0"/>
          </a:p>
        </p:txBody>
      </p:sp>
      <p:sp>
        <p:nvSpPr>
          <p:cNvPr id="12" name="Content Placeholder 11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Search in </a:t>
            </a:r>
            <a:r>
              <a:rPr lang="en-US" sz="2400" dirty="0" smtClean="0"/>
              <a:t>a </a:t>
            </a:r>
            <a:r>
              <a:rPr lang="en-US" sz="2400" dirty="0"/>
              <a:t>sorted list.</a:t>
            </a:r>
          </a:p>
          <a:p>
            <a:r>
              <a:rPr lang="en-US" sz="2400" dirty="0"/>
              <a:t>e.g. Search for 4</a:t>
            </a:r>
            <a:endParaRPr lang="ar-EG" sz="2400" dirty="0"/>
          </a:p>
          <a:p>
            <a:endParaRPr lang="en-US" sz="2400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600200" y="4886960"/>
          <a:ext cx="5760720" cy="675640"/>
        </p:xfrm>
        <a:graphic>
          <a:graphicData uri="http://schemas.openxmlformats.org/drawingml/2006/table">
            <a:tbl>
              <a:tblPr rtl="1" firstRow="1" bandRow="1"/>
              <a:tblGrid>
                <a:gridCol w="640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67564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ar-EG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ar-EG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057400" y="3352800"/>
            <a:ext cx="1066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Mid</a:t>
            </a:r>
            <a:endParaRPr kumimoji="0" lang="ar-EG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2" name="Straight Arrow Connector 21"/>
          <p:cNvCxnSpPr>
            <a:stCxn id="21" idx="2"/>
          </p:cNvCxnSpPr>
          <p:nvPr/>
        </p:nvCxnSpPr>
        <p:spPr bwMode="auto">
          <a:xfrm rot="5400000">
            <a:off x="2058841" y="4345634"/>
            <a:ext cx="1063128" cy="791"/>
          </a:xfrm>
          <a:prstGeom prst="straightConnector1">
            <a:avLst/>
          </a:prstGeom>
          <a:solidFill>
            <a:srgbClr val="6EA0B0"/>
          </a:solidFill>
          <a:ln w="22225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1295400" y="3352800"/>
            <a:ext cx="1066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Start</a:t>
            </a:r>
            <a:endParaRPr kumimoji="0" lang="ar-EG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rot="5400000">
            <a:off x="1296840" y="4345634"/>
            <a:ext cx="1063128" cy="791"/>
          </a:xfrm>
          <a:prstGeom prst="straightConnector1">
            <a:avLst/>
          </a:prstGeom>
          <a:solidFill>
            <a:srgbClr val="6EA0B0"/>
          </a:solidFill>
          <a:ln w="22225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3276600" y="3352800"/>
            <a:ext cx="1066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End</a:t>
            </a:r>
            <a:endParaRPr kumimoji="0" lang="ar-EG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6" name="Straight Arrow Connector 25"/>
          <p:cNvCxnSpPr>
            <a:stCxn id="25" idx="2"/>
          </p:cNvCxnSpPr>
          <p:nvPr/>
        </p:nvCxnSpPr>
        <p:spPr bwMode="auto">
          <a:xfrm rot="5400000">
            <a:off x="3278041" y="4345634"/>
            <a:ext cx="1063128" cy="791"/>
          </a:xfrm>
          <a:prstGeom prst="straightConnector1">
            <a:avLst/>
          </a:prstGeom>
          <a:solidFill>
            <a:srgbClr val="6EA0B0"/>
          </a:solidFill>
          <a:ln w="22225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33" name="Content Placeholder 2"/>
          <p:cNvSpPr txBox="1">
            <a:spLocks/>
          </p:cNvSpPr>
          <p:nvPr/>
        </p:nvSpPr>
        <p:spPr bwMode="auto">
          <a:xfrm>
            <a:off x="6248400" y="2209800"/>
            <a:ext cx="1981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Autofit/>
          </a:bodyPr>
          <a:lstStyle/>
          <a:p>
            <a:pPr lvl="0" algn="just" ea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</a:pPr>
            <a:r>
              <a:rPr lang="en-US" sz="3200" b="1" kern="0" dirty="0">
                <a:solidFill>
                  <a:schemeClr val="accent1">
                    <a:lumMod val="50000"/>
                  </a:schemeClr>
                </a:solidFill>
              </a:rPr>
              <a:t>Log</a:t>
            </a:r>
            <a:r>
              <a:rPr lang="en-US" sz="3200" b="1" kern="0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sz="3200" b="1" kern="0" dirty="0">
                <a:solidFill>
                  <a:schemeClr val="accent1">
                    <a:lumMod val="50000"/>
                  </a:schemeClr>
                </a:solidFill>
              </a:rPr>
              <a:t> n</a:t>
            </a:r>
            <a:endParaRPr lang="en-US" sz="3200" b="1" kern="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460648"/>
          </a:xfr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rtl="0">
              <a:lnSpc>
                <a:spcPct val="80000"/>
              </a:lnSpc>
            </a:pPr>
            <a:r>
              <a:rPr lang="en-US" sz="7200" b="1" spc="150" dirty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The List ADT</a:t>
            </a:r>
            <a:endParaRPr lang="ar-EG" sz="7200" b="1" spc="150" dirty="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Categories</a:t>
            </a:r>
            <a:endParaRPr lang="ar-E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148840"/>
          <a:ext cx="8229600" cy="356616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Constant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marL="156754" marR="156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O(1)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marL="156754" marR="156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Logarithmic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marL="156754" marR="156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O(log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n)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marL="156754" marR="156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Linear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marL="156754" marR="156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O(n)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marL="156754" marR="156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 rtl="0"/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marL="156754" marR="156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O(n log n)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marL="156754" marR="156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Quadratic</a:t>
                      </a:r>
                      <a:endParaRPr lang="ar-E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6754" marR="156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O(n</a:t>
                      </a:r>
                      <a:r>
                        <a:rPr lang="en-US" sz="24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ar-E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6754" marR="156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Exponential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marL="156754" marR="156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O(a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ar-EG" sz="2400" dirty="0">
                        <a:solidFill>
                          <a:schemeClr val="tx1"/>
                        </a:solidFill>
                      </a:endParaRPr>
                    </a:p>
                  </a:txBody>
                  <a:tcPr marL="156754" marR="156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0686"/>
            <a:ext cx="7162800" cy="1069514"/>
          </a:xfrm>
        </p:spPr>
        <p:txBody>
          <a:bodyPr/>
          <a:lstStyle/>
          <a:p>
            <a:r>
              <a:rPr lang="en-US" dirty="0"/>
              <a:t>Growth Rates</a:t>
            </a:r>
            <a:endParaRPr lang="ar-EG" dirty="0"/>
          </a:p>
        </p:txBody>
      </p:sp>
      <p:graphicFrame>
        <p:nvGraphicFramePr>
          <p:cNvPr id="4" name="Group 80"/>
          <p:cNvGraphicFramePr>
            <a:graphicFrameLocks noGrp="1"/>
          </p:cNvGraphicFramePr>
          <p:nvPr/>
        </p:nvGraphicFramePr>
        <p:xfrm>
          <a:off x="304800" y="1523994"/>
          <a:ext cx="8497887" cy="4800606"/>
        </p:xfrm>
        <a:graphic>
          <a:graphicData uri="http://schemas.openxmlformats.org/drawingml/2006/table">
            <a:tbl>
              <a:tblPr/>
              <a:tblGrid>
                <a:gridCol w="10080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3986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6540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   n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log n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n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nlogn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n</a:t>
                      </a:r>
                      <a:r>
                        <a:rPr kumimoji="0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n</a:t>
                      </a:r>
                      <a:r>
                        <a:rPr kumimoji="0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2</a:t>
                      </a:r>
                      <a:r>
                        <a:rPr kumimoji="0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n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8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16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64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16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8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8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24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64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512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256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16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16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64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256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4,096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65,536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32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32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160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1,024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32,768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4,294,967,296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64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6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64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384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4,094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262,144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1.84 * 10</a:t>
                      </a:r>
                      <a:r>
                        <a:rPr kumimoji="0" lang="en-US" altLang="zh-CN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19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128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7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128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896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16,384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2,097,152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3.40 * 10</a:t>
                      </a:r>
                      <a:r>
                        <a:rPr kumimoji="0" lang="en-US" altLang="zh-CN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38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256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8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256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2,048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65,536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16,777,216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1.15 * 10</a:t>
                      </a:r>
                      <a:r>
                        <a:rPr kumimoji="0" lang="en-US" altLang="zh-CN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77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512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9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512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4,608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262,144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134,217,728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1.34 * 10</a:t>
                      </a:r>
                      <a:r>
                        <a:rPr kumimoji="0" lang="en-US" altLang="zh-CN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154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1024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10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1,024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10,240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1,048,576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1,073,741,824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1.79 * 10</a:t>
                      </a:r>
                      <a:r>
                        <a:rPr kumimoji="0" lang="en-US" altLang="zh-CN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308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Array Implementation of a List</a:t>
            </a:r>
            <a:endParaRPr lang="ar-EG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Order of the following operations: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Append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InsertAt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DeleteAt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At</a:t>
            </a:r>
          </a:p>
          <a:p>
            <a:endParaRPr lang="ar-EG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460648"/>
          </a:xfr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rtl="0" eaLnBrk="0" latinLnBrk="0" hangingPunct="0">
              <a:lnSpc>
                <a:spcPct val="80000"/>
              </a:lnSpc>
            </a:pPr>
            <a:r>
              <a:rPr lang="en-US" sz="7200" b="1" spc="150" dirty="0" smtClean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Examples</a:t>
            </a:r>
            <a:endParaRPr lang="ar-EG" sz="7200" b="1" spc="150" dirty="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Order?</a:t>
            </a:r>
            <a:endParaRPr lang="ar-E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>
              <a:spcBef>
                <a:spcPts val="300"/>
              </a:spcBef>
              <a:buNone/>
            </a:pPr>
            <a:r>
              <a:rPr lang="en-GB" sz="2800" dirty="0">
                <a:solidFill>
                  <a:srgbClr val="0000FF"/>
                </a:solidFill>
              </a:rPr>
              <a:t>begin</a:t>
            </a:r>
            <a:r>
              <a:rPr lang="en-GB" sz="2800" dirty="0"/>
              <a:t> </a:t>
            </a:r>
            <a:r>
              <a:rPr lang="en-GB" sz="2800" dirty="0" err="1">
                <a:solidFill>
                  <a:schemeClr val="tx1"/>
                </a:solidFill>
              </a:rPr>
              <a:t>BubbleSort</a:t>
            </a:r>
            <a:r>
              <a:rPr lang="en-GB" sz="2800" dirty="0">
                <a:solidFill>
                  <a:schemeClr val="tx1"/>
                </a:solidFill>
              </a:rPr>
              <a:t>(list) </a:t>
            </a:r>
          </a:p>
          <a:p>
            <a:pPr>
              <a:spcBef>
                <a:spcPts val="300"/>
              </a:spcBef>
              <a:buNone/>
            </a:pPr>
            <a:r>
              <a:rPr lang="en-GB" sz="2800" dirty="0"/>
              <a:t>	</a:t>
            </a:r>
            <a:r>
              <a:rPr lang="en-US" sz="2800" dirty="0">
                <a:solidFill>
                  <a:srgbClr val="0000FF"/>
                </a:solidFill>
              </a:rPr>
              <a:t>for</a:t>
            </a:r>
            <a:r>
              <a:rPr lang="en-US" sz="2800" dirty="0"/>
              <a:t> </a:t>
            </a:r>
            <a:r>
              <a:rPr lang="en-US" sz="2800" dirty="0" err="1">
                <a:solidFill>
                  <a:schemeClr val="tx1"/>
                </a:solidFill>
              </a:rPr>
              <a:t>i</a:t>
            </a:r>
            <a:r>
              <a:rPr lang="en-US" sz="2800" dirty="0">
                <a:solidFill>
                  <a:schemeClr val="tx1"/>
                </a:solidFill>
              </a:rPr>
              <a:t> = 0 </a:t>
            </a:r>
            <a:r>
              <a:rPr lang="en-US" sz="2800" dirty="0">
                <a:solidFill>
                  <a:srgbClr val="0000FF"/>
                </a:solidFill>
              </a:rPr>
              <a:t>to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n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00FF"/>
                </a:solidFill>
              </a:rPr>
              <a:t>do</a:t>
            </a:r>
          </a:p>
          <a:p>
            <a:pPr>
              <a:spcBef>
                <a:spcPts val="300"/>
              </a:spcBef>
              <a:buNone/>
            </a:pPr>
            <a:r>
              <a:rPr lang="en-US" sz="2800" dirty="0"/>
              <a:t>		 </a:t>
            </a:r>
            <a:r>
              <a:rPr lang="en-US" sz="2800" dirty="0">
                <a:solidFill>
                  <a:srgbClr val="0000FF"/>
                </a:solidFill>
              </a:rPr>
              <a:t>for</a:t>
            </a:r>
            <a:r>
              <a:rPr lang="en-US" sz="2800" dirty="0"/>
              <a:t> </a:t>
            </a:r>
            <a:r>
              <a:rPr lang="en-US" sz="2800" dirty="0" err="1">
                <a:solidFill>
                  <a:schemeClr val="tx1"/>
                </a:solidFill>
              </a:rPr>
              <a:t>i</a:t>
            </a:r>
            <a:r>
              <a:rPr lang="en-US" sz="2800" dirty="0">
                <a:solidFill>
                  <a:schemeClr val="tx1"/>
                </a:solidFill>
              </a:rPr>
              <a:t> = 0 </a:t>
            </a:r>
            <a:r>
              <a:rPr lang="en-US" sz="2800" dirty="0">
                <a:solidFill>
                  <a:srgbClr val="0000FF"/>
                </a:solidFill>
              </a:rPr>
              <a:t>to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n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00FF"/>
                </a:solidFill>
              </a:rPr>
              <a:t>do</a:t>
            </a:r>
          </a:p>
          <a:p>
            <a:pPr>
              <a:spcBef>
                <a:spcPts val="300"/>
              </a:spcBef>
              <a:buNone/>
            </a:pPr>
            <a:r>
              <a:rPr lang="en-GB" sz="2800" dirty="0"/>
              <a:t>			</a:t>
            </a:r>
            <a:r>
              <a:rPr lang="en-GB" sz="2800" dirty="0">
                <a:solidFill>
                  <a:srgbClr val="0000FF"/>
                </a:solidFill>
              </a:rPr>
              <a:t>if</a:t>
            </a:r>
            <a:r>
              <a:rPr lang="en-GB" sz="2800" dirty="0"/>
              <a:t> </a:t>
            </a:r>
            <a:r>
              <a:rPr lang="en-GB" sz="2800" dirty="0">
                <a:solidFill>
                  <a:schemeClr val="tx1"/>
                </a:solidFill>
              </a:rPr>
              <a:t>list[</a:t>
            </a:r>
            <a:r>
              <a:rPr lang="en-GB" sz="2800" dirty="0" err="1">
                <a:solidFill>
                  <a:schemeClr val="tx1"/>
                </a:solidFill>
              </a:rPr>
              <a:t>i</a:t>
            </a:r>
            <a:r>
              <a:rPr lang="en-GB" sz="2800" dirty="0">
                <a:solidFill>
                  <a:schemeClr val="tx1"/>
                </a:solidFill>
              </a:rPr>
              <a:t>] &gt; list[i+1] </a:t>
            </a:r>
          </a:p>
          <a:p>
            <a:pPr>
              <a:spcBef>
                <a:spcPts val="300"/>
              </a:spcBef>
              <a:buNone/>
            </a:pPr>
            <a:r>
              <a:rPr lang="en-GB" sz="2800" dirty="0">
                <a:solidFill>
                  <a:schemeClr val="tx1"/>
                </a:solidFill>
              </a:rPr>
              <a:t>				swap(list[</a:t>
            </a:r>
            <a:r>
              <a:rPr lang="en-GB" sz="2800" dirty="0" err="1">
                <a:solidFill>
                  <a:schemeClr val="tx1"/>
                </a:solidFill>
              </a:rPr>
              <a:t>i</a:t>
            </a:r>
            <a:r>
              <a:rPr lang="en-GB" sz="2800" dirty="0">
                <a:solidFill>
                  <a:schemeClr val="tx1"/>
                </a:solidFill>
              </a:rPr>
              <a:t>], list[i+1])</a:t>
            </a:r>
            <a:r>
              <a:rPr lang="en-GB" sz="2800" dirty="0"/>
              <a:t> </a:t>
            </a:r>
          </a:p>
          <a:p>
            <a:pPr>
              <a:spcBef>
                <a:spcPts val="300"/>
              </a:spcBef>
              <a:buNone/>
            </a:pPr>
            <a:r>
              <a:rPr lang="en-GB" sz="2800" dirty="0"/>
              <a:t>			</a:t>
            </a:r>
            <a:r>
              <a:rPr lang="en-GB" sz="2800" dirty="0">
                <a:solidFill>
                  <a:srgbClr val="0000FF"/>
                </a:solidFill>
              </a:rPr>
              <a:t>end if </a:t>
            </a:r>
          </a:p>
          <a:p>
            <a:pPr>
              <a:spcBef>
                <a:spcPts val="300"/>
              </a:spcBef>
              <a:buNone/>
            </a:pPr>
            <a:r>
              <a:rPr lang="en-GB" sz="2800" dirty="0"/>
              <a:t>		</a:t>
            </a:r>
            <a:r>
              <a:rPr lang="en-GB" sz="2800" dirty="0">
                <a:solidFill>
                  <a:srgbClr val="0000FF"/>
                </a:solidFill>
              </a:rPr>
              <a:t>end for</a:t>
            </a:r>
          </a:p>
          <a:p>
            <a:pPr>
              <a:spcBef>
                <a:spcPts val="300"/>
              </a:spcBef>
              <a:buNone/>
            </a:pPr>
            <a:r>
              <a:rPr lang="en-GB" sz="2800" dirty="0">
                <a:solidFill>
                  <a:srgbClr val="0000FF"/>
                </a:solidFill>
              </a:rPr>
              <a:t>	end for </a:t>
            </a:r>
          </a:p>
          <a:p>
            <a:pPr>
              <a:spcBef>
                <a:spcPts val="300"/>
              </a:spcBef>
              <a:buNone/>
            </a:pPr>
            <a:r>
              <a:rPr lang="en-GB" sz="2800" dirty="0"/>
              <a:t>	</a:t>
            </a:r>
            <a:r>
              <a:rPr lang="en-GB" sz="2800" dirty="0">
                <a:solidFill>
                  <a:srgbClr val="0000FF"/>
                </a:solidFill>
              </a:rPr>
              <a:t>return</a:t>
            </a:r>
            <a:r>
              <a:rPr lang="en-GB" sz="2800" dirty="0"/>
              <a:t> </a:t>
            </a:r>
            <a:r>
              <a:rPr lang="en-GB" sz="2800" dirty="0">
                <a:solidFill>
                  <a:schemeClr val="tx1"/>
                </a:solidFill>
              </a:rPr>
              <a:t>list </a:t>
            </a:r>
          </a:p>
          <a:p>
            <a:pPr>
              <a:spcBef>
                <a:spcPts val="300"/>
              </a:spcBef>
              <a:buNone/>
            </a:pPr>
            <a:r>
              <a:rPr lang="en-GB" sz="2800" dirty="0">
                <a:solidFill>
                  <a:srgbClr val="0000FF"/>
                </a:solidFill>
              </a:rPr>
              <a:t>end</a:t>
            </a:r>
            <a:r>
              <a:rPr lang="en-GB" sz="2800" dirty="0"/>
              <a:t> </a:t>
            </a:r>
            <a:r>
              <a:rPr lang="en-GB" sz="2800" dirty="0" err="1">
                <a:solidFill>
                  <a:schemeClr val="tx1"/>
                </a:solidFill>
              </a:rPr>
              <a:t>BubbleSort</a:t>
            </a:r>
            <a:endParaRPr lang="ar-EG" sz="28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0" y="4724400"/>
            <a:ext cx="13716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O(n</a:t>
            </a:r>
            <a:r>
              <a:rPr lang="en-US" sz="3200" b="1" baseline="30000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Order?</a:t>
            </a:r>
            <a:endParaRPr lang="ar-E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2094384"/>
            <a:ext cx="8229600" cy="301101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>
              <a:spcBef>
                <a:spcPts val="300"/>
              </a:spcBef>
              <a:buNone/>
            </a:pPr>
            <a:r>
              <a:rPr lang="en-GB" sz="2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template</a:t>
            </a:r>
            <a:r>
              <a:rPr lang="en-GB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GB" sz="2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GB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T&gt;</a:t>
            </a:r>
          </a:p>
          <a:p>
            <a:pPr>
              <a:spcBef>
                <a:spcPts val="300"/>
              </a:spcBef>
              <a:buNone/>
            </a:pPr>
            <a:r>
              <a:rPr lang="en-GB" sz="2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GB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StackArr</a:t>
            </a:r>
            <a:r>
              <a:rPr lang="en-GB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&lt;T&gt;::Pop()</a:t>
            </a:r>
          </a:p>
          <a:p>
            <a:pPr>
              <a:spcBef>
                <a:spcPts val="300"/>
              </a:spcBef>
              <a:buNone/>
            </a:pPr>
            <a:r>
              <a:rPr lang="en-GB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300"/>
              </a:spcBef>
              <a:buNone/>
            </a:pPr>
            <a:r>
              <a:rPr lang="en-GB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assert(!empty());</a:t>
            </a:r>
          </a:p>
          <a:p>
            <a:pPr>
              <a:spcBef>
                <a:spcPts val="300"/>
              </a:spcBef>
              <a:buNone/>
            </a:pPr>
            <a:r>
              <a:rPr lang="en-GB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elements--;</a:t>
            </a:r>
          </a:p>
          <a:p>
            <a:pPr>
              <a:spcBef>
                <a:spcPts val="300"/>
              </a:spcBef>
              <a:buNone/>
            </a:pPr>
            <a:r>
              <a:rPr lang="en-GB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0" y="4114800"/>
            <a:ext cx="13716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O(1)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Order?</a:t>
            </a:r>
            <a:endParaRPr lang="ar-E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07781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>
              <a:spcBef>
                <a:spcPts val="300"/>
              </a:spcBef>
              <a:buNone/>
            </a:pP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 array X of n integers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Output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the sum of the elements at even cells in  A	   </a:t>
            </a:r>
          </a:p>
          <a:p>
            <a:pPr>
              <a:spcBef>
                <a:spcPts val="300"/>
              </a:spcBef>
              <a:buNone/>
            </a:pP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spcBef>
                <a:spcPts val="300"/>
              </a:spcBef>
              <a:buNone/>
            </a:pP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s = A[0]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				</a:t>
            </a:r>
          </a:p>
          <a:p>
            <a:pPr>
              <a:spcBef>
                <a:spcPts val="300"/>
              </a:spcBef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=2 to n-1, </a:t>
            </a:r>
            <a:r>
              <a:rPr lang="en-US" sz="2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=i+2 </a:t>
            </a: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	</a:t>
            </a:r>
          </a:p>
          <a:p>
            <a:pPr>
              <a:spcBef>
                <a:spcPts val="300"/>
              </a:spcBef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 = s + A[</a:t>
            </a:r>
            <a:r>
              <a:rPr lang="en-US" sz="2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	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		</a:t>
            </a:r>
          </a:p>
          <a:p>
            <a:pPr>
              <a:spcBef>
                <a:spcPts val="300"/>
              </a:spcBef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GB" sz="2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10400" y="4724400"/>
            <a:ext cx="13716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O(n)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Order?</a:t>
            </a:r>
            <a:endParaRPr lang="ar-E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9600" y="2438400"/>
            <a:ext cx="6781800" cy="186801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>
              <a:spcBef>
                <a:spcPts val="300"/>
              </a:spcBef>
              <a:buNone/>
            </a:pP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=1 to 10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	</a:t>
            </a:r>
          </a:p>
          <a:p>
            <a:pPr>
              <a:spcBef>
                <a:spcPts val="300"/>
              </a:spcBef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Display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(“Hello”)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		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0" y="4800600"/>
            <a:ext cx="13716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O(1)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Resources</a:t>
            </a:r>
            <a:endParaRPr lang="ar-EG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225425" indent="-225425"/>
            <a:r>
              <a:rPr lang="en-US" sz="2800" dirty="0"/>
              <a:t>Lecture Notes.</a:t>
            </a:r>
          </a:p>
          <a:p>
            <a:pPr marL="225425" indent="-225425"/>
            <a:r>
              <a:rPr lang="en-US" sz="2800" dirty="0"/>
              <a:t>Lecture Code.</a:t>
            </a:r>
          </a:p>
          <a:p>
            <a:pPr marL="225425" indent="-225425"/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Text Book: </a:t>
            </a:r>
          </a:p>
          <a:p>
            <a:pPr lvl="1"/>
            <a:r>
              <a:rPr lang="en-US" dirty="0"/>
              <a:t>Chapter 3: 3.2.1, 3.4.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460648"/>
          </a:xfr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rtl="0">
              <a:lnSpc>
                <a:spcPct val="80000"/>
              </a:lnSpc>
            </a:pPr>
            <a:r>
              <a:rPr lang="en-US" sz="8800" b="1" spc="150" dirty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Thank You</a:t>
            </a:r>
            <a:endParaRPr lang="ar-EG" sz="8800" b="1" spc="150" dirty="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List ADT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67544" y="2161454"/>
            <a:ext cx="8229600" cy="3858345"/>
          </a:xfrm>
        </p:spPr>
        <p:txBody>
          <a:bodyPr>
            <a:normAutofit fontScale="92500" lnSpcReduction="10000"/>
          </a:bodyPr>
          <a:lstStyle/>
          <a:p>
            <a:pPr marL="225425" indent="-225425"/>
            <a:r>
              <a:rPr lang="en-US" sz="2600" dirty="0"/>
              <a:t>The list is of the form A</a:t>
            </a:r>
            <a:r>
              <a:rPr lang="en-US" sz="2600" baseline="-25000" dirty="0"/>
              <a:t>0</a:t>
            </a:r>
            <a:r>
              <a:rPr lang="en-US" sz="2600" dirty="0"/>
              <a:t>, A</a:t>
            </a:r>
            <a:r>
              <a:rPr lang="en-US" sz="2600" baseline="-25000" dirty="0"/>
              <a:t>1</a:t>
            </a:r>
            <a:r>
              <a:rPr lang="en-US" sz="2600" dirty="0"/>
              <a:t>, A</a:t>
            </a:r>
            <a:r>
              <a:rPr lang="en-US" sz="2600" baseline="-25000" dirty="0"/>
              <a:t>2</a:t>
            </a:r>
            <a:r>
              <a:rPr lang="en-US" sz="2600" dirty="0"/>
              <a:t>, . . ., A</a:t>
            </a:r>
            <a:r>
              <a:rPr lang="en-US" sz="2600" baseline="-25000" dirty="0"/>
              <a:t>N−1</a:t>
            </a:r>
            <a:r>
              <a:rPr lang="en-US" sz="2600" dirty="0"/>
              <a:t>.</a:t>
            </a:r>
          </a:p>
          <a:p>
            <a:pPr marL="225425" indent="-225425"/>
            <a:r>
              <a:rPr lang="en-US" sz="2600" dirty="0"/>
              <a:t>A List is a finite, ordered sequence of data items.</a:t>
            </a:r>
          </a:p>
          <a:p>
            <a:pPr marL="225425" indent="-225425"/>
            <a:r>
              <a:rPr lang="en-US" sz="2600" dirty="0">
                <a:solidFill>
                  <a:schemeClr val="accent1">
                    <a:lumMod val="50000"/>
                  </a:schemeClr>
                </a:solidFill>
              </a:rPr>
              <a:t>Operations:</a:t>
            </a:r>
          </a:p>
          <a:p>
            <a:pPr marL="509588" lvl="1" indent="-225425"/>
            <a:r>
              <a:rPr lang="en-US" sz="2600" dirty="0"/>
              <a:t>Length.</a:t>
            </a:r>
          </a:p>
          <a:p>
            <a:pPr marL="509588" lvl="1" indent="-225425"/>
            <a:r>
              <a:rPr lang="en-US" sz="2600" dirty="0"/>
              <a:t>Find (an item at a certain position).</a:t>
            </a:r>
          </a:p>
          <a:p>
            <a:pPr marL="509588" lvl="1" indent="-225425"/>
            <a:r>
              <a:rPr lang="en-US" sz="2600" dirty="0"/>
              <a:t>Delete (specific item).</a:t>
            </a:r>
          </a:p>
          <a:p>
            <a:pPr marL="509588" lvl="1" indent="-225425"/>
            <a:r>
              <a:rPr lang="en-US" sz="2600" dirty="0"/>
              <a:t>Insert (an item in a certain position).</a:t>
            </a:r>
          </a:p>
          <a:p>
            <a:pPr marL="509588" lvl="1" indent="-225425"/>
            <a:r>
              <a:rPr lang="en-US" sz="2600" dirty="0"/>
              <a:t>Append (add an item at the end</a:t>
            </a:r>
            <a:r>
              <a:rPr lang="en-US" sz="2600" dirty="0" smtClean="0"/>
              <a:t>).</a:t>
            </a:r>
            <a:endParaRPr lang="en-US" sz="2600" dirty="0"/>
          </a:p>
          <a:p>
            <a:pPr marL="225425" indent="-225425"/>
            <a:r>
              <a:rPr lang="en-US" sz="2600" dirty="0"/>
              <a:t>Implemented using </a:t>
            </a:r>
            <a:r>
              <a:rPr lang="en-US" sz="2600" u="sng" dirty="0"/>
              <a:t>Linked Lists</a:t>
            </a:r>
            <a:r>
              <a:rPr lang="en-US" sz="2600" dirty="0"/>
              <a:t> or </a:t>
            </a:r>
            <a:r>
              <a:rPr lang="en-US" sz="2600" u="sng" dirty="0"/>
              <a:t>Array Lists</a:t>
            </a:r>
            <a:r>
              <a:rPr lang="en-US" sz="2600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Functions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225425" indent="-225425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Length:</a:t>
            </a:r>
            <a:r>
              <a:rPr lang="en-US" sz="2400" dirty="0"/>
              <a:t> returns number of elements.</a:t>
            </a:r>
          </a:p>
          <a:p>
            <a:pPr marL="225425" indent="-225425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Append:</a:t>
            </a:r>
            <a:r>
              <a:rPr lang="en-US" sz="2400" dirty="0"/>
              <a:t> Add an element at the end.</a:t>
            </a:r>
          </a:p>
          <a:p>
            <a:pPr marL="225425" indent="-225425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At:</a:t>
            </a:r>
            <a:r>
              <a:rPr lang="en-US" sz="2400" dirty="0"/>
              <a:t> returns the element at specified position.</a:t>
            </a:r>
          </a:p>
          <a:p>
            <a:pPr marL="225425" indent="-225425"/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DeleteAt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:</a:t>
            </a:r>
            <a:r>
              <a:rPr lang="en-US" sz="2400" dirty="0"/>
              <a:t> remove an element at specific position.</a:t>
            </a:r>
          </a:p>
          <a:p>
            <a:pPr marL="225425" indent="-225425"/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InsertAt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:</a:t>
            </a:r>
            <a:r>
              <a:rPr lang="en-US" sz="2400" dirty="0"/>
              <a:t> add an element at specific position</a:t>
            </a:r>
            <a:r>
              <a:rPr lang="en-US" sz="2400" dirty="0" smtClean="0"/>
              <a:t>.</a:t>
            </a:r>
            <a:endParaRPr lang="ar-EG" sz="2400" dirty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460648"/>
          </a:xfr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rtl="0">
              <a:lnSpc>
                <a:spcPct val="80000"/>
              </a:lnSpc>
            </a:pPr>
            <a:r>
              <a:rPr lang="en-US" sz="7200" b="1" spc="150" dirty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Array Lists</a:t>
            </a:r>
            <a:endParaRPr lang="ar-EG" sz="7200" b="1" spc="150" dirty="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Lists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Autofit/>
          </a:bodyPr>
          <a:lstStyle/>
          <a:p>
            <a:pPr marL="165100" indent="-165100"/>
            <a:r>
              <a:rPr lang="en-US" sz="2600" dirty="0"/>
              <a:t>An implementation of the List ADT using dynamic arrays.</a:t>
            </a:r>
          </a:p>
          <a:p>
            <a:pPr marL="165100" indent="-165100"/>
            <a:r>
              <a:rPr lang="en-US" sz="2600" dirty="0"/>
              <a:t>Create an array that can grow and shrink in size.</a:t>
            </a:r>
          </a:p>
          <a:p>
            <a:pPr marL="165100" indent="-165100"/>
            <a:r>
              <a:rPr lang="en-US" sz="2600" dirty="0"/>
              <a:t>Inserting and deleting may require shifting elements. </a:t>
            </a:r>
          </a:p>
          <a:p>
            <a:endParaRPr lang="ar-EG" sz="2600" dirty="0"/>
          </a:p>
          <a:p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Functions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225425" indent="-225425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Length:</a:t>
            </a:r>
            <a:r>
              <a:rPr lang="en-US" sz="2400" dirty="0"/>
              <a:t> returns number of elements.</a:t>
            </a:r>
          </a:p>
          <a:p>
            <a:pPr marL="225425" indent="-225425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Append:</a:t>
            </a:r>
            <a:r>
              <a:rPr lang="en-US" sz="2400" dirty="0"/>
              <a:t> Add an element at the end.</a:t>
            </a:r>
          </a:p>
          <a:p>
            <a:pPr marL="225425" indent="-225425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At:</a:t>
            </a:r>
            <a:r>
              <a:rPr lang="en-US" sz="2400" dirty="0"/>
              <a:t> returns the element at specified position.</a:t>
            </a:r>
          </a:p>
          <a:p>
            <a:pPr marL="225425" indent="-225425"/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DeleteAt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:</a:t>
            </a:r>
            <a:r>
              <a:rPr lang="en-US" sz="2400" dirty="0"/>
              <a:t> remove an element at specific position.</a:t>
            </a:r>
          </a:p>
          <a:p>
            <a:pPr marL="225425" indent="-225425"/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InsertAt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:</a:t>
            </a:r>
            <a:r>
              <a:rPr lang="en-US" sz="2400" dirty="0"/>
              <a:t> add an element at specific position</a:t>
            </a:r>
            <a:r>
              <a:rPr lang="en-US" sz="2400" dirty="0" smtClean="0"/>
              <a:t>.</a:t>
            </a:r>
            <a:endParaRPr lang="ar-EG" sz="24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Functions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225425" indent="-225425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Length:</a:t>
            </a:r>
            <a:r>
              <a:rPr lang="en-US" sz="2400" dirty="0"/>
              <a:t> returns number of elements.</a:t>
            </a:r>
          </a:p>
          <a:p>
            <a:pPr marL="225425" indent="-225425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Append:</a:t>
            </a:r>
            <a:r>
              <a:rPr lang="en-US" sz="2400" dirty="0"/>
              <a:t> Add an element at the end.</a:t>
            </a:r>
          </a:p>
          <a:p>
            <a:pPr marL="225425" indent="-225425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At:</a:t>
            </a:r>
            <a:r>
              <a:rPr lang="en-US" sz="2400" dirty="0"/>
              <a:t> returns the element at specified position.</a:t>
            </a:r>
          </a:p>
          <a:p>
            <a:pPr marL="225425" indent="-225425"/>
            <a:r>
              <a:rPr lang="en-US" sz="2400" u="sng" dirty="0" err="1">
                <a:solidFill>
                  <a:schemeClr val="accent1">
                    <a:lumMod val="50000"/>
                  </a:schemeClr>
                </a:solidFill>
              </a:rPr>
              <a:t>DeleteAt</a:t>
            </a:r>
            <a:r>
              <a:rPr lang="en-US" sz="2400" u="sng" dirty="0">
                <a:solidFill>
                  <a:schemeClr val="accent1">
                    <a:lumMod val="50000"/>
                  </a:schemeClr>
                </a:solidFill>
              </a:rPr>
              <a:t>:</a:t>
            </a:r>
            <a:r>
              <a:rPr lang="en-US" sz="2400" u="sng" dirty="0"/>
              <a:t> remove an element at specific position.</a:t>
            </a:r>
          </a:p>
          <a:p>
            <a:pPr marL="225425" indent="-225425"/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InsertAt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:</a:t>
            </a:r>
            <a:r>
              <a:rPr lang="en-US" sz="2400" dirty="0"/>
              <a:t> add an element at specific position</a:t>
            </a:r>
            <a:r>
              <a:rPr lang="en-US" sz="2400" dirty="0" smtClean="0"/>
              <a:t>.</a:t>
            </a:r>
            <a:endParaRPr lang="ar-EG" sz="24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3692</TotalTime>
  <Words>1250</Words>
  <Application>Microsoft Office PowerPoint</Application>
  <PresentationFormat>On-screen Show (4:3)</PresentationFormat>
  <Paragraphs>385</Paragraphs>
  <Slides>39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Office Theme</vt:lpstr>
      <vt:lpstr>Custom Design</vt:lpstr>
      <vt:lpstr>Slide 1</vt:lpstr>
      <vt:lpstr>Course Contents</vt:lpstr>
      <vt:lpstr>Slide 3</vt:lpstr>
      <vt:lpstr>The List ADT</vt:lpstr>
      <vt:lpstr>List Functions</vt:lpstr>
      <vt:lpstr>Slide 6</vt:lpstr>
      <vt:lpstr>Array Lists</vt:lpstr>
      <vt:lpstr>List Functions</vt:lpstr>
      <vt:lpstr>List Functions</vt:lpstr>
      <vt:lpstr>Deletion from an Array List</vt:lpstr>
      <vt:lpstr>List Functions</vt:lpstr>
      <vt:lpstr>Insertion in an Array List</vt:lpstr>
      <vt:lpstr>Slide 13</vt:lpstr>
      <vt:lpstr>vector</vt:lpstr>
      <vt:lpstr>Vector Functions</vt:lpstr>
      <vt:lpstr>Vector Functions cont.</vt:lpstr>
      <vt:lpstr>Iterators</vt:lpstr>
      <vt:lpstr>Using Iterators with Vectors</vt:lpstr>
      <vt:lpstr>Slide 19</vt:lpstr>
      <vt:lpstr>Introduction</vt:lpstr>
      <vt:lpstr>Measuring Efficiency of an Algorithm</vt:lpstr>
      <vt:lpstr>Counting Primitive Operations</vt:lpstr>
      <vt:lpstr>Example</vt:lpstr>
      <vt:lpstr>Worst Case Complexity</vt:lpstr>
      <vt:lpstr>Sequential Search</vt:lpstr>
      <vt:lpstr>Big-O Notation</vt:lpstr>
      <vt:lpstr>Binary Search</vt:lpstr>
      <vt:lpstr>Binary Search</vt:lpstr>
      <vt:lpstr>Binary Search</vt:lpstr>
      <vt:lpstr>Order Categories</vt:lpstr>
      <vt:lpstr>Growth Rates</vt:lpstr>
      <vt:lpstr>Array Implementation of a List</vt:lpstr>
      <vt:lpstr>Slide 33</vt:lpstr>
      <vt:lpstr>What is the Order?</vt:lpstr>
      <vt:lpstr>What is the Order?</vt:lpstr>
      <vt:lpstr>What is the Order?</vt:lpstr>
      <vt:lpstr>What is the Order?</vt:lpstr>
      <vt:lpstr>Lecture Resources</vt:lpstr>
      <vt:lpstr>Slide 39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wedad</cp:lastModifiedBy>
  <cp:revision>207</cp:revision>
  <dcterms:created xsi:type="dcterms:W3CDTF">2014-04-01T16:35:38Z</dcterms:created>
  <dcterms:modified xsi:type="dcterms:W3CDTF">2022-03-12T09:55:04Z</dcterms:modified>
</cp:coreProperties>
</file>