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1"/>
  </p:notesMasterIdLst>
  <p:sldIdLst>
    <p:sldId id="256" r:id="rId3"/>
    <p:sldId id="330" r:id="rId4"/>
    <p:sldId id="324" r:id="rId5"/>
    <p:sldId id="331" r:id="rId6"/>
    <p:sldId id="332" r:id="rId7"/>
    <p:sldId id="366" r:id="rId8"/>
    <p:sldId id="367" r:id="rId9"/>
    <p:sldId id="387" r:id="rId10"/>
    <p:sldId id="388" r:id="rId11"/>
    <p:sldId id="370" r:id="rId12"/>
    <p:sldId id="371" r:id="rId13"/>
    <p:sldId id="372" r:id="rId14"/>
    <p:sldId id="389" r:id="rId15"/>
    <p:sldId id="390" r:id="rId16"/>
    <p:sldId id="391" r:id="rId17"/>
    <p:sldId id="376" r:id="rId18"/>
    <p:sldId id="377" r:id="rId19"/>
    <p:sldId id="378" r:id="rId20"/>
    <p:sldId id="379" r:id="rId21"/>
    <p:sldId id="392" r:id="rId22"/>
    <p:sldId id="381" r:id="rId23"/>
    <p:sldId id="382" r:id="rId24"/>
    <p:sldId id="393" r:id="rId25"/>
    <p:sldId id="384" r:id="rId26"/>
    <p:sldId id="385" r:id="rId27"/>
    <p:sldId id="394" r:id="rId28"/>
    <p:sldId id="386" r:id="rId29"/>
    <p:sldId id="291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293DB-E136-4DA2-953C-2BB0B3C1E476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CE5A-AEE9-4664-AB8D-4B4CE9C4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9BCE0-B5BE-437E-861C-6CA92FE1AB88}" type="slidenum">
              <a:rPr lang="ar-EG" smtClean="0"/>
              <a:pPr/>
              <a:t>4</a:t>
            </a:fld>
            <a:endParaRPr lang="ar-E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buFontTx/>
              <a:buChar char="-"/>
            </a:pP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9BCE0-B5BE-437E-861C-6CA92FE1AB88}" type="slidenum">
              <a:rPr lang="ar-EG" smtClean="0"/>
              <a:pPr/>
              <a:t>18</a:t>
            </a:fld>
            <a:endParaRPr lang="ar-E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9BCE0-B5BE-437E-861C-6CA92FE1AB88}" type="slidenum">
              <a:rPr lang="ar-EG" smtClean="0"/>
              <a:pPr/>
              <a:t>19</a:t>
            </a:fld>
            <a:endParaRPr 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981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8119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291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688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703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23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530686"/>
            <a:ext cx="71628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161455"/>
            <a:ext cx="8229600" cy="3600400"/>
          </a:xfrm>
          <a:prstGeom prst="rect">
            <a:avLst/>
          </a:prstGeom>
        </p:spPr>
        <p:txBody>
          <a:bodyPr lIns="396000" anchor="t">
            <a:normAutofit/>
          </a:bodyPr>
          <a:lstStyle>
            <a:lvl1pPr marL="109538" indent="-109538" algn="just" eaLnBrk="0" latinLnBrk="0" hangingPunct="0"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940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32888" cy="3429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763" y="3429000"/>
            <a:ext cx="9132887" cy="38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9525" y="3543300"/>
            <a:ext cx="9132888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ar-EG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ar-EG" smtClean="0"/>
              <a:t>Click to edit Master title style</a:t>
            </a:r>
            <a:endParaRPr lang="ar-EG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ar-EG" smtClean="0"/>
              <a:t>Click to edit Master subtitle style</a:t>
            </a:r>
            <a:endParaRPr lang="ar-EG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2A614E1-7368-4C85-B2BF-CAE4FBB705F5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2900"/>
            <a:ext cx="7772400" cy="1104900"/>
          </a:xfrm>
          <a:prstGeom prst="rect">
            <a:avLst/>
          </a:prstGeom>
        </p:spPr>
        <p:txBody>
          <a:bodyPr/>
          <a:lstStyle>
            <a:lvl1pPr rtl="0"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ar-EG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>
            <a:lvl1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1pPr>
            <a:lvl2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2pPr>
            <a:lvl3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3pPr>
            <a:lvl4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4pPr>
            <a:lvl5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ar-EG" smtClean="0"/>
              <a:t>Click to edit Master text styles</a:t>
            </a:r>
          </a:p>
          <a:p>
            <a:pPr lvl="1"/>
            <a:r>
              <a:rPr lang="ar-EG" smtClean="0"/>
              <a:t>Second level</a:t>
            </a:r>
          </a:p>
          <a:p>
            <a:pPr lvl="2"/>
            <a:r>
              <a:rPr lang="ar-EG" smtClean="0"/>
              <a:t>Third level</a:t>
            </a:r>
          </a:p>
          <a:p>
            <a:pPr lvl="3"/>
            <a:r>
              <a:rPr lang="ar-EG" smtClean="0"/>
              <a:t>Fourth level</a:t>
            </a:r>
          </a:p>
          <a:p>
            <a:pPr lvl="4"/>
            <a:r>
              <a:rPr lang="ar-EG" smtClean="0"/>
              <a:t>Fifth level</a:t>
            </a:r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0FDB96-0304-4208-A83D-45EFF4B52B81}" type="slidenum">
              <a:rPr lang="ar-EG" smtClean="0"/>
              <a:pPr/>
              <a:t>‹#›</a:t>
            </a:fld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60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428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793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879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  <p:sldLayoutId id="2147483674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57401" y="2743200"/>
            <a:ext cx="34985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Linked Lists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52400" y="543580"/>
            <a:ext cx="34985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Data Structures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xmlns="" id="{380AEF7D-E244-4A42-9C95-BB2D96DF6AF2}"/>
              </a:ext>
            </a:extLst>
          </p:cNvPr>
          <p:cNvSpPr txBox="1"/>
          <p:nvPr/>
        </p:nvSpPr>
        <p:spPr>
          <a:xfrm>
            <a:off x="857401" y="3439268"/>
            <a:ext cx="3498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/>
              <a:t>Dr. Wedad Hussein</a:t>
            </a:r>
          </a:p>
          <a:p>
            <a:pPr algn="ctr">
              <a:lnSpc>
                <a:spcPct val="150000"/>
              </a:lnSpc>
            </a:pPr>
            <a:r>
              <a:rPr lang="en-US" sz="1400" dirty="0"/>
              <a:t>Information Systems Department</a:t>
            </a:r>
          </a:p>
          <a:p>
            <a:pPr algn="ctr">
              <a:lnSpc>
                <a:spcPct val="150000"/>
              </a:lnSpc>
            </a:pPr>
            <a:r>
              <a:rPr lang="en-US" sz="1400" dirty="0"/>
              <a:t>wedad.hussein@cis.asu.edu.eg</a:t>
            </a:r>
          </a:p>
          <a:p>
            <a:pPr algn="ctr">
              <a:lnSpc>
                <a:spcPct val="150000"/>
              </a:lnSpc>
            </a:pPr>
            <a:r>
              <a:rPr lang="en-US" sz="1400" b="1" dirty="0"/>
              <a:t>Dr. </a:t>
            </a:r>
            <a:r>
              <a:rPr lang="en-US" sz="1400" b="1" dirty="0" err="1" smtClean="0"/>
              <a:t>Hanan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Yousry</a:t>
            </a:r>
            <a:endParaRPr lang="en-US" sz="1400" b="1" dirty="0"/>
          </a:p>
          <a:p>
            <a:pPr algn="ctr">
              <a:lnSpc>
                <a:spcPct val="150000"/>
              </a:lnSpc>
            </a:pPr>
            <a:r>
              <a:rPr lang="en-US" sz="1400" dirty="0"/>
              <a:t>Computer Science </a:t>
            </a:r>
            <a:r>
              <a:rPr lang="en-US" sz="1400" dirty="0" smtClean="0"/>
              <a:t>Department</a:t>
            </a:r>
          </a:p>
          <a:p>
            <a:pPr algn="ctr">
              <a:lnSpc>
                <a:spcPct val="150000"/>
              </a:lnSpc>
            </a:pPr>
            <a:r>
              <a:rPr lang="en-US" sz="1400" dirty="0" smtClean="0"/>
              <a:t>hanan.hindy@cis.asu.edu.eg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Element</a:t>
            </a:r>
            <a:endParaRPr lang="ar-EG" dirty="0"/>
          </a:p>
        </p:txBody>
      </p:sp>
      <p:sp>
        <p:nvSpPr>
          <p:cNvPr id="29" name="TextBox 28"/>
          <p:cNvSpPr txBox="1"/>
          <p:nvPr/>
        </p:nvSpPr>
        <p:spPr>
          <a:xfrm>
            <a:off x="609600" y="1905000"/>
            <a:ext cx="2286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Insert at (2)</a:t>
            </a:r>
            <a:endParaRPr lang="ar-EG" sz="2400" b="1" baseline="-25000" dirty="0">
              <a:solidFill>
                <a:srgbClr val="C00000"/>
              </a:solidFill>
            </a:endParaRPr>
          </a:p>
        </p:txBody>
      </p:sp>
      <p:grpSp>
        <p:nvGrpSpPr>
          <p:cNvPr id="56" name="Group 3"/>
          <p:cNvGrpSpPr/>
          <p:nvPr/>
        </p:nvGrpSpPr>
        <p:grpSpPr>
          <a:xfrm>
            <a:off x="457200" y="4647406"/>
            <a:ext cx="1143000" cy="610394"/>
            <a:chOff x="609600" y="3429000"/>
            <a:chExt cx="1447800" cy="610394"/>
          </a:xfrm>
        </p:grpSpPr>
        <p:sp>
          <p:nvSpPr>
            <p:cNvPr id="57" name="Rectangle 56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9" name="Rectangle 58"/>
          <p:cNvSpPr/>
          <p:nvPr/>
        </p:nvSpPr>
        <p:spPr bwMode="auto">
          <a:xfrm>
            <a:off x="1981200" y="4647406"/>
            <a:ext cx="1143000" cy="6096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45720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endParaRPr kumimoji="0" lang="ar-EG" sz="24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 rot="5400000">
            <a:off x="2518611" y="4952373"/>
            <a:ext cx="609600" cy="1254"/>
          </a:xfrm>
          <a:prstGeom prst="line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1" name="Group 9"/>
          <p:cNvGrpSpPr/>
          <p:nvPr/>
        </p:nvGrpSpPr>
        <p:grpSpPr>
          <a:xfrm>
            <a:off x="3505200" y="4647406"/>
            <a:ext cx="1143000" cy="610394"/>
            <a:chOff x="609600" y="3429000"/>
            <a:chExt cx="1447800" cy="610394"/>
          </a:xfrm>
        </p:grpSpPr>
        <p:sp>
          <p:nvSpPr>
            <p:cNvPr id="62" name="Rectangle 61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4" name="Group 12"/>
          <p:cNvGrpSpPr/>
          <p:nvPr/>
        </p:nvGrpSpPr>
        <p:grpSpPr>
          <a:xfrm>
            <a:off x="5105400" y="4647406"/>
            <a:ext cx="1143000" cy="610394"/>
            <a:chOff x="609600" y="3429000"/>
            <a:chExt cx="1447800" cy="610394"/>
          </a:xfrm>
        </p:grpSpPr>
        <p:sp>
          <p:nvSpPr>
            <p:cNvPr id="65" name="Rectangle 64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0" name="Straight Arrow Connector 69"/>
          <p:cNvCxnSpPr/>
          <p:nvPr/>
        </p:nvCxnSpPr>
        <p:spPr bwMode="auto">
          <a:xfrm>
            <a:off x="1447800" y="4952206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>
            <a:off x="2941320" y="4952206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4572000" y="4952206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6233160" y="4952206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rot="16200000" flipH="1">
            <a:off x="590550" y="4209256"/>
            <a:ext cx="609600" cy="2667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304800" y="3668474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Head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76" name="Straight Arrow Connector 75"/>
          <p:cNvCxnSpPr>
            <a:stCxn id="77" idx="2"/>
          </p:cNvCxnSpPr>
          <p:nvPr/>
        </p:nvCxnSpPr>
        <p:spPr bwMode="auto">
          <a:xfrm rot="5400000">
            <a:off x="6019800" y="4037806"/>
            <a:ext cx="609600" cy="6096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6210300" y="3668474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Tail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05600" y="4735274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NULL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Element</a:t>
            </a:r>
            <a:endParaRPr lang="ar-EG" dirty="0"/>
          </a:p>
        </p:txBody>
      </p:sp>
      <p:sp>
        <p:nvSpPr>
          <p:cNvPr id="29" name="TextBox 28"/>
          <p:cNvSpPr txBox="1"/>
          <p:nvPr/>
        </p:nvSpPr>
        <p:spPr>
          <a:xfrm>
            <a:off x="609600" y="1905000"/>
            <a:ext cx="2133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Insert at (2)</a:t>
            </a:r>
            <a:endParaRPr lang="ar-EG" sz="2400" b="1" baseline="-25000" dirty="0">
              <a:solidFill>
                <a:srgbClr val="C00000"/>
              </a:solidFill>
            </a:endParaRPr>
          </a:p>
        </p:txBody>
      </p:sp>
      <p:grpSp>
        <p:nvGrpSpPr>
          <p:cNvPr id="56" name="Group 3"/>
          <p:cNvGrpSpPr/>
          <p:nvPr/>
        </p:nvGrpSpPr>
        <p:grpSpPr>
          <a:xfrm>
            <a:off x="457200" y="4647406"/>
            <a:ext cx="1143000" cy="610394"/>
            <a:chOff x="609600" y="3429000"/>
            <a:chExt cx="1447800" cy="610394"/>
          </a:xfrm>
        </p:grpSpPr>
        <p:sp>
          <p:nvSpPr>
            <p:cNvPr id="57" name="Rectangle 56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9" name="Rectangle 58"/>
          <p:cNvSpPr/>
          <p:nvPr/>
        </p:nvSpPr>
        <p:spPr bwMode="auto">
          <a:xfrm>
            <a:off x="1981200" y="4647406"/>
            <a:ext cx="1143000" cy="609600"/>
          </a:xfrm>
          <a:prstGeom prst="rect">
            <a:avLst/>
          </a:prstGeom>
          <a:solidFill>
            <a:srgbClr val="6EA0B0">
              <a:lumMod val="60000"/>
              <a:lumOff val="40000"/>
            </a:srgbClr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45720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endParaRPr kumimoji="0" lang="ar-EG" sz="24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 rot="5400000">
            <a:off x="2518611" y="4952373"/>
            <a:ext cx="609600" cy="1254"/>
          </a:xfrm>
          <a:prstGeom prst="line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1" name="Group 9"/>
          <p:cNvGrpSpPr/>
          <p:nvPr/>
        </p:nvGrpSpPr>
        <p:grpSpPr>
          <a:xfrm>
            <a:off x="3505200" y="4647406"/>
            <a:ext cx="1143000" cy="610394"/>
            <a:chOff x="609600" y="3429000"/>
            <a:chExt cx="1447800" cy="610394"/>
          </a:xfrm>
        </p:grpSpPr>
        <p:sp>
          <p:nvSpPr>
            <p:cNvPr id="62" name="Rectangle 61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4" name="Group 12"/>
          <p:cNvGrpSpPr/>
          <p:nvPr/>
        </p:nvGrpSpPr>
        <p:grpSpPr>
          <a:xfrm>
            <a:off x="5105400" y="4647406"/>
            <a:ext cx="1143000" cy="610394"/>
            <a:chOff x="609600" y="3429000"/>
            <a:chExt cx="1447800" cy="610394"/>
          </a:xfrm>
        </p:grpSpPr>
        <p:sp>
          <p:nvSpPr>
            <p:cNvPr id="65" name="Rectangle 64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0" name="Straight Arrow Connector 69"/>
          <p:cNvCxnSpPr/>
          <p:nvPr/>
        </p:nvCxnSpPr>
        <p:spPr bwMode="auto">
          <a:xfrm>
            <a:off x="1447800" y="4952206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>
            <a:off x="2941320" y="4952206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4572000" y="4952206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rot="16200000" flipH="1">
            <a:off x="590550" y="4209256"/>
            <a:ext cx="609600" cy="2667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304800" y="3668474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Head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80" name="Straight Arrow Connector 79"/>
          <p:cNvCxnSpPr/>
          <p:nvPr/>
        </p:nvCxnSpPr>
        <p:spPr bwMode="auto">
          <a:xfrm>
            <a:off x="6233160" y="4948884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1" name="Straight Arrow Connector 80"/>
          <p:cNvCxnSpPr>
            <a:stCxn id="82" idx="2"/>
          </p:cNvCxnSpPr>
          <p:nvPr/>
        </p:nvCxnSpPr>
        <p:spPr bwMode="auto">
          <a:xfrm rot="5400000">
            <a:off x="6019800" y="4034484"/>
            <a:ext cx="609600" cy="6096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6210300" y="3665152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Tail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05600" y="4731952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NULL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Element</a:t>
            </a:r>
            <a:endParaRPr lang="ar-EG" dirty="0"/>
          </a:p>
        </p:txBody>
      </p:sp>
      <p:sp>
        <p:nvSpPr>
          <p:cNvPr id="29" name="TextBox 28"/>
          <p:cNvSpPr txBox="1"/>
          <p:nvPr/>
        </p:nvSpPr>
        <p:spPr>
          <a:xfrm>
            <a:off x="609600" y="1905000"/>
            <a:ext cx="2286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Insert at (2)</a:t>
            </a:r>
            <a:endParaRPr lang="ar-EG" sz="2400" b="1" baseline="-25000" dirty="0">
              <a:solidFill>
                <a:srgbClr val="C00000"/>
              </a:solidFill>
            </a:endParaRPr>
          </a:p>
        </p:txBody>
      </p:sp>
      <p:grpSp>
        <p:nvGrpSpPr>
          <p:cNvPr id="35" name="Group 3"/>
          <p:cNvGrpSpPr/>
          <p:nvPr/>
        </p:nvGrpSpPr>
        <p:grpSpPr>
          <a:xfrm>
            <a:off x="457200" y="4647406"/>
            <a:ext cx="1143000" cy="610394"/>
            <a:chOff x="609600" y="3429000"/>
            <a:chExt cx="1447800" cy="610394"/>
          </a:xfrm>
        </p:grpSpPr>
        <p:sp>
          <p:nvSpPr>
            <p:cNvPr id="36" name="Rectangle 35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Rectangle 37"/>
          <p:cNvSpPr/>
          <p:nvPr/>
        </p:nvSpPr>
        <p:spPr bwMode="auto">
          <a:xfrm>
            <a:off x="1981200" y="4647406"/>
            <a:ext cx="1143000" cy="609600"/>
          </a:xfrm>
          <a:prstGeom prst="rect">
            <a:avLst/>
          </a:prstGeom>
          <a:solidFill>
            <a:srgbClr val="6EA0B0">
              <a:lumMod val="60000"/>
              <a:lumOff val="40000"/>
            </a:srgbClr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45720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endParaRPr kumimoji="0" lang="ar-EG" sz="24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2518611" y="4952373"/>
            <a:ext cx="609600" cy="1254"/>
          </a:xfrm>
          <a:prstGeom prst="line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0" name="Group 9"/>
          <p:cNvGrpSpPr/>
          <p:nvPr/>
        </p:nvGrpSpPr>
        <p:grpSpPr>
          <a:xfrm>
            <a:off x="3505200" y="4647406"/>
            <a:ext cx="1143000" cy="610394"/>
            <a:chOff x="609600" y="3429000"/>
            <a:chExt cx="1447800" cy="610394"/>
          </a:xfrm>
        </p:grpSpPr>
        <p:sp>
          <p:nvSpPr>
            <p:cNvPr id="41" name="Rectangle 40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3" name="Group 12"/>
          <p:cNvGrpSpPr/>
          <p:nvPr/>
        </p:nvGrpSpPr>
        <p:grpSpPr>
          <a:xfrm>
            <a:off x="5105400" y="4647406"/>
            <a:ext cx="1143000" cy="610394"/>
            <a:chOff x="609600" y="3429000"/>
            <a:chExt cx="1447800" cy="610394"/>
          </a:xfrm>
        </p:grpSpPr>
        <p:sp>
          <p:nvSpPr>
            <p:cNvPr id="44" name="Rectangle 43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6" name="Straight Arrow Connector 45"/>
          <p:cNvCxnSpPr/>
          <p:nvPr/>
        </p:nvCxnSpPr>
        <p:spPr bwMode="auto">
          <a:xfrm>
            <a:off x="1447800" y="4952206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2941320" y="4952206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4572000" y="4952206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rot="16200000" flipH="1">
            <a:off x="590550" y="4209256"/>
            <a:ext cx="609600" cy="2667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304800" y="3668474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Head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6233160" y="4948884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2" name="Straight Arrow Connector 51"/>
          <p:cNvCxnSpPr>
            <a:stCxn id="53" idx="2"/>
          </p:cNvCxnSpPr>
          <p:nvPr/>
        </p:nvCxnSpPr>
        <p:spPr bwMode="auto">
          <a:xfrm rot="5400000">
            <a:off x="6019800" y="4034484"/>
            <a:ext cx="609600" cy="6096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6210300" y="3665152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Tail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05600" y="4731952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NULL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grpSp>
        <p:nvGrpSpPr>
          <p:cNvPr id="58" name="Group 9"/>
          <p:cNvGrpSpPr/>
          <p:nvPr/>
        </p:nvGrpSpPr>
        <p:grpSpPr>
          <a:xfrm>
            <a:off x="2590800" y="3048000"/>
            <a:ext cx="1143000" cy="610394"/>
            <a:chOff x="609600" y="3429000"/>
            <a:chExt cx="1447800" cy="610394"/>
          </a:xfrm>
        </p:grpSpPr>
        <p:sp>
          <p:nvSpPr>
            <p:cNvPr id="59" name="Rectangle 58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x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Element</a:t>
            </a:r>
            <a:endParaRPr lang="ar-EG" dirty="0"/>
          </a:p>
        </p:txBody>
      </p:sp>
      <p:sp>
        <p:nvSpPr>
          <p:cNvPr id="29" name="TextBox 28"/>
          <p:cNvSpPr txBox="1"/>
          <p:nvPr/>
        </p:nvSpPr>
        <p:spPr>
          <a:xfrm>
            <a:off x="609600" y="1905000"/>
            <a:ext cx="2286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Insert at (2)</a:t>
            </a:r>
            <a:endParaRPr lang="ar-EG" sz="2400" b="1" baseline="-25000" dirty="0">
              <a:solidFill>
                <a:srgbClr val="C00000"/>
              </a:solidFill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457200" y="4647406"/>
            <a:ext cx="1143000" cy="610394"/>
            <a:chOff x="609600" y="3429000"/>
            <a:chExt cx="1447800" cy="610394"/>
          </a:xfrm>
        </p:grpSpPr>
        <p:sp>
          <p:nvSpPr>
            <p:cNvPr id="36" name="Rectangle 35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Rectangle 37"/>
          <p:cNvSpPr/>
          <p:nvPr/>
        </p:nvSpPr>
        <p:spPr bwMode="auto">
          <a:xfrm>
            <a:off x="1981200" y="4647406"/>
            <a:ext cx="1143000" cy="609600"/>
          </a:xfrm>
          <a:prstGeom prst="rect">
            <a:avLst/>
          </a:prstGeom>
          <a:solidFill>
            <a:srgbClr val="6EA0B0">
              <a:lumMod val="60000"/>
              <a:lumOff val="40000"/>
            </a:srgbClr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45720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endParaRPr kumimoji="0" lang="ar-EG" sz="24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2518611" y="4952373"/>
            <a:ext cx="609600" cy="1254"/>
          </a:xfrm>
          <a:prstGeom prst="line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9"/>
          <p:cNvGrpSpPr/>
          <p:nvPr/>
        </p:nvGrpSpPr>
        <p:grpSpPr>
          <a:xfrm>
            <a:off x="3505200" y="4647406"/>
            <a:ext cx="1143000" cy="610394"/>
            <a:chOff x="609600" y="3429000"/>
            <a:chExt cx="1447800" cy="610394"/>
          </a:xfrm>
        </p:grpSpPr>
        <p:sp>
          <p:nvSpPr>
            <p:cNvPr id="41" name="Rectangle 40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12"/>
          <p:cNvGrpSpPr/>
          <p:nvPr/>
        </p:nvGrpSpPr>
        <p:grpSpPr>
          <a:xfrm>
            <a:off x="5105400" y="4647406"/>
            <a:ext cx="1143000" cy="610394"/>
            <a:chOff x="609600" y="3429000"/>
            <a:chExt cx="1447800" cy="610394"/>
          </a:xfrm>
        </p:grpSpPr>
        <p:sp>
          <p:nvSpPr>
            <p:cNvPr id="44" name="Rectangle 43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6" name="Straight Arrow Connector 45"/>
          <p:cNvCxnSpPr/>
          <p:nvPr/>
        </p:nvCxnSpPr>
        <p:spPr bwMode="auto">
          <a:xfrm>
            <a:off x="1447800" y="4952206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2941320" y="4952206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4572000" y="4952206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rot="16200000" flipH="1">
            <a:off x="590550" y="4209256"/>
            <a:ext cx="609600" cy="2667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304800" y="3668474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Head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6233160" y="4948884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2" name="Straight Arrow Connector 51"/>
          <p:cNvCxnSpPr>
            <a:stCxn id="53" idx="2"/>
          </p:cNvCxnSpPr>
          <p:nvPr/>
        </p:nvCxnSpPr>
        <p:spPr bwMode="auto">
          <a:xfrm rot="5400000">
            <a:off x="6019800" y="4034484"/>
            <a:ext cx="609600" cy="6096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6210300" y="3665152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Tail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05600" y="4731952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NULL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2590800" y="3048000"/>
            <a:ext cx="1143000" cy="610394"/>
            <a:chOff x="609600" y="3429000"/>
            <a:chExt cx="1447800" cy="610394"/>
          </a:xfrm>
        </p:grpSpPr>
        <p:sp>
          <p:nvSpPr>
            <p:cNvPr id="59" name="Rectangle 58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x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7" name="Straight Arrow Connector 26"/>
          <p:cNvCxnSpPr>
            <a:stCxn id="59" idx="3"/>
            <a:endCxn id="41" idx="0"/>
          </p:cNvCxnSpPr>
          <p:nvPr/>
        </p:nvCxnSpPr>
        <p:spPr bwMode="auto">
          <a:xfrm>
            <a:off x="3733800" y="3352800"/>
            <a:ext cx="342900" cy="1294606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Element</a:t>
            </a:r>
            <a:endParaRPr lang="ar-EG" dirty="0"/>
          </a:p>
        </p:txBody>
      </p:sp>
      <p:sp>
        <p:nvSpPr>
          <p:cNvPr id="29" name="TextBox 28"/>
          <p:cNvSpPr txBox="1"/>
          <p:nvPr/>
        </p:nvSpPr>
        <p:spPr>
          <a:xfrm>
            <a:off x="609600" y="1905000"/>
            <a:ext cx="2286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Insert at (2)</a:t>
            </a:r>
            <a:endParaRPr lang="ar-EG" sz="2400" b="1" baseline="-25000" dirty="0">
              <a:solidFill>
                <a:srgbClr val="C00000"/>
              </a:solidFill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457200" y="4647406"/>
            <a:ext cx="1143000" cy="610394"/>
            <a:chOff x="609600" y="3429000"/>
            <a:chExt cx="1447800" cy="610394"/>
          </a:xfrm>
        </p:grpSpPr>
        <p:sp>
          <p:nvSpPr>
            <p:cNvPr id="36" name="Rectangle 35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Rectangle 37"/>
          <p:cNvSpPr/>
          <p:nvPr/>
        </p:nvSpPr>
        <p:spPr bwMode="auto">
          <a:xfrm>
            <a:off x="1981200" y="4647406"/>
            <a:ext cx="1143000" cy="609600"/>
          </a:xfrm>
          <a:prstGeom prst="rect">
            <a:avLst/>
          </a:prstGeom>
          <a:solidFill>
            <a:srgbClr val="6EA0B0">
              <a:lumMod val="60000"/>
              <a:lumOff val="40000"/>
            </a:srgbClr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45720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endParaRPr kumimoji="0" lang="ar-EG" sz="24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2518611" y="4952373"/>
            <a:ext cx="609600" cy="1254"/>
          </a:xfrm>
          <a:prstGeom prst="line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9"/>
          <p:cNvGrpSpPr/>
          <p:nvPr/>
        </p:nvGrpSpPr>
        <p:grpSpPr>
          <a:xfrm>
            <a:off x="3505200" y="4647406"/>
            <a:ext cx="1143000" cy="610394"/>
            <a:chOff x="609600" y="3429000"/>
            <a:chExt cx="1447800" cy="610394"/>
          </a:xfrm>
        </p:grpSpPr>
        <p:sp>
          <p:nvSpPr>
            <p:cNvPr id="41" name="Rectangle 40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12"/>
          <p:cNvGrpSpPr/>
          <p:nvPr/>
        </p:nvGrpSpPr>
        <p:grpSpPr>
          <a:xfrm>
            <a:off x="5105400" y="4647406"/>
            <a:ext cx="1143000" cy="610394"/>
            <a:chOff x="609600" y="3429000"/>
            <a:chExt cx="1447800" cy="610394"/>
          </a:xfrm>
        </p:grpSpPr>
        <p:sp>
          <p:nvSpPr>
            <p:cNvPr id="44" name="Rectangle 43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6" name="Straight Arrow Connector 45"/>
          <p:cNvCxnSpPr/>
          <p:nvPr/>
        </p:nvCxnSpPr>
        <p:spPr bwMode="auto">
          <a:xfrm>
            <a:off x="1447800" y="4952206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7" name="Straight Arrow Connector 46"/>
          <p:cNvCxnSpPr>
            <a:endCxn id="59" idx="2"/>
          </p:cNvCxnSpPr>
          <p:nvPr/>
        </p:nvCxnSpPr>
        <p:spPr bwMode="auto">
          <a:xfrm rot="5400000" flipH="1" flipV="1">
            <a:off x="2404507" y="4194413"/>
            <a:ext cx="1294606" cy="22098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4572000" y="4952206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rot="16200000" flipH="1">
            <a:off x="590550" y="4209256"/>
            <a:ext cx="609600" cy="2667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304800" y="3668474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Head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6233160" y="4948884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2" name="Straight Arrow Connector 51"/>
          <p:cNvCxnSpPr>
            <a:stCxn id="53" idx="2"/>
          </p:cNvCxnSpPr>
          <p:nvPr/>
        </p:nvCxnSpPr>
        <p:spPr bwMode="auto">
          <a:xfrm rot="5400000">
            <a:off x="6019800" y="4034484"/>
            <a:ext cx="609600" cy="6096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6210300" y="3665152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Tail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05600" y="4731952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NULL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2590800" y="3048000"/>
            <a:ext cx="1143000" cy="610394"/>
            <a:chOff x="609600" y="3429000"/>
            <a:chExt cx="1447800" cy="610394"/>
          </a:xfrm>
        </p:grpSpPr>
        <p:sp>
          <p:nvSpPr>
            <p:cNvPr id="59" name="Rectangle 58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x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7" name="Straight Arrow Connector 26"/>
          <p:cNvCxnSpPr>
            <a:stCxn id="59" idx="3"/>
            <a:endCxn id="41" idx="0"/>
          </p:cNvCxnSpPr>
          <p:nvPr/>
        </p:nvCxnSpPr>
        <p:spPr bwMode="auto">
          <a:xfrm>
            <a:off x="3733800" y="3352800"/>
            <a:ext cx="342900" cy="1294606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Functions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Length:</a:t>
            </a:r>
            <a:r>
              <a:rPr lang="en-US" sz="2400" dirty="0" smtClean="0"/>
              <a:t> returns number of elements.</a:t>
            </a:r>
          </a:p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Append:</a:t>
            </a:r>
            <a:r>
              <a:rPr lang="en-US" sz="2400" dirty="0" smtClean="0"/>
              <a:t> Add an element at the end.</a:t>
            </a:r>
          </a:p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At:</a:t>
            </a:r>
            <a:r>
              <a:rPr lang="en-US" sz="2400" dirty="0" smtClean="0"/>
              <a:t> returns the element at specified position.</a:t>
            </a:r>
          </a:p>
          <a:p>
            <a:pPr marL="225425" indent="-225425"/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InsertAt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dirty="0" smtClean="0"/>
              <a:t> add an element at specific position.</a:t>
            </a:r>
          </a:p>
          <a:p>
            <a:pPr marL="225425" indent="-225425"/>
            <a:r>
              <a:rPr lang="en-US" sz="2400" u="sng" dirty="0" err="1" smtClean="0">
                <a:solidFill>
                  <a:schemeClr val="accent1">
                    <a:lumMod val="50000"/>
                  </a:schemeClr>
                </a:solidFill>
              </a:rPr>
              <a:t>DeleteAt</a:t>
            </a:r>
            <a:r>
              <a:rPr lang="en-US" sz="2400" u="sng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u="sng" dirty="0" smtClean="0"/>
              <a:t> remove an element at specific position.</a:t>
            </a:r>
          </a:p>
          <a:p>
            <a:endParaRPr lang="ar-EG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an Element</a:t>
            </a:r>
            <a:endParaRPr lang="ar-EG" dirty="0"/>
          </a:p>
        </p:txBody>
      </p:sp>
      <p:sp>
        <p:nvSpPr>
          <p:cNvPr id="29" name="TextBox 28"/>
          <p:cNvSpPr txBox="1"/>
          <p:nvPr/>
        </p:nvSpPr>
        <p:spPr>
          <a:xfrm>
            <a:off x="609600" y="1905000"/>
            <a:ext cx="1905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Delete A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2</a:t>
            </a:r>
            <a:endParaRPr lang="ar-EG" sz="2400" b="1" baseline="-25000" dirty="0">
              <a:solidFill>
                <a:srgbClr val="C00000"/>
              </a:solidFill>
            </a:endParaRPr>
          </a:p>
        </p:txBody>
      </p:sp>
      <p:grpSp>
        <p:nvGrpSpPr>
          <p:cNvPr id="62" name="Group 3"/>
          <p:cNvGrpSpPr/>
          <p:nvPr/>
        </p:nvGrpSpPr>
        <p:grpSpPr>
          <a:xfrm>
            <a:off x="533400" y="4255532"/>
            <a:ext cx="1143000" cy="610394"/>
            <a:chOff x="609600" y="3429000"/>
            <a:chExt cx="1447800" cy="610394"/>
          </a:xfrm>
        </p:grpSpPr>
        <p:sp>
          <p:nvSpPr>
            <p:cNvPr id="63" name="Rectangle 62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6"/>
          <p:cNvGrpSpPr/>
          <p:nvPr/>
        </p:nvGrpSpPr>
        <p:grpSpPr>
          <a:xfrm>
            <a:off x="2057400" y="4255532"/>
            <a:ext cx="1143000" cy="610394"/>
            <a:chOff x="609600" y="3429000"/>
            <a:chExt cx="1447800" cy="610394"/>
          </a:xfrm>
        </p:grpSpPr>
        <p:sp>
          <p:nvSpPr>
            <p:cNvPr id="66" name="Rectangle 65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8" name="Group 9"/>
          <p:cNvGrpSpPr/>
          <p:nvPr/>
        </p:nvGrpSpPr>
        <p:grpSpPr>
          <a:xfrm>
            <a:off x="3581400" y="4255532"/>
            <a:ext cx="1143000" cy="610394"/>
            <a:chOff x="609600" y="3429000"/>
            <a:chExt cx="1447800" cy="610394"/>
          </a:xfrm>
        </p:grpSpPr>
        <p:sp>
          <p:nvSpPr>
            <p:cNvPr id="69" name="Rectangle 68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1" name="Group 12"/>
          <p:cNvGrpSpPr/>
          <p:nvPr/>
        </p:nvGrpSpPr>
        <p:grpSpPr>
          <a:xfrm>
            <a:off x="5181600" y="4255532"/>
            <a:ext cx="1143000" cy="610394"/>
            <a:chOff x="609600" y="3429000"/>
            <a:chExt cx="1447800" cy="610394"/>
          </a:xfrm>
        </p:grpSpPr>
        <p:sp>
          <p:nvSpPr>
            <p:cNvPr id="72" name="Rectangle 71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7" name="Straight Arrow Connector 76"/>
          <p:cNvCxnSpPr/>
          <p:nvPr/>
        </p:nvCxnSpPr>
        <p:spPr bwMode="auto">
          <a:xfrm>
            <a:off x="1524000" y="4560332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>
            <a:off x="3017520" y="4560332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>
            <a:off x="4648200" y="4560332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rot="16200000" flipH="1">
            <a:off x="666750" y="3817382"/>
            <a:ext cx="609600" cy="2667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381000" y="327660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Head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83" name="Straight Arrow Connector 82"/>
          <p:cNvCxnSpPr>
            <a:stCxn id="84" idx="2"/>
          </p:cNvCxnSpPr>
          <p:nvPr/>
        </p:nvCxnSpPr>
        <p:spPr bwMode="auto">
          <a:xfrm rot="5400000">
            <a:off x="5943600" y="3645932"/>
            <a:ext cx="609600" cy="6096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6134100" y="327660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Tail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85" name="Straight Arrow Connector 84"/>
          <p:cNvCxnSpPr/>
          <p:nvPr/>
        </p:nvCxnSpPr>
        <p:spPr bwMode="auto">
          <a:xfrm>
            <a:off x="6362700" y="4560332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6858000" y="434340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NULL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87" name="Shape 86"/>
          <p:cNvCxnSpPr>
            <a:endCxn id="72" idx="0"/>
          </p:cNvCxnSpPr>
          <p:nvPr/>
        </p:nvCxnSpPr>
        <p:spPr bwMode="auto">
          <a:xfrm flipV="1">
            <a:off x="3048000" y="4255532"/>
            <a:ext cx="2705100" cy="87868"/>
          </a:xfrm>
          <a:prstGeom prst="curvedConnector4">
            <a:avLst>
              <a:gd name="adj1" fmla="val 1126"/>
              <a:gd name="adj2" fmla="val 863145"/>
            </a:avLst>
          </a:prstGeom>
          <a:solidFill>
            <a:srgbClr val="6EA0B0"/>
          </a:solidFill>
          <a:ln w="12700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3672840" y="3870960"/>
            <a:ext cx="7620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endParaRPr lang="ar-EG" sz="8000" b="1" baseline="-25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List vs. Linked List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81000" y="3048000"/>
            <a:ext cx="8229600" cy="137160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/>
              <a:t>When to use each??</a:t>
            </a:r>
            <a:endParaRPr lang="ar-EG" sz="5400" dirty="0" smtClean="0"/>
          </a:p>
          <a:p>
            <a:pPr algn="ctr">
              <a:buNone/>
            </a:pP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a Linked List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2161455"/>
            <a:ext cx="7762056" cy="3600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You don't know how many items will be in the list.</a:t>
            </a:r>
          </a:p>
          <a:p>
            <a:r>
              <a:rPr lang="en-US" sz="2800" dirty="0" smtClean="0"/>
              <a:t>You don't need random access to any elements.</a:t>
            </a:r>
          </a:p>
          <a:p>
            <a:pPr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an Array List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 need indexed/random access to elements.</a:t>
            </a:r>
          </a:p>
          <a:p>
            <a:r>
              <a:rPr lang="en-US" sz="2800" dirty="0" smtClean="0"/>
              <a:t>You know the number of elements in the array ahead of time.</a:t>
            </a:r>
          </a:p>
          <a:p>
            <a:r>
              <a:rPr lang="en-US" sz="2800" dirty="0" smtClean="0"/>
              <a:t>Memory is a concern.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Contents</a:t>
            </a:r>
            <a:endParaRPr lang="ar-EG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128790"/>
            <a:ext cx="609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800" dirty="0" smtClean="0"/>
              <a:t> </a:t>
            </a:r>
            <a:endParaRPr lang="ar-EG" sz="2800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472190" y="3919930"/>
            <a:ext cx="304800" cy="1524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idx="10"/>
          </p:nvPr>
        </p:nvSpPr>
        <p:spPr>
          <a:xfrm>
            <a:off x="467544" y="2161454"/>
            <a:ext cx="8229600" cy="401074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 Pointers revision + Introduction to Classes.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 Stacks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 Queues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 Array 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 Linked 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 Binary Search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 Hash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 STL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Graphs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529590"/>
            <a:ext cx="609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800" dirty="0" smtClean="0"/>
              <a:t> </a:t>
            </a:r>
            <a:endParaRPr lang="ar-EG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2941820"/>
            <a:ext cx="609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800" dirty="0" smtClean="0"/>
              <a:t> </a:t>
            </a:r>
            <a:endParaRPr lang="ar-EG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3380470"/>
            <a:ext cx="609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800" dirty="0" smtClean="0"/>
              <a:t> </a:t>
            </a:r>
            <a:endParaRPr lang="ar-EG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72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Variations to</a:t>
            </a:r>
          </a:p>
          <a:p>
            <a:pPr algn="ctr" rtl="0">
              <a:lnSpc>
                <a:spcPct val="80000"/>
              </a:lnSpc>
            </a:pPr>
            <a:r>
              <a:rPr lang="en-US" sz="72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Linked Lists</a:t>
            </a:r>
            <a:endParaRPr lang="ar-EG" sz="7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685800" y="3874532"/>
            <a:ext cx="1143000" cy="610394"/>
            <a:chOff x="609600" y="3429000"/>
            <a:chExt cx="1447800" cy="610394"/>
          </a:xfrm>
        </p:grpSpPr>
        <p:sp>
          <p:nvSpPr>
            <p:cNvPr id="76" name="Rectangle 75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  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8" name="Rectangle 77"/>
          <p:cNvSpPr/>
          <p:nvPr/>
        </p:nvSpPr>
        <p:spPr bwMode="auto">
          <a:xfrm>
            <a:off x="2209800" y="3874532"/>
            <a:ext cx="1143000" cy="6096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45720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A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endParaRPr kumimoji="0" lang="ar-EG" sz="24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79" name="Straight Connector 78"/>
          <p:cNvCxnSpPr/>
          <p:nvPr/>
        </p:nvCxnSpPr>
        <p:spPr bwMode="auto">
          <a:xfrm rot="5400000">
            <a:off x="2747211" y="4179499"/>
            <a:ext cx="609600" cy="1254"/>
          </a:xfrm>
          <a:prstGeom prst="line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0" name="Group 9"/>
          <p:cNvGrpSpPr/>
          <p:nvPr/>
        </p:nvGrpSpPr>
        <p:grpSpPr>
          <a:xfrm>
            <a:off x="3733800" y="3874532"/>
            <a:ext cx="1143000" cy="610394"/>
            <a:chOff x="609600" y="3429000"/>
            <a:chExt cx="1447800" cy="610394"/>
          </a:xfrm>
        </p:grpSpPr>
        <p:sp>
          <p:nvSpPr>
            <p:cNvPr id="81" name="Rectangle 80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  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3" name="Group 12"/>
          <p:cNvGrpSpPr/>
          <p:nvPr/>
        </p:nvGrpSpPr>
        <p:grpSpPr>
          <a:xfrm>
            <a:off x="5334000" y="3874532"/>
            <a:ext cx="1143000" cy="610394"/>
            <a:chOff x="609600" y="3429000"/>
            <a:chExt cx="1447800" cy="610394"/>
          </a:xfrm>
        </p:grpSpPr>
        <p:sp>
          <p:nvSpPr>
            <p:cNvPr id="84" name="Rectangle 83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  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9" name="Straight Arrow Connector 88"/>
          <p:cNvCxnSpPr/>
          <p:nvPr/>
        </p:nvCxnSpPr>
        <p:spPr bwMode="auto">
          <a:xfrm>
            <a:off x="1676400" y="4341812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>
            <a:off x="3169920" y="4341812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>
            <a:off x="4800600" y="4341812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rot="16200000" flipH="1">
            <a:off x="819150" y="3436382"/>
            <a:ext cx="609600" cy="2667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533400" y="289560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Head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95" name="Straight Arrow Connector 94"/>
          <p:cNvCxnSpPr>
            <a:stCxn id="96" idx="2"/>
          </p:cNvCxnSpPr>
          <p:nvPr/>
        </p:nvCxnSpPr>
        <p:spPr bwMode="auto">
          <a:xfrm rot="5400000">
            <a:off x="6096000" y="3264932"/>
            <a:ext cx="609600" cy="6096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6286500" y="289560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Tail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97" name="Straight Arrow Connector 96"/>
          <p:cNvCxnSpPr/>
          <p:nvPr/>
        </p:nvCxnSpPr>
        <p:spPr bwMode="auto">
          <a:xfrm>
            <a:off x="6400800" y="4179332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6553200" y="42026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NULL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100" name="Straight Connector 99"/>
          <p:cNvCxnSpPr/>
          <p:nvPr/>
        </p:nvCxnSpPr>
        <p:spPr bwMode="auto">
          <a:xfrm rot="5400000">
            <a:off x="5257173" y="4175133"/>
            <a:ext cx="609600" cy="1254"/>
          </a:xfrm>
          <a:prstGeom prst="line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 rot="5400000">
            <a:off x="3688707" y="4175133"/>
            <a:ext cx="609600" cy="1254"/>
          </a:xfrm>
          <a:prstGeom prst="line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 rot="5400000">
            <a:off x="2164707" y="4179499"/>
            <a:ext cx="609600" cy="1254"/>
          </a:xfrm>
          <a:prstGeom prst="line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 rot="5400000">
            <a:off x="655947" y="4175133"/>
            <a:ext cx="609600" cy="1254"/>
          </a:xfrm>
          <a:prstGeom prst="line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Arrow Connector 104"/>
          <p:cNvCxnSpPr/>
          <p:nvPr/>
        </p:nvCxnSpPr>
        <p:spPr bwMode="auto">
          <a:xfrm flipH="1">
            <a:off x="4892040" y="4038600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flipH="1">
            <a:off x="3352800" y="4038600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07" name="Straight Arrow Connector 106"/>
          <p:cNvCxnSpPr/>
          <p:nvPr/>
        </p:nvCxnSpPr>
        <p:spPr bwMode="auto">
          <a:xfrm flipH="1">
            <a:off x="1844040" y="4038600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08" name="Straight Arrow Connector 107"/>
          <p:cNvCxnSpPr/>
          <p:nvPr/>
        </p:nvCxnSpPr>
        <p:spPr bwMode="auto">
          <a:xfrm flipH="1">
            <a:off x="381000" y="4114800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Linked List</a:t>
            </a:r>
            <a:endParaRPr lang="ar-EG" dirty="0"/>
          </a:p>
        </p:txBody>
      </p:sp>
      <p:grpSp>
        <p:nvGrpSpPr>
          <p:cNvPr id="69" name="Group 68"/>
          <p:cNvGrpSpPr/>
          <p:nvPr/>
        </p:nvGrpSpPr>
        <p:grpSpPr>
          <a:xfrm>
            <a:off x="762000" y="3886200"/>
            <a:ext cx="1143000" cy="610394"/>
            <a:chOff x="609600" y="3429000"/>
            <a:chExt cx="1447800" cy="610394"/>
          </a:xfrm>
        </p:grpSpPr>
        <p:sp>
          <p:nvSpPr>
            <p:cNvPr id="72" name="Rectangle 71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  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2" name="Rectangle 81"/>
          <p:cNvSpPr/>
          <p:nvPr/>
        </p:nvSpPr>
        <p:spPr bwMode="auto">
          <a:xfrm>
            <a:off x="2286000" y="3886200"/>
            <a:ext cx="1143000" cy="6096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45720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A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endParaRPr kumimoji="0" lang="ar-EG" sz="24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83" name="Straight Connector 82"/>
          <p:cNvCxnSpPr/>
          <p:nvPr/>
        </p:nvCxnSpPr>
        <p:spPr bwMode="auto">
          <a:xfrm rot="5400000">
            <a:off x="2823411" y="4191167"/>
            <a:ext cx="609600" cy="1254"/>
          </a:xfrm>
          <a:prstGeom prst="line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4" name="Group 9"/>
          <p:cNvGrpSpPr/>
          <p:nvPr/>
        </p:nvGrpSpPr>
        <p:grpSpPr>
          <a:xfrm>
            <a:off x="3810000" y="3886200"/>
            <a:ext cx="1143000" cy="610394"/>
            <a:chOff x="609600" y="3429000"/>
            <a:chExt cx="1447800" cy="610394"/>
          </a:xfrm>
        </p:grpSpPr>
        <p:sp>
          <p:nvSpPr>
            <p:cNvPr id="85" name="Rectangle 84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  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9" name="Group 15"/>
          <p:cNvGrpSpPr/>
          <p:nvPr/>
        </p:nvGrpSpPr>
        <p:grpSpPr>
          <a:xfrm>
            <a:off x="5425440" y="3886200"/>
            <a:ext cx="1143000" cy="610394"/>
            <a:chOff x="609600" y="3429000"/>
            <a:chExt cx="1447800" cy="610394"/>
          </a:xfrm>
        </p:grpSpPr>
        <p:sp>
          <p:nvSpPr>
            <p:cNvPr id="100" name="Rectangle 99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  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4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02" name="Straight Arrow Connector 101"/>
          <p:cNvCxnSpPr/>
          <p:nvPr/>
        </p:nvCxnSpPr>
        <p:spPr bwMode="auto">
          <a:xfrm>
            <a:off x="1752600" y="4353480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03" name="Straight Arrow Connector 102"/>
          <p:cNvCxnSpPr/>
          <p:nvPr/>
        </p:nvCxnSpPr>
        <p:spPr bwMode="auto">
          <a:xfrm>
            <a:off x="3246120" y="4353480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05" name="Straight Arrow Connector 104"/>
          <p:cNvCxnSpPr/>
          <p:nvPr/>
        </p:nvCxnSpPr>
        <p:spPr bwMode="auto">
          <a:xfrm>
            <a:off x="4876800" y="4353480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 rot="5400000">
            <a:off x="5349867" y="4186801"/>
            <a:ext cx="609600" cy="1254"/>
          </a:xfrm>
          <a:prstGeom prst="line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5400000">
            <a:off x="3764907" y="4186801"/>
            <a:ext cx="609600" cy="1254"/>
          </a:xfrm>
          <a:prstGeom prst="line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 rot="5400000">
            <a:off x="2240907" y="4191167"/>
            <a:ext cx="609600" cy="1254"/>
          </a:xfrm>
          <a:prstGeom prst="line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 rot="5400000">
            <a:off x="732147" y="4186801"/>
            <a:ext cx="609600" cy="1254"/>
          </a:xfrm>
          <a:prstGeom prst="line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Arrow Connector 110"/>
          <p:cNvCxnSpPr/>
          <p:nvPr/>
        </p:nvCxnSpPr>
        <p:spPr bwMode="auto">
          <a:xfrm flipH="1">
            <a:off x="4968240" y="4050268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 flipH="1">
            <a:off x="3429000" y="4050268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14" name="Straight Arrow Connector 113"/>
          <p:cNvCxnSpPr/>
          <p:nvPr/>
        </p:nvCxnSpPr>
        <p:spPr bwMode="auto">
          <a:xfrm flipH="1">
            <a:off x="1920240" y="4050268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15" name="Straight Arrow Connector 47"/>
          <p:cNvCxnSpPr/>
          <p:nvPr/>
        </p:nvCxnSpPr>
        <p:spPr bwMode="auto">
          <a:xfrm flipH="1">
            <a:off x="762000" y="4270772"/>
            <a:ext cx="5806440" cy="148828"/>
          </a:xfrm>
          <a:prstGeom prst="bentConnector5">
            <a:avLst>
              <a:gd name="adj1" fmla="val -3937"/>
              <a:gd name="adj2" fmla="val 358400"/>
              <a:gd name="adj3" fmla="val 105538"/>
            </a:avLst>
          </a:prstGeom>
          <a:solidFill>
            <a:srgbClr val="6EA0B0"/>
          </a:solidFill>
          <a:ln w="19050" cap="flat" cmpd="sng" algn="ctr">
            <a:solidFill>
              <a:srgbClr val="6EA0B0">
                <a:lumMod val="75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16" name="Straight Arrow Connector 47"/>
          <p:cNvCxnSpPr>
            <a:endCxn id="100" idx="3"/>
          </p:cNvCxnSpPr>
          <p:nvPr/>
        </p:nvCxnSpPr>
        <p:spPr bwMode="auto">
          <a:xfrm flipV="1">
            <a:off x="762000" y="4191000"/>
            <a:ext cx="5806440" cy="1588"/>
          </a:xfrm>
          <a:prstGeom prst="bentConnector5">
            <a:avLst>
              <a:gd name="adj1" fmla="val -5022"/>
              <a:gd name="adj2" fmla="val 33689421"/>
              <a:gd name="adj3" fmla="val 103937"/>
            </a:avLst>
          </a:prstGeom>
          <a:solidFill>
            <a:srgbClr val="6EA0B0"/>
          </a:solidFill>
          <a:ln w="19050" cap="flat" cmpd="sng" algn="ctr">
            <a:solidFill>
              <a:srgbClr val="6EA0B0">
                <a:lumMod val="75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72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List STL</a:t>
            </a:r>
            <a:endParaRPr lang="ar-EG" sz="7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List containers are implemented as doubly-linked lists.</a:t>
            </a:r>
          </a:p>
          <a:p>
            <a:r>
              <a:rPr lang="en-US" sz="2800" dirty="0" smtClean="0"/>
              <a:t>The ordering is kept internally by the association to each element of a link to the element preceding it and a link to the element following it.</a:t>
            </a:r>
            <a:endParaRPr lang="ar-EG" sz="2800" dirty="0" smtClean="0"/>
          </a:p>
          <a:p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828800" y="5029200"/>
            <a:ext cx="48006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800" kern="0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2800" kern="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kern="0" dirty="0" smtClean="0">
                <a:latin typeface="Courier New" pitchFamily="49" charset="0"/>
                <a:cs typeface="Courier New" pitchFamily="49" charset="0"/>
              </a:rPr>
              <a:t>&gt; 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Functions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list::clear: </a:t>
            </a:r>
            <a:r>
              <a:rPr lang="en-US" sz="2400" dirty="0" smtClean="0"/>
              <a:t>Removes all elements from the list container.</a:t>
            </a:r>
          </a:p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list::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push_back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400" dirty="0" smtClean="0"/>
              <a:t>Inserts a new element at the end of the list. (</a:t>
            </a:r>
            <a:r>
              <a:rPr lang="en-US" sz="2400" dirty="0" err="1" smtClean="0"/>
              <a:t>pop_back</a:t>
            </a:r>
            <a:r>
              <a:rPr lang="en-US" sz="2400" dirty="0" smtClean="0"/>
              <a:t>)</a:t>
            </a:r>
          </a:p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list::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push_front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400" dirty="0" smtClean="0"/>
              <a:t>Inserts a new element at the beginning of the list. (</a:t>
            </a:r>
            <a:r>
              <a:rPr lang="en-US" sz="2400" dirty="0" err="1" smtClean="0"/>
              <a:t>pop_front</a:t>
            </a:r>
            <a:r>
              <a:rPr lang="en-US" sz="2400" dirty="0" smtClean="0"/>
              <a:t>)</a:t>
            </a:r>
          </a:p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list:: empty: </a:t>
            </a:r>
            <a:r>
              <a:rPr lang="en-US" sz="2400" dirty="0" smtClean="0"/>
              <a:t>Returns whether the list container is empty 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ar-EG" sz="2400" dirty="0" smtClean="0"/>
          </a:p>
          <a:p>
            <a:endParaRPr lang="ar-EG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 (2 Points)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17526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 </a:t>
            </a:r>
            <a:r>
              <a:rPr lang="en-US" sz="2400" b="1" dirty="0" smtClean="0"/>
              <a:t>Requirements: </a:t>
            </a:r>
            <a:r>
              <a:rPr lang="en-US" sz="2400" dirty="0" smtClean="0"/>
              <a:t>Add a function Undo() to the linked list class, the function should reverse the last operation done. </a:t>
            </a:r>
            <a:r>
              <a:rPr lang="en-US" sz="2400" u="sng" dirty="0" smtClean="0"/>
              <a:t>Note:</a:t>
            </a:r>
            <a:r>
              <a:rPr lang="en-US" sz="2400" dirty="0" smtClean="0"/>
              <a:t> it should reverse as many operations as the user requires.</a:t>
            </a:r>
          </a:p>
          <a:p>
            <a:r>
              <a:rPr lang="en-US" sz="2400" dirty="0" smtClean="0"/>
              <a:t> </a:t>
            </a:r>
            <a:r>
              <a:rPr lang="en-US" sz="2400" b="1" dirty="0" smtClean="0"/>
              <a:t>Delivery Time: </a:t>
            </a:r>
            <a:r>
              <a:rPr lang="en-US" sz="2400" dirty="0" smtClean="0"/>
              <a:t>Before your next lecture.</a:t>
            </a:r>
          </a:p>
          <a:p>
            <a:r>
              <a:rPr lang="en-US" sz="2400" dirty="0" smtClean="0"/>
              <a:t> </a:t>
            </a:r>
            <a:r>
              <a:rPr lang="en-US" sz="2400" b="1" dirty="0" smtClean="0"/>
              <a:t>Delivery Method: </a:t>
            </a:r>
            <a:r>
              <a:rPr lang="en-US" sz="2400" dirty="0" smtClean="0"/>
              <a:t>Via email to Dr. Wedad 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Please include your full name and class (mainstream or your program name) in the email.</a:t>
            </a:r>
          </a:p>
          <a:p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Any copies found will be given negative points and will exclude its owner from the competition for the rest of the term.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Resources</a:t>
            </a:r>
            <a:endParaRPr lang="ar-EG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165100" indent="-165100"/>
            <a:r>
              <a:rPr lang="en-US" sz="2800" dirty="0" smtClean="0"/>
              <a:t>Lecture Notes.</a:t>
            </a:r>
          </a:p>
          <a:p>
            <a:pPr marL="165100" indent="-165100"/>
            <a:r>
              <a:rPr lang="en-US" sz="2800" dirty="0" smtClean="0"/>
              <a:t>Lecture Code.</a:t>
            </a:r>
          </a:p>
          <a:p>
            <a:pPr marL="165100" indent="-165100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Text Book: </a:t>
            </a:r>
          </a:p>
          <a:p>
            <a:pPr lvl="1"/>
            <a:r>
              <a:rPr lang="en-US" dirty="0" smtClean="0"/>
              <a:t>Chapter 3: 3.1, 3.2</a:t>
            </a:r>
          </a:p>
          <a:p>
            <a:pPr lvl="1"/>
            <a:endParaRPr lang="en-US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88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Thank You</a:t>
            </a:r>
            <a:endParaRPr lang="ar-EG" sz="88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72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The List ADT</a:t>
            </a:r>
            <a:endParaRPr lang="ar-EG" sz="7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List ADT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2161454"/>
            <a:ext cx="8229600" cy="3858345"/>
          </a:xfrm>
        </p:spPr>
        <p:txBody>
          <a:bodyPr>
            <a:normAutofit fontScale="92500" lnSpcReduction="10000"/>
          </a:bodyPr>
          <a:lstStyle/>
          <a:p>
            <a:pPr marL="225425" indent="-225425"/>
            <a:r>
              <a:rPr lang="en-US" sz="2600" dirty="0" smtClean="0"/>
              <a:t>The list is of the form A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, A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, A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, . . ., A</a:t>
            </a:r>
            <a:r>
              <a:rPr lang="en-US" sz="2600" baseline="-25000" dirty="0" smtClean="0"/>
              <a:t>N−1</a:t>
            </a:r>
            <a:r>
              <a:rPr lang="en-US" sz="2600" dirty="0" smtClean="0"/>
              <a:t>.</a:t>
            </a:r>
          </a:p>
          <a:p>
            <a:pPr marL="225425" indent="-225425"/>
            <a:r>
              <a:rPr lang="en-US" sz="2600" dirty="0" smtClean="0"/>
              <a:t>A List is a finite, ordered sequence of data items.</a:t>
            </a:r>
          </a:p>
          <a:p>
            <a:pPr marL="225425" indent="-225425"/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</a:rPr>
              <a:t>Operations:</a:t>
            </a:r>
          </a:p>
          <a:p>
            <a:pPr marL="509588" lvl="1" indent="-225425"/>
            <a:r>
              <a:rPr lang="en-US" sz="2600" dirty="0" smtClean="0"/>
              <a:t>Length.</a:t>
            </a:r>
          </a:p>
          <a:p>
            <a:pPr marL="509588" lvl="1" indent="-225425"/>
            <a:r>
              <a:rPr lang="en-US" sz="2600" dirty="0" smtClean="0"/>
              <a:t>Find (an item at a certain position).</a:t>
            </a:r>
          </a:p>
          <a:p>
            <a:pPr marL="509588" lvl="1" indent="-225425"/>
            <a:r>
              <a:rPr lang="en-US" sz="2600" dirty="0" smtClean="0"/>
              <a:t>Delete (specific item).</a:t>
            </a:r>
          </a:p>
          <a:p>
            <a:pPr marL="509588" lvl="1" indent="-225425"/>
            <a:r>
              <a:rPr lang="en-US" sz="2600" dirty="0" smtClean="0"/>
              <a:t>Insert (an item in a certain position).</a:t>
            </a:r>
          </a:p>
          <a:p>
            <a:pPr marL="509588" lvl="1" indent="-225425"/>
            <a:r>
              <a:rPr lang="en-US" sz="2600" dirty="0" smtClean="0"/>
              <a:t>Append (add an item at the end).</a:t>
            </a:r>
          </a:p>
          <a:p>
            <a:pPr marL="225425" indent="-225425"/>
            <a:r>
              <a:rPr lang="en-US" sz="2600" dirty="0" smtClean="0"/>
              <a:t>Implemented using </a:t>
            </a:r>
            <a:r>
              <a:rPr lang="en-US" sz="2600" u="sng" dirty="0" smtClean="0"/>
              <a:t>Linked Lists</a:t>
            </a:r>
            <a:r>
              <a:rPr lang="en-US" sz="2600" dirty="0" smtClean="0"/>
              <a:t> or </a:t>
            </a:r>
            <a:r>
              <a:rPr lang="en-US" sz="2600" u="sng" dirty="0" smtClean="0"/>
              <a:t>Array Lists</a:t>
            </a:r>
            <a:r>
              <a:rPr lang="en-US" sz="26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Functions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Length:</a:t>
            </a:r>
            <a:r>
              <a:rPr lang="en-US" sz="2400" dirty="0" smtClean="0"/>
              <a:t> returns number of elements.</a:t>
            </a:r>
          </a:p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Append:</a:t>
            </a:r>
            <a:r>
              <a:rPr lang="en-US" sz="2400" dirty="0" smtClean="0"/>
              <a:t> Add an element at the end.</a:t>
            </a:r>
          </a:p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At:</a:t>
            </a:r>
            <a:r>
              <a:rPr lang="en-US" sz="2400" dirty="0" smtClean="0"/>
              <a:t> returns the element at specified position.</a:t>
            </a:r>
          </a:p>
          <a:p>
            <a:pPr marL="225425" indent="-225425"/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DeleteAt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dirty="0" smtClean="0"/>
              <a:t> remove an element at specific position.</a:t>
            </a:r>
          </a:p>
          <a:p>
            <a:pPr marL="225425" indent="-225425"/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InsertAt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dirty="0" smtClean="0"/>
              <a:t> add an element at specific position.</a:t>
            </a:r>
            <a:endParaRPr lang="ar-EG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72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Linked Lists</a:t>
            </a:r>
            <a:endParaRPr lang="ar-EG" sz="7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ar-EG" dirty="0"/>
          </a:p>
        </p:txBody>
      </p:sp>
      <p:sp>
        <p:nvSpPr>
          <p:cNvPr id="29" name="Content Placeholder 28"/>
          <p:cNvSpPr>
            <a:spLocks noGrp="1"/>
          </p:cNvSpPr>
          <p:nvPr>
            <p:ph idx="10"/>
          </p:nvPr>
        </p:nvSpPr>
        <p:spPr>
          <a:xfrm>
            <a:off x="304800" y="4343400"/>
            <a:ext cx="8229600" cy="152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to?</a:t>
            </a:r>
          </a:p>
          <a:p>
            <a:pPr lvl="1"/>
            <a:r>
              <a:rPr lang="en-US" sz="2400" dirty="0" smtClean="0"/>
              <a:t>Print all elements.</a:t>
            </a:r>
          </a:p>
          <a:p>
            <a:pPr lvl="1"/>
            <a:r>
              <a:rPr lang="en-US" sz="2400" dirty="0" smtClean="0"/>
              <a:t>Find an element at a certain position.</a:t>
            </a:r>
          </a:p>
          <a:p>
            <a:endParaRPr lang="en-US" sz="2400" dirty="0" smtClean="0"/>
          </a:p>
          <a:p>
            <a:endParaRPr lang="ar-EG" sz="2400" dirty="0" smtClean="0"/>
          </a:p>
          <a:p>
            <a:endParaRPr lang="en-US" sz="24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381000" y="3036332"/>
            <a:ext cx="1143000" cy="610394"/>
            <a:chOff x="609600" y="3429000"/>
            <a:chExt cx="1447800" cy="610394"/>
          </a:xfrm>
        </p:grpSpPr>
        <p:sp>
          <p:nvSpPr>
            <p:cNvPr id="68" name="Rectangle 67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0" name="Group 69"/>
          <p:cNvGrpSpPr/>
          <p:nvPr/>
        </p:nvGrpSpPr>
        <p:grpSpPr>
          <a:xfrm>
            <a:off x="1905000" y="3036332"/>
            <a:ext cx="1143000" cy="610394"/>
            <a:chOff x="609600" y="3429000"/>
            <a:chExt cx="1447800" cy="610394"/>
          </a:xfrm>
        </p:grpSpPr>
        <p:sp>
          <p:nvSpPr>
            <p:cNvPr id="71" name="Rectangle 70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3" name="Group 72"/>
          <p:cNvGrpSpPr/>
          <p:nvPr/>
        </p:nvGrpSpPr>
        <p:grpSpPr>
          <a:xfrm>
            <a:off x="3429000" y="3036332"/>
            <a:ext cx="1143000" cy="610394"/>
            <a:chOff x="609600" y="3429000"/>
            <a:chExt cx="1447800" cy="610394"/>
          </a:xfrm>
        </p:grpSpPr>
        <p:sp>
          <p:nvSpPr>
            <p:cNvPr id="74" name="Rectangle 73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6" name="Group 75"/>
          <p:cNvGrpSpPr/>
          <p:nvPr/>
        </p:nvGrpSpPr>
        <p:grpSpPr>
          <a:xfrm>
            <a:off x="5029200" y="3036332"/>
            <a:ext cx="1143000" cy="610394"/>
            <a:chOff x="609600" y="3429000"/>
            <a:chExt cx="1447800" cy="610394"/>
          </a:xfrm>
        </p:grpSpPr>
        <p:sp>
          <p:nvSpPr>
            <p:cNvPr id="77" name="Rectangle 76"/>
            <p:cNvSpPr/>
            <p:nvPr/>
          </p:nvSpPr>
          <p:spPr bwMode="auto">
            <a:xfrm>
              <a:off x="609600" y="3429000"/>
              <a:ext cx="1447800" cy="6096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7E848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45720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  <a:endParaRPr kumimoji="0" lang="ar-EG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 bwMode="auto">
            <a:xfrm rot="5400000">
              <a:off x="1371600" y="3733800"/>
              <a:ext cx="609600" cy="1588"/>
            </a:xfrm>
            <a:prstGeom prst="line">
              <a:avLst/>
            </a:prstGeom>
            <a:solidFill>
              <a:srgbClr val="6EA0B0"/>
            </a:solidFill>
            <a:ln w="9525" cap="flat" cmpd="sng" algn="ctr">
              <a:solidFill>
                <a:srgbClr val="6EA0B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2" name="Straight Arrow Connector 81"/>
          <p:cNvCxnSpPr/>
          <p:nvPr/>
        </p:nvCxnSpPr>
        <p:spPr bwMode="auto">
          <a:xfrm>
            <a:off x="1371600" y="3341132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>
            <a:off x="2865120" y="3341132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>
            <a:off x="4495800" y="3341132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>
            <a:off x="6080760" y="3341132"/>
            <a:ext cx="5334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6EA0B0">
                <a:lumMod val="50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 rot="16200000" flipH="1">
            <a:off x="514350" y="2598182"/>
            <a:ext cx="609600" cy="2667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228600" y="205740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Head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88" name="Straight Arrow Connector 87"/>
          <p:cNvCxnSpPr>
            <a:stCxn id="89" idx="2"/>
          </p:cNvCxnSpPr>
          <p:nvPr/>
        </p:nvCxnSpPr>
        <p:spPr bwMode="auto">
          <a:xfrm rot="5400000">
            <a:off x="5715000" y="2426732"/>
            <a:ext cx="609600" cy="6096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5905500" y="205740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Tail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553200" y="318516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E848D">
                    <a:lumMod val="50000"/>
                  </a:srgbClr>
                </a:solidFill>
                <a:effectLst/>
                <a:uLnTx/>
                <a:uFillTx/>
              </a:rPr>
              <a:t>NULL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7E848D">
                  <a:lumMod val="50000"/>
                </a:srgb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87" grpId="0"/>
      <p:bldP spid="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Functions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Length:</a:t>
            </a:r>
            <a:r>
              <a:rPr lang="en-US" sz="2400" dirty="0" smtClean="0"/>
              <a:t> returns number of elements.</a:t>
            </a:r>
          </a:p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Append:</a:t>
            </a:r>
            <a:r>
              <a:rPr lang="en-US" sz="2400" dirty="0" smtClean="0"/>
              <a:t> Add an element at the end.</a:t>
            </a:r>
          </a:p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At:</a:t>
            </a:r>
            <a:r>
              <a:rPr lang="en-US" sz="2400" dirty="0" smtClean="0"/>
              <a:t> returns the element at specified position.</a:t>
            </a:r>
          </a:p>
          <a:p>
            <a:pPr marL="225425" indent="-225425"/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InsertAt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dirty="0" smtClean="0"/>
              <a:t> add an element at specific position.</a:t>
            </a:r>
          </a:p>
          <a:p>
            <a:pPr marL="225425" indent="-225425"/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DeleteAt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dirty="0" smtClean="0"/>
              <a:t> remove an element at specific position.</a:t>
            </a:r>
            <a:endParaRPr lang="ar-EG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Functions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Length:</a:t>
            </a:r>
            <a:r>
              <a:rPr lang="en-US" sz="2400" dirty="0" smtClean="0"/>
              <a:t> returns number of elements.</a:t>
            </a:r>
          </a:p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Append:</a:t>
            </a:r>
            <a:r>
              <a:rPr lang="en-US" sz="2400" dirty="0" smtClean="0"/>
              <a:t> Add an element at the end.</a:t>
            </a:r>
          </a:p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At:</a:t>
            </a:r>
            <a:r>
              <a:rPr lang="en-US" sz="2400" dirty="0" smtClean="0"/>
              <a:t> returns the element at specified position.</a:t>
            </a:r>
          </a:p>
          <a:p>
            <a:pPr marL="225425" indent="-225425"/>
            <a:r>
              <a:rPr lang="en-US" sz="2400" u="sng" dirty="0" err="1" smtClean="0">
                <a:solidFill>
                  <a:schemeClr val="accent1">
                    <a:lumMod val="50000"/>
                  </a:schemeClr>
                </a:solidFill>
              </a:rPr>
              <a:t>InsertAt</a:t>
            </a:r>
            <a:r>
              <a:rPr lang="en-US" sz="2400" u="sng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u="sng" dirty="0" smtClean="0"/>
              <a:t> add an element at specific position.</a:t>
            </a:r>
          </a:p>
          <a:p>
            <a:pPr marL="225425" indent="-225425"/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DeleteAt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dirty="0" smtClean="0"/>
              <a:t> remove an element at specific position.</a:t>
            </a:r>
            <a:endParaRPr lang="ar-EG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3955</TotalTime>
  <Words>712</Words>
  <Application>Microsoft Office PowerPoint</Application>
  <PresentationFormat>On-screen Show (4:3)</PresentationFormat>
  <Paragraphs>181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Custom Design</vt:lpstr>
      <vt:lpstr>Slide 1</vt:lpstr>
      <vt:lpstr>Course Contents</vt:lpstr>
      <vt:lpstr>Slide 3</vt:lpstr>
      <vt:lpstr>The List ADT</vt:lpstr>
      <vt:lpstr>List Functions</vt:lpstr>
      <vt:lpstr>Slide 6</vt:lpstr>
      <vt:lpstr>Linked List</vt:lpstr>
      <vt:lpstr>Linked List Functions</vt:lpstr>
      <vt:lpstr>Linked List Functions</vt:lpstr>
      <vt:lpstr>Adding an Element</vt:lpstr>
      <vt:lpstr>Adding an Element</vt:lpstr>
      <vt:lpstr>Adding an Element</vt:lpstr>
      <vt:lpstr>Adding an Element</vt:lpstr>
      <vt:lpstr>Adding an Element</vt:lpstr>
      <vt:lpstr>Linked List Functions</vt:lpstr>
      <vt:lpstr>Deleting an Element</vt:lpstr>
      <vt:lpstr>Array List vs. Linked List</vt:lpstr>
      <vt:lpstr>When to Use a Linked List</vt:lpstr>
      <vt:lpstr>When to Use an Array List</vt:lpstr>
      <vt:lpstr>Slide 20</vt:lpstr>
      <vt:lpstr>Doubly Linked List</vt:lpstr>
      <vt:lpstr>Circular Linked List</vt:lpstr>
      <vt:lpstr>Slide 23</vt:lpstr>
      <vt:lpstr>List</vt:lpstr>
      <vt:lpstr>List Functions</vt:lpstr>
      <vt:lpstr>Competition (2 Points)</vt:lpstr>
      <vt:lpstr>Lecture Resources</vt:lpstr>
      <vt:lpstr>Slide 28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wedad</cp:lastModifiedBy>
  <cp:revision>241</cp:revision>
  <dcterms:created xsi:type="dcterms:W3CDTF">2014-04-01T16:35:38Z</dcterms:created>
  <dcterms:modified xsi:type="dcterms:W3CDTF">2022-03-18T14:34:44Z</dcterms:modified>
</cp:coreProperties>
</file>