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0"/>
  </p:notesMasterIdLst>
  <p:sldIdLst>
    <p:sldId id="256" r:id="rId3"/>
    <p:sldId id="330" r:id="rId4"/>
    <p:sldId id="324" r:id="rId5"/>
    <p:sldId id="294" r:id="rId6"/>
    <p:sldId id="295" r:id="rId7"/>
    <p:sldId id="325" r:id="rId8"/>
    <p:sldId id="297" r:id="rId9"/>
    <p:sldId id="298" r:id="rId10"/>
    <p:sldId id="299" r:id="rId11"/>
    <p:sldId id="326" r:id="rId12"/>
    <p:sldId id="301" r:id="rId13"/>
    <p:sldId id="302" r:id="rId14"/>
    <p:sldId id="327" r:id="rId15"/>
    <p:sldId id="328" r:id="rId16"/>
    <p:sldId id="305" r:id="rId17"/>
    <p:sldId id="306" r:id="rId18"/>
    <p:sldId id="329" r:id="rId19"/>
    <p:sldId id="308" r:id="rId20"/>
    <p:sldId id="309" r:id="rId21"/>
    <p:sldId id="310" r:id="rId22"/>
    <p:sldId id="333" r:id="rId23"/>
    <p:sldId id="311" r:id="rId24"/>
    <p:sldId id="312" r:id="rId25"/>
    <p:sldId id="313" r:id="rId26"/>
    <p:sldId id="314" r:id="rId27"/>
    <p:sldId id="315" r:id="rId28"/>
    <p:sldId id="316" r:id="rId29"/>
    <p:sldId id="317" r:id="rId30"/>
    <p:sldId id="318" r:id="rId31"/>
    <p:sldId id="319" r:id="rId32"/>
    <p:sldId id="320" r:id="rId33"/>
    <p:sldId id="321" r:id="rId34"/>
    <p:sldId id="334" r:id="rId35"/>
    <p:sldId id="322" r:id="rId36"/>
    <p:sldId id="331" r:id="rId37"/>
    <p:sldId id="323" r:id="rId38"/>
    <p:sldId id="291" r:id="rId3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293DB-E136-4DA2-953C-2BB0B3C1E476}" type="datetimeFigureOut">
              <a:rPr lang="en-US" smtClean="0"/>
              <a:pPr/>
              <a:t>2/25/2022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14CE5A-AEE9-4664-AB8D-4B4CE9C4F182}" type="slidenum">
              <a:rPr lang="en-US" smtClean="0"/>
              <a:pPr/>
              <a:t>‹#›</a:t>
            </a:fld>
            <a:endParaRPr lang="en-US"/>
          </a:p>
        </p:txBody>
      </p:sp>
    </p:spTree>
    <p:extLst>
      <p:ext uri="{BB962C8B-B14F-4D97-AF65-F5344CB8AC3E}">
        <p14:creationId xmlns:p14="http://schemas.microsoft.com/office/powerpoint/2010/main" xmlns="" val="73205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ar-EG" dirty="0"/>
          </a:p>
        </p:txBody>
      </p:sp>
      <p:sp>
        <p:nvSpPr>
          <p:cNvPr id="4" name="Slide Number Placeholder 3"/>
          <p:cNvSpPr>
            <a:spLocks noGrp="1"/>
          </p:cNvSpPr>
          <p:nvPr>
            <p:ph type="sldNum" sz="quarter" idx="10"/>
          </p:nvPr>
        </p:nvSpPr>
        <p:spPr/>
        <p:txBody>
          <a:bodyPr/>
          <a:lstStyle/>
          <a:p>
            <a:fld id="{F8A9BCE0-B5BE-437E-861C-6CA92FE1AB88}" type="slidenum">
              <a:rPr lang="ar-EG" smtClean="0"/>
              <a:pPr/>
              <a:t>7</a:t>
            </a:fld>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pPr/>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291981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pPr/>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1818119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96291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129688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2987035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1792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0686"/>
            <a:ext cx="7162800" cy="1069514"/>
          </a:xfrm>
          <a:prstGeom prst="rect">
            <a:avLst/>
          </a:prstGeom>
        </p:spPr>
        <p:txBody>
          <a:bodyPr anchor="ctr"/>
          <a:lstStyle>
            <a:lvl1pPr>
              <a:defRPr b="1" baseline="0">
                <a:solidFill>
                  <a:schemeClr val="accent5">
                    <a:lumMod val="50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457200" y="1484784"/>
            <a:ext cx="8229600" cy="460648"/>
          </a:xfrm>
          <a:prstGeom prst="rect">
            <a:avLst/>
          </a:prstGeom>
        </p:spPr>
        <p:txBody>
          <a:bodyPr anchor="ctr"/>
          <a:lstStyle>
            <a:lvl1pPr marL="0" indent="0">
              <a:buNone/>
              <a:defRPr sz="2000">
                <a:solidFill>
                  <a:schemeClr val="accent5">
                    <a:lumMod val="50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161455"/>
            <a:ext cx="8229600" cy="3600400"/>
          </a:xfrm>
          <a:prstGeom prst="rect">
            <a:avLst/>
          </a:prstGeom>
        </p:spPr>
        <p:txBody>
          <a:bodyPr lIns="396000" anchor="t">
            <a:normAutofit/>
          </a:bodyPr>
          <a:lstStyle>
            <a:lvl1pPr marL="109538" indent="-109538" algn="just" eaLnBrk="0" latinLnBrk="0" hangingPunct="0">
              <a:buFont typeface="Arial" pitchFamily="34" charset="0"/>
              <a:buChar char="•"/>
              <a:defRPr sz="1400">
                <a:solidFill>
                  <a:schemeClr val="tx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xmlns=""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accent5">
                    <a:lumMod val="50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accent5">
                    <a:lumMod val="50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accent5">
                    <a:lumMod val="50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xmlns=""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32888" cy="3429000"/>
          </a:xfrm>
          <a:prstGeom prst="rect">
            <a:avLst/>
          </a:prstGeom>
          <a:solidFill>
            <a:schemeClr val="accent1"/>
          </a:solidFill>
          <a:ln w="9525">
            <a:noFill/>
            <a:miter lim="800000"/>
            <a:headEnd/>
            <a:tailEnd/>
          </a:ln>
          <a:effectLst/>
        </p:spPr>
        <p:txBody>
          <a:bodyPr wrap="none" anchor="ctr"/>
          <a:lstStyle/>
          <a:p>
            <a:endParaRPr lang="ar-EG"/>
          </a:p>
        </p:txBody>
      </p:sp>
      <p:sp>
        <p:nvSpPr>
          <p:cNvPr id="2051" name="Rectangle 3"/>
          <p:cNvSpPr>
            <a:spLocks noChangeArrowheads="1"/>
          </p:cNvSpPr>
          <p:nvPr/>
        </p:nvSpPr>
        <p:spPr bwMode="auto">
          <a:xfrm>
            <a:off x="4763" y="3429000"/>
            <a:ext cx="9132887" cy="38100"/>
          </a:xfrm>
          <a:prstGeom prst="rect">
            <a:avLst/>
          </a:prstGeom>
          <a:solidFill>
            <a:schemeClr val="tx2"/>
          </a:solidFill>
          <a:ln w="9525">
            <a:noFill/>
            <a:miter lim="800000"/>
            <a:headEnd/>
            <a:tailEnd/>
          </a:ln>
          <a:effectLst/>
        </p:spPr>
        <p:txBody>
          <a:bodyPr wrap="none" anchor="ctr"/>
          <a:lstStyle/>
          <a:p>
            <a:endParaRPr lang="ar-EG"/>
          </a:p>
        </p:txBody>
      </p:sp>
      <p:sp>
        <p:nvSpPr>
          <p:cNvPr id="2052" name="Line 4"/>
          <p:cNvSpPr>
            <a:spLocks noChangeShapeType="1"/>
          </p:cNvSpPr>
          <p:nvPr/>
        </p:nvSpPr>
        <p:spPr bwMode="auto">
          <a:xfrm>
            <a:off x="9525" y="3543300"/>
            <a:ext cx="9132888" cy="0"/>
          </a:xfrm>
          <a:prstGeom prst="line">
            <a:avLst/>
          </a:prstGeom>
          <a:noFill/>
          <a:ln w="12700">
            <a:solidFill>
              <a:schemeClr val="accent2"/>
            </a:solidFill>
            <a:round/>
            <a:headEnd type="none" w="sm" len="sm"/>
            <a:tailEnd type="none" w="sm" len="sm"/>
          </a:ln>
          <a:effectLst/>
        </p:spPr>
        <p:txBody>
          <a:bodyPr/>
          <a:lstStyle/>
          <a:p>
            <a:endParaRPr lang="ar-EG"/>
          </a:p>
        </p:txBody>
      </p:sp>
      <p:sp>
        <p:nvSpPr>
          <p:cNvPr id="2053" name="Rectangle 5"/>
          <p:cNvSpPr>
            <a:spLocks noGrp="1" noChangeArrowheads="1"/>
          </p:cNvSpPr>
          <p:nvPr>
            <p:ph type="ctrTitle" sz="quarter"/>
          </p:nvPr>
        </p:nvSpPr>
        <p:spPr>
          <a:xfrm>
            <a:off x="685800" y="1828800"/>
            <a:ext cx="7772400" cy="1143000"/>
          </a:xfrm>
          <a:prstGeom prst="rect">
            <a:avLst/>
          </a:prstGeom>
        </p:spPr>
        <p:txBody>
          <a:bodyPr/>
          <a:lstStyle>
            <a:lvl1pPr>
              <a:defRPr/>
            </a:lvl1pPr>
          </a:lstStyle>
          <a:p>
            <a:r>
              <a:rPr lang="ar-EG"/>
              <a:t>Click to edit Master title style</a:t>
            </a:r>
          </a:p>
        </p:txBody>
      </p:sp>
      <p:sp>
        <p:nvSpPr>
          <p:cNvPr id="2054" name="Rectangle 6"/>
          <p:cNvSpPr>
            <a:spLocks noGrp="1" noChangeArrowheads="1"/>
          </p:cNvSpPr>
          <p:nvPr>
            <p:ph type="subTitle" sz="quarter" idx="1"/>
          </p:nvPr>
        </p:nvSpPr>
        <p:spPr>
          <a:xfrm>
            <a:off x="1371600" y="3886200"/>
            <a:ext cx="6400800" cy="1752600"/>
          </a:xfrm>
          <a:prstGeom prst="rect">
            <a:avLst/>
          </a:prstGeom>
        </p:spPr>
        <p:txBody>
          <a:bodyPr/>
          <a:lstStyle>
            <a:lvl1pPr marL="0" indent="0" algn="ctr">
              <a:buFontTx/>
              <a:buNone/>
              <a:defRPr/>
            </a:lvl1pPr>
          </a:lstStyle>
          <a:p>
            <a:r>
              <a:rPr lang="ar-EG"/>
              <a:t>Click to edit Master subtitle style</a:t>
            </a:r>
          </a:p>
        </p:txBody>
      </p:sp>
      <p:sp>
        <p:nvSpPr>
          <p:cNvPr id="2055" name="Rectangle 7"/>
          <p:cNvSpPr>
            <a:spLocks noGrp="1" noChangeArrowheads="1"/>
          </p:cNvSpPr>
          <p:nvPr>
            <p:ph type="dt" sz="quarter" idx="2"/>
          </p:nvPr>
        </p:nvSpPr>
        <p:spPr>
          <a:xfrm>
            <a:off x="685800" y="6248400"/>
            <a:ext cx="1905000" cy="457200"/>
          </a:xfrm>
          <a:prstGeom prst="rect">
            <a:avLst/>
          </a:prstGeom>
        </p:spPr>
        <p:txBody>
          <a:bodyPr/>
          <a:lstStyle>
            <a:lvl1pPr>
              <a:defRPr/>
            </a:lvl1pPr>
          </a:lstStyle>
          <a:p>
            <a:endParaRPr lang="ar-EG"/>
          </a:p>
        </p:txBody>
      </p:sp>
      <p:sp>
        <p:nvSpPr>
          <p:cNvPr id="2056" name="Rectangle 8"/>
          <p:cNvSpPr>
            <a:spLocks noGrp="1" noChangeArrowheads="1"/>
          </p:cNvSpPr>
          <p:nvPr>
            <p:ph type="ftr" sz="quarter" idx="3"/>
          </p:nvPr>
        </p:nvSpPr>
        <p:spPr>
          <a:xfrm>
            <a:off x="3124200" y="6248400"/>
            <a:ext cx="2895600" cy="457200"/>
          </a:xfrm>
          <a:prstGeom prst="rect">
            <a:avLst/>
          </a:prstGeom>
        </p:spPr>
        <p:txBody>
          <a:bodyPr/>
          <a:lstStyle>
            <a:lvl1pPr>
              <a:defRPr/>
            </a:lvl1pPr>
          </a:lstStyle>
          <a:p>
            <a:endParaRPr lang="ar-EG"/>
          </a:p>
        </p:txBody>
      </p:sp>
      <p:sp>
        <p:nvSpPr>
          <p:cNvPr id="2057" name="Rectangle 9"/>
          <p:cNvSpPr>
            <a:spLocks noGrp="1" noChangeArrowheads="1"/>
          </p:cNvSpPr>
          <p:nvPr>
            <p:ph type="sldNum" sz="quarter" idx="4"/>
          </p:nvPr>
        </p:nvSpPr>
        <p:spPr>
          <a:xfrm>
            <a:off x="6553200" y="6248400"/>
            <a:ext cx="1905000" cy="457200"/>
          </a:xfrm>
          <a:prstGeom prst="rect">
            <a:avLst/>
          </a:prstGeom>
        </p:spPr>
        <p:txBody>
          <a:bodyPr/>
          <a:lstStyle>
            <a:lvl1pPr>
              <a:defRPr/>
            </a:lvl1pPr>
          </a:lstStyle>
          <a:p>
            <a:fld id="{E2A614E1-7368-4C85-B2BF-CAE4FBB705F5}"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42900"/>
            <a:ext cx="7772400" cy="1104900"/>
          </a:xfrm>
          <a:prstGeom prst="rect">
            <a:avLst/>
          </a:prstGeom>
        </p:spPr>
        <p:txBody>
          <a:bodyPr/>
          <a:lstStyle>
            <a:lvl1pPr rtl="0">
              <a:defRPr>
                <a:solidFill>
                  <a:schemeClr val="tx1">
                    <a:lumMod val="95000"/>
                  </a:schemeClr>
                </a:solidFill>
              </a:defRPr>
            </a:lvl1pPr>
          </a:lstStyle>
          <a:p>
            <a:r>
              <a:rPr lang="ar-EG"/>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normAutofit/>
          </a:bodyPr>
          <a:lstStyle>
            <a:lvl1pPr algn="just" rtl="0">
              <a:buClr>
                <a:schemeClr val="accent1">
                  <a:lumMod val="75000"/>
                </a:schemeClr>
              </a:buClr>
              <a:defRPr>
                <a:solidFill>
                  <a:schemeClr val="bg2"/>
                </a:solidFill>
              </a:defRPr>
            </a:lvl1pPr>
            <a:lvl2pPr algn="just" rtl="0">
              <a:buClr>
                <a:schemeClr val="accent1">
                  <a:lumMod val="75000"/>
                </a:schemeClr>
              </a:buClr>
              <a:defRPr>
                <a:solidFill>
                  <a:schemeClr val="bg2"/>
                </a:solidFill>
              </a:defRPr>
            </a:lvl2pPr>
            <a:lvl3pPr algn="just" rtl="0">
              <a:buClr>
                <a:schemeClr val="accent1">
                  <a:lumMod val="75000"/>
                </a:schemeClr>
              </a:buClr>
              <a:defRPr>
                <a:solidFill>
                  <a:schemeClr val="bg2"/>
                </a:solidFill>
              </a:defRPr>
            </a:lvl3pPr>
            <a:lvl4pPr algn="just" rtl="0">
              <a:buClr>
                <a:schemeClr val="accent1">
                  <a:lumMod val="75000"/>
                </a:schemeClr>
              </a:buClr>
              <a:defRPr>
                <a:solidFill>
                  <a:schemeClr val="bg2"/>
                </a:solidFill>
              </a:defRPr>
            </a:lvl4pPr>
            <a:lvl5pPr algn="just" rtl="0">
              <a:buClr>
                <a:schemeClr val="accent1">
                  <a:lumMod val="75000"/>
                </a:schemeClr>
              </a:buClr>
              <a:defRPr>
                <a:solidFill>
                  <a:schemeClr val="bg2"/>
                </a:solidFill>
              </a:defRPr>
            </a:lvl5pPr>
          </a:lstStyle>
          <a:p>
            <a:pPr lvl="0"/>
            <a:r>
              <a:rPr lang="ar-EG"/>
              <a:t>Click to edit Master text styles</a:t>
            </a:r>
          </a:p>
          <a:p>
            <a:pPr lvl="1"/>
            <a:r>
              <a:rPr lang="ar-EG"/>
              <a:t>Second level</a:t>
            </a:r>
          </a:p>
          <a:p>
            <a:pPr lvl="2"/>
            <a:r>
              <a:rPr lang="ar-EG"/>
              <a:t>Third level</a:t>
            </a:r>
          </a:p>
          <a:p>
            <a:pPr lvl="3"/>
            <a:r>
              <a:rPr lang="ar-EG"/>
              <a:t>Fourth level</a:t>
            </a:r>
          </a:p>
          <a:p>
            <a:pPr lvl="4"/>
            <a:r>
              <a:rPr lang="ar-EG"/>
              <a:t>Fifth level</a:t>
            </a:r>
          </a:p>
        </p:txBody>
      </p:sp>
      <p:sp>
        <p:nvSpPr>
          <p:cNvPr id="4" name="Slide Number Placeholder 3"/>
          <p:cNvSpPr>
            <a:spLocks noGrp="1"/>
          </p:cNvSpPr>
          <p:nvPr>
            <p:ph type="sldNum" sz="quarter" idx="10"/>
          </p:nvPr>
        </p:nvSpPr>
        <p:spPr>
          <a:xfrm>
            <a:off x="6553200" y="6248400"/>
            <a:ext cx="1905000" cy="457200"/>
          </a:xfrm>
          <a:prstGeom prst="rect">
            <a:avLst/>
          </a:prstGeom>
        </p:spPr>
        <p:txBody>
          <a:bodyPr/>
          <a:lstStyle>
            <a:lvl1pPr>
              <a:defRPr/>
            </a:lvl1pPr>
          </a:lstStyle>
          <a:p>
            <a:fld id="{6B0FDB96-0304-4208-A83D-45EFF4B52B81}" type="slidenum">
              <a:rPr lang="ar-EG" smtClean="0"/>
              <a:pPr/>
              <a:t>‹#›</a:t>
            </a:fld>
            <a:endParaRPr lang="ar-EG"/>
          </a:p>
        </p:txBody>
      </p:sp>
      <p:sp>
        <p:nvSpPr>
          <p:cNvPr id="5" name="Date Placeholder 4"/>
          <p:cNvSpPr>
            <a:spLocks noGrp="1"/>
          </p:cNvSpPr>
          <p:nvPr>
            <p:ph type="dt" sz="half" idx="11"/>
          </p:nvPr>
        </p:nvSpPr>
        <p:spPr>
          <a:xfrm>
            <a:off x="685800" y="6248400"/>
            <a:ext cx="1905000" cy="457200"/>
          </a:xfrm>
          <a:prstGeom prst="rect">
            <a:avLst/>
          </a:prstGeom>
        </p:spPr>
        <p:txBody>
          <a:bodyPr/>
          <a:lstStyle>
            <a:lvl1pPr>
              <a:defRPr/>
            </a:lvl1pPr>
          </a:lstStyle>
          <a:p>
            <a:endParaRPr lang="ar-EG"/>
          </a:p>
        </p:txBody>
      </p:sp>
      <p:sp>
        <p:nvSpPr>
          <p:cNvPr id="6" name="Footer Placeholder 5"/>
          <p:cNvSpPr>
            <a:spLocks noGrp="1"/>
          </p:cNvSpPr>
          <p:nvPr>
            <p:ph type="ftr" sz="quarter" idx="12"/>
          </p:nvPr>
        </p:nvSpPr>
        <p:spPr>
          <a:xfrm>
            <a:off x="3124200" y="6248400"/>
            <a:ext cx="2895600" cy="457200"/>
          </a:xfrm>
          <a:prstGeom prst="rect">
            <a:avLst/>
          </a:prstGeom>
        </p:spPr>
        <p:txBody>
          <a:bodyPr/>
          <a:lstStyle>
            <a:lvl1pPr>
              <a:defRPr/>
            </a:lvl1pPr>
          </a:lstStyle>
          <a:p>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16560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92428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327793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pPr/>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7787904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 id="2147483674" r:id="rId5"/>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2/25/2022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xmlns=""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857400" y="2781497"/>
            <a:ext cx="3498575" cy="646331"/>
          </a:xfrm>
          <a:prstGeom prst="rect">
            <a:avLst/>
          </a:prstGeom>
          <a:noFill/>
          <a:ln w="9525">
            <a:noFill/>
            <a:miter lim="800000"/>
            <a:headEnd/>
            <a:tailEnd/>
          </a:ln>
        </p:spPr>
        <p:txBody>
          <a:bodyPr wrap="square">
            <a:spAutoFit/>
          </a:bodyPr>
          <a:lstStyle/>
          <a:p>
            <a:pPr algn="ctr"/>
            <a:r>
              <a:rPr lang="en-US" altLang="ko-KR" sz="3600" b="1" dirty="0">
                <a:solidFill>
                  <a:schemeClr val="accent5">
                    <a:lumMod val="50000"/>
                  </a:schemeClr>
                </a:solidFill>
                <a:latin typeface="Arial" pitchFamily="34" charset="0"/>
                <a:ea typeface="맑은 고딕" pitchFamily="50" charset="-127"/>
                <a:cs typeface="Arial" pitchFamily="34" charset="0"/>
              </a:rPr>
              <a:t>Stacks</a:t>
            </a:r>
          </a:p>
        </p:txBody>
      </p:sp>
      <p:sp>
        <p:nvSpPr>
          <p:cNvPr id="8" name="TextBox 1"/>
          <p:cNvSpPr txBox="1">
            <a:spLocks noChangeArrowheads="1"/>
          </p:cNvSpPr>
          <p:nvPr/>
        </p:nvSpPr>
        <p:spPr bwMode="auto">
          <a:xfrm>
            <a:off x="152400" y="543580"/>
            <a:ext cx="3498575" cy="523220"/>
          </a:xfrm>
          <a:prstGeom prst="rect">
            <a:avLst/>
          </a:prstGeom>
          <a:noFill/>
          <a:ln w="9525">
            <a:noFill/>
            <a:miter lim="800000"/>
            <a:headEnd/>
            <a:tailEnd/>
          </a:ln>
        </p:spPr>
        <p:txBody>
          <a:bodyPr wrap="square">
            <a:spAutoFit/>
          </a:bodyPr>
          <a:lstStyle/>
          <a:p>
            <a:pPr algn="ctr"/>
            <a:r>
              <a:rPr lang="en-US" altLang="ko-KR" sz="2800" b="1" dirty="0">
                <a:solidFill>
                  <a:schemeClr val="accent5">
                    <a:lumMod val="50000"/>
                  </a:schemeClr>
                </a:solidFill>
                <a:latin typeface="Arial" pitchFamily="34" charset="0"/>
                <a:ea typeface="맑은 고딕" pitchFamily="50" charset="-127"/>
                <a:cs typeface="Arial" pitchFamily="34" charset="0"/>
              </a:rPr>
              <a:t>Data Structures</a:t>
            </a:r>
          </a:p>
        </p:txBody>
      </p:sp>
      <p:sp>
        <p:nvSpPr>
          <p:cNvPr id="6" name="TextBox 5">
            <a:hlinkClick r:id="rId2"/>
            <a:extLst>
              <a:ext uri="{FF2B5EF4-FFF2-40B4-BE49-F238E27FC236}">
                <a16:creationId xmlns:a16="http://schemas.microsoft.com/office/drawing/2014/main" xmlns="" id="{380AEF7D-E244-4A42-9C95-BB2D96DF6AF2}"/>
              </a:ext>
            </a:extLst>
          </p:cNvPr>
          <p:cNvSpPr txBox="1"/>
          <p:nvPr/>
        </p:nvSpPr>
        <p:spPr>
          <a:xfrm>
            <a:off x="857401" y="3499228"/>
            <a:ext cx="3498575" cy="2031325"/>
          </a:xfrm>
          <a:prstGeom prst="rect">
            <a:avLst/>
          </a:prstGeom>
          <a:noFill/>
        </p:spPr>
        <p:txBody>
          <a:bodyPr wrap="square" rtlCol="0">
            <a:spAutoFit/>
          </a:bodyPr>
          <a:lstStyle/>
          <a:p>
            <a:pPr algn="ctr">
              <a:lnSpc>
                <a:spcPct val="150000"/>
              </a:lnSpc>
            </a:pPr>
            <a:r>
              <a:rPr lang="en-US" sz="1400" b="1" dirty="0"/>
              <a:t>Dr. Wedad Hussein</a:t>
            </a:r>
          </a:p>
          <a:p>
            <a:pPr algn="ctr">
              <a:lnSpc>
                <a:spcPct val="150000"/>
              </a:lnSpc>
            </a:pPr>
            <a:r>
              <a:rPr lang="en-US" sz="1400" dirty="0"/>
              <a:t>Information Systems Department</a:t>
            </a:r>
          </a:p>
          <a:p>
            <a:pPr algn="ctr">
              <a:lnSpc>
                <a:spcPct val="150000"/>
              </a:lnSpc>
            </a:pPr>
            <a:r>
              <a:rPr lang="en-US" sz="1400" dirty="0"/>
              <a:t>wedad.hussein@cis.asu.edu.eg</a:t>
            </a:r>
          </a:p>
          <a:p>
            <a:pPr algn="ctr">
              <a:lnSpc>
                <a:spcPct val="150000"/>
              </a:lnSpc>
            </a:pPr>
            <a:r>
              <a:rPr lang="en-US" sz="1400" b="1" dirty="0"/>
              <a:t>Dr. </a:t>
            </a:r>
            <a:r>
              <a:rPr lang="en-US" sz="1400" b="1" dirty="0" err="1" smtClean="0"/>
              <a:t>Hanan</a:t>
            </a:r>
            <a:r>
              <a:rPr lang="en-US" sz="1400" b="1" dirty="0" smtClean="0"/>
              <a:t> </a:t>
            </a:r>
            <a:r>
              <a:rPr lang="en-US" sz="1400" b="1" dirty="0" err="1" smtClean="0"/>
              <a:t>Yousry</a:t>
            </a:r>
            <a:endParaRPr lang="en-US" sz="1400" b="1" dirty="0"/>
          </a:p>
          <a:p>
            <a:pPr algn="ctr">
              <a:lnSpc>
                <a:spcPct val="150000"/>
              </a:lnSpc>
            </a:pPr>
            <a:r>
              <a:rPr lang="en-US" sz="1400" dirty="0"/>
              <a:t>Computer Science </a:t>
            </a:r>
            <a:r>
              <a:rPr lang="en-US" sz="1400" dirty="0" smtClean="0"/>
              <a:t>Department</a:t>
            </a:r>
          </a:p>
          <a:p>
            <a:pPr algn="ctr">
              <a:lnSpc>
                <a:spcPct val="150000"/>
              </a:lnSpc>
            </a:pPr>
            <a:r>
              <a:rPr lang="en-US" sz="1400" dirty="0" smtClean="0"/>
              <a:t>hanan.hindy@cis.asu.edu.eg</a:t>
            </a:r>
            <a:endParaRPr lang="en-US" sz="1400" dirty="0"/>
          </a:p>
        </p:txBody>
      </p:sp>
    </p:spTree>
    <p:extLst>
      <p:ext uri="{BB962C8B-B14F-4D97-AF65-F5344CB8AC3E}">
        <p14:creationId xmlns:p14="http://schemas.microsoft.com/office/powerpoint/2010/main" xmlns=""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3276600"/>
            <a:ext cx="8229600" cy="460648"/>
          </a:xfrm>
        </p:spPr>
        <p:txBody>
          <a:bodyPr>
            <a:scene3d>
              <a:camera prst="orthographicFront"/>
              <a:lightRig rig="soft" dir="t">
                <a:rot lat="0" lon="0" rev="10800000"/>
              </a:lightRig>
            </a:scene3d>
            <a:sp3d>
              <a:bevelT w="27940" h="12700"/>
              <a:contourClr>
                <a:srgbClr val="DDDDDD"/>
              </a:contourClr>
            </a:sp3d>
          </a:bodyPr>
          <a:lstStyle/>
          <a:p>
            <a:pPr algn="ctr" rtl="0">
              <a:lnSpc>
                <a:spcPct val="80000"/>
              </a:lnSpc>
            </a:pPr>
            <a:r>
              <a:rPr lang="en-US" sz="7200" b="1" spc="150" dirty="0">
                <a:ln w="11430"/>
                <a:effectLst>
                  <a:outerShdw blurRad="25400" algn="tl" rotWithShape="0">
                    <a:srgbClr val="000000">
                      <a:alpha val="43000"/>
                    </a:srgbClr>
                  </a:outerShdw>
                </a:effectLst>
              </a:rPr>
              <a:t>Implementation</a:t>
            </a:r>
            <a:endParaRPr lang="ar-EG" sz="7200" b="1" spc="150" dirty="0">
              <a:ln w="11430"/>
              <a:effectLst>
                <a:outerShdw blurRad="25400" algn="tl" rotWithShape="0">
                  <a:srgbClr val="000000">
                    <a:alpha val="43000"/>
                  </a:srgbClr>
                </a:outerShdw>
              </a:effectLst>
            </a:endParaRPr>
          </a:p>
        </p:txBody>
      </p:sp>
      <p:pic>
        <p:nvPicPr>
          <p:cNvPr id="2050" name="Picture 2" descr="C:\Users\Fatma\Desktop\Teamwork-512.png"/>
          <p:cNvPicPr>
            <a:picLocks noChangeAspect="1" noChangeArrowheads="1"/>
          </p:cNvPicPr>
          <p:nvPr/>
        </p:nvPicPr>
        <p:blipFill>
          <a:blip r:embed="rId2"/>
          <a:srcRect/>
          <a:stretch>
            <a:fillRect/>
          </a:stretch>
        </p:blipFill>
        <p:spPr bwMode="auto">
          <a:xfrm>
            <a:off x="6275388" y="4876800"/>
            <a:ext cx="1649412" cy="164941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Types</a:t>
            </a:r>
            <a:endParaRPr lang="ar-EG" dirty="0"/>
          </a:p>
        </p:txBody>
      </p:sp>
      <p:sp>
        <p:nvSpPr>
          <p:cNvPr id="5" name="Content Placeholder 4"/>
          <p:cNvSpPr>
            <a:spLocks noGrp="1"/>
          </p:cNvSpPr>
          <p:nvPr>
            <p:ph idx="10"/>
          </p:nvPr>
        </p:nvSpPr>
        <p:spPr/>
        <p:txBody>
          <a:bodyPr>
            <a:normAutofit fontScale="92500"/>
          </a:bodyPr>
          <a:lstStyle/>
          <a:p>
            <a:r>
              <a:rPr lang="en-US" sz="2400" dirty="0"/>
              <a:t>An </a:t>
            </a:r>
            <a:r>
              <a:rPr lang="en-US" sz="2400" dirty="0">
                <a:solidFill>
                  <a:schemeClr val="accent1">
                    <a:lumMod val="50000"/>
                  </a:schemeClr>
                </a:solidFill>
              </a:rPr>
              <a:t>abstract data type (ADT)</a:t>
            </a:r>
            <a:r>
              <a:rPr lang="en-US" sz="2400" dirty="0"/>
              <a:t> is a set of objects together with a set of operations.</a:t>
            </a:r>
          </a:p>
          <a:p>
            <a:r>
              <a:rPr lang="en-US" sz="2400" dirty="0"/>
              <a:t>An ADT is fully described by a domain of values together with a set of operations to manipulate these values.</a:t>
            </a:r>
          </a:p>
          <a:p>
            <a:r>
              <a:rPr lang="en-US" sz="2400" dirty="0"/>
              <a:t>E.g. </a:t>
            </a:r>
            <a:r>
              <a:rPr lang="en-US" sz="2400" b="1" dirty="0"/>
              <a:t>set:</a:t>
            </a:r>
            <a:r>
              <a:rPr lang="en-US" sz="2400" dirty="0"/>
              <a:t> a collection of distinct objects, Operations: add, remove, size, and contains.</a:t>
            </a:r>
          </a:p>
          <a:p>
            <a:r>
              <a:rPr lang="en-US" sz="2400" dirty="0"/>
              <a:t>There is no mention on </a:t>
            </a:r>
            <a:r>
              <a:rPr lang="en-US" sz="2400" u="sng" dirty="0"/>
              <a:t>how</a:t>
            </a:r>
            <a:r>
              <a:rPr lang="en-US" sz="2400" dirty="0"/>
              <a:t> the set of operations are implemented.</a:t>
            </a:r>
          </a:p>
          <a:p>
            <a:r>
              <a:rPr lang="en-US" sz="2400" dirty="0"/>
              <a:t>ADT vs. Data Structure</a:t>
            </a:r>
            <a:endParaRPr lang="ar-EG" sz="24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ADT Implementations</a:t>
            </a:r>
            <a:endParaRPr lang="ar-EG" dirty="0"/>
          </a:p>
        </p:txBody>
      </p:sp>
      <p:sp>
        <p:nvSpPr>
          <p:cNvPr id="34" name="Content Placeholder 2"/>
          <p:cNvSpPr>
            <a:spLocks noGrp="1"/>
          </p:cNvSpPr>
          <p:nvPr>
            <p:ph idx="1"/>
          </p:nvPr>
        </p:nvSpPr>
        <p:spPr>
          <a:xfrm>
            <a:off x="685800" y="1981200"/>
            <a:ext cx="7772400" cy="7620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 </a:t>
            </a:r>
            <a:r>
              <a:rPr kumimoji="0" lang="en-US" sz="2400" b="0" i="0" u="none" strike="noStrike" kern="0" cap="none" spc="0" normalizeH="0" baseline="0" noProof="0" dirty="0">
                <a:ln>
                  <a:noFill/>
                </a:ln>
                <a:solidFill>
                  <a:sysClr val="windowText" lastClr="000000"/>
                </a:solidFill>
                <a:effectLst/>
                <a:uLnTx/>
                <a:uFillTx/>
              </a:rPr>
              <a:t>Using Linked Lists:</a:t>
            </a:r>
            <a:endParaRPr kumimoji="0" lang="ar-EG" sz="1800" b="0" i="0" u="none" strike="noStrike" kern="0" cap="none" spc="0" normalizeH="0" baseline="0" noProof="0" dirty="0">
              <a:ln>
                <a:noFill/>
              </a:ln>
              <a:solidFill>
                <a:sysClr val="windowText" lastClr="000000"/>
              </a:solidFill>
              <a:effectLst/>
              <a:uLnTx/>
              <a:uFillTx/>
            </a:endParaRPr>
          </a:p>
        </p:txBody>
      </p:sp>
      <p:sp>
        <p:nvSpPr>
          <p:cNvPr id="35" name="Content Placeholder 2"/>
          <p:cNvSpPr txBox="1">
            <a:spLocks/>
          </p:cNvSpPr>
          <p:nvPr/>
        </p:nvSpPr>
        <p:spPr bwMode="auto">
          <a:xfrm>
            <a:off x="685800" y="4038600"/>
            <a:ext cx="7772400" cy="762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normAutofit/>
          </a:bodyPr>
          <a:lstStyle/>
          <a:p>
            <a:pPr marL="342900" marR="0" lvl="0" indent="-342900" algn="just" defTabSz="914400" rtl="0" eaLnBrk="1" fontAlgn="base" latinLnBrk="0" hangingPunct="1">
              <a:lnSpc>
                <a:spcPct val="100000"/>
              </a:lnSpc>
              <a:spcBef>
                <a:spcPct val="20000"/>
              </a:spcBef>
              <a:spcAft>
                <a:spcPct val="0"/>
              </a:spcAft>
              <a:buClr>
                <a:srgbClr val="6EA0B0">
                  <a:lumMod val="75000"/>
                </a:srgbClr>
              </a:buClr>
              <a:buSzTx/>
              <a:buFontTx/>
              <a:buChar char="•"/>
              <a:tabLst/>
              <a:defRPr/>
            </a:pPr>
            <a:r>
              <a:rPr lang="en-US" sz="2400" kern="0" dirty="0">
                <a:solidFill>
                  <a:sysClr val="windowText" lastClr="000000"/>
                </a:solidFill>
                <a:latin typeface="Arial" pitchFamily="34" charset="0"/>
                <a:cs typeface="Arial" pitchFamily="34" charset="0"/>
              </a:rPr>
              <a:t>Using Dynamic Arrays:</a:t>
            </a:r>
            <a:endParaRPr lang="ar-EG" sz="2400" kern="0" dirty="0">
              <a:solidFill>
                <a:sysClr val="windowText" lastClr="000000"/>
              </a:solidFill>
              <a:latin typeface="Arial" pitchFamily="34" charset="0"/>
              <a:cs typeface="Arial" pitchFamily="34" charset="0"/>
            </a:endParaRPr>
          </a:p>
        </p:txBody>
      </p:sp>
      <p:sp>
        <p:nvSpPr>
          <p:cNvPr id="36" name="Oval 35"/>
          <p:cNvSpPr/>
          <p:nvPr/>
        </p:nvSpPr>
        <p:spPr bwMode="auto">
          <a:xfrm>
            <a:off x="1676400" y="3124200"/>
            <a:ext cx="838200" cy="685800"/>
          </a:xfrm>
          <a:prstGeom prst="ellipse">
            <a:avLst/>
          </a:prstGeom>
          <a:solidFill>
            <a:sysClr val="window" lastClr="FFFFFF"/>
          </a:solidFill>
          <a:ln w="25400" cap="flat" cmpd="sng" algn="ctr">
            <a:solidFill>
              <a:srgbClr val="7E848D"/>
            </a:solidFill>
            <a:prstDash val="solid"/>
            <a:headEnd type="none" w="med" len="med"/>
            <a:tailEnd type="none" w="med" len="med"/>
          </a:ln>
          <a:effectLst/>
        </p:spPr>
        <p:txBody>
          <a:bodyPr vert="horz" wrap="square" lIns="91440" tIns="45720" rIns="91440" bIns="45720" numCol="1" rtl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b="1" kern="0" dirty="0">
                <a:solidFill>
                  <a:sysClr val="windowText" lastClr="000000"/>
                </a:solidFill>
                <a:latin typeface="Times New Roman" pitchFamily="18" charset="0"/>
              </a:rPr>
              <a:t>9</a:t>
            </a:r>
            <a:endParaRPr kumimoji="0" lang="ar-EG" sz="2400" b="1" i="0" u="none" strike="noStrike" kern="0" cap="none" spc="0" normalizeH="0" baseline="0" noProof="0" dirty="0">
              <a:ln>
                <a:noFill/>
              </a:ln>
              <a:solidFill>
                <a:sysClr val="windowText" lastClr="000000"/>
              </a:solidFill>
              <a:effectLst/>
              <a:uLnTx/>
              <a:uFillTx/>
              <a:latin typeface="Times New Roman" pitchFamily="18" charset="0"/>
              <a:ea typeface="+mn-ea"/>
              <a:cs typeface="+mn-cs"/>
            </a:endParaRPr>
          </a:p>
        </p:txBody>
      </p:sp>
      <p:sp>
        <p:nvSpPr>
          <p:cNvPr id="37" name="Oval 36"/>
          <p:cNvSpPr/>
          <p:nvPr/>
        </p:nvSpPr>
        <p:spPr bwMode="auto">
          <a:xfrm>
            <a:off x="3276600" y="3124200"/>
            <a:ext cx="838200" cy="685800"/>
          </a:xfrm>
          <a:prstGeom prst="ellipse">
            <a:avLst/>
          </a:prstGeom>
          <a:solidFill>
            <a:sysClr val="window" lastClr="FFFFFF"/>
          </a:solidFill>
          <a:ln w="25400" cap="flat" cmpd="sng" algn="ctr">
            <a:solidFill>
              <a:srgbClr val="7E848D"/>
            </a:solidFill>
            <a:prstDash val="solid"/>
            <a:headEnd type="none" w="med" len="med"/>
            <a:tailEnd type="none" w="med" len="med"/>
          </a:ln>
          <a:effectLst/>
        </p:spPr>
        <p:txBody>
          <a:bodyPr vert="horz" wrap="square" lIns="91440" tIns="45720" rIns="91440" bIns="45720" numCol="1" rtl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Times New Roman" pitchFamily="18" charset="0"/>
                <a:ea typeface="+mn-ea"/>
                <a:cs typeface="+mn-cs"/>
              </a:rPr>
              <a:t>8</a:t>
            </a:r>
            <a:endParaRPr kumimoji="0" lang="ar-EG" sz="2400" b="1" i="0" u="none" strike="noStrike" kern="0" cap="none" spc="0" normalizeH="0" baseline="0" noProof="0" dirty="0">
              <a:ln>
                <a:noFill/>
              </a:ln>
              <a:solidFill>
                <a:sysClr val="windowText" lastClr="000000"/>
              </a:solidFill>
              <a:effectLst/>
              <a:uLnTx/>
              <a:uFillTx/>
              <a:latin typeface="Times New Roman" pitchFamily="18" charset="0"/>
              <a:ea typeface="+mn-ea"/>
              <a:cs typeface="+mn-cs"/>
            </a:endParaRPr>
          </a:p>
        </p:txBody>
      </p:sp>
      <p:sp>
        <p:nvSpPr>
          <p:cNvPr id="38" name="Oval 37"/>
          <p:cNvSpPr/>
          <p:nvPr/>
        </p:nvSpPr>
        <p:spPr bwMode="auto">
          <a:xfrm>
            <a:off x="4953000" y="3124200"/>
            <a:ext cx="838200" cy="685800"/>
          </a:xfrm>
          <a:prstGeom prst="ellipse">
            <a:avLst/>
          </a:prstGeom>
          <a:solidFill>
            <a:sysClr val="window" lastClr="FFFFFF"/>
          </a:solidFill>
          <a:ln w="25400" cap="flat" cmpd="sng" algn="ctr">
            <a:solidFill>
              <a:srgbClr val="7E848D"/>
            </a:solidFill>
            <a:prstDash val="solid"/>
            <a:headEnd type="none" w="med" len="med"/>
            <a:tailEnd type="none" w="med" len="med"/>
          </a:ln>
          <a:effectLst/>
        </p:spPr>
        <p:txBody>
          <a:bodyPr vert="horz" wrap="square" lIns="91440" tIns="45720" rIns="91440" bIns="45720" numCol="1" rtl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Times New Roman" pitchFamily="18" charset="0"/>
                <a:ea typeface="+mn-ea"/>
                <a:cs typeface="+mn-cs"/>
              </a:rPr>
              <a:t>7</a:t>
            </a:r>
            <a:endParaRPr kumimoji="0" lang="ar-EG" sz="2400" b="1" i="0" u="none" strike="noStrike" kern="0" cap="none" spc="0" normalizeH="0" baseline="0" noProof="0" dirty="0">
              <a:ln>
                <a:noFill/>
              </a:ln>
              <a:solidFill>
                <a:sysClr val="windowText" lastClr="000000"/>
              </a:solidFill>
              <a:effectLst/>
              <a:uLnTx/>
              <a:uFillTx/>
              <a:latin typeface="Times New Roman" pitchFamily="18" charset="0"/>
              <a:ea typeface="+mn-ea"/>
              <a:cs typeface="+mn-cs"/>
            </a:endParaRPr>
          </a:p>
        </p:txBody>
      </p:sp>
      <p:cxnSp>
        <p:nvCxnSpPr>
          <p:cNvPr id="39" name="Curved Connector 38"/>
          <p:cNvCxnSpPr>
            <a:stCxn id="36" idx="0"/>
            <a:endCxn id="37" idx="0"/>
          </p:cNvCxnSpPr>
          <p:nvPr/>
        </p:nvCxnSpPr>
        <p:spPr bwMode="auto">
          <a:xfrm rot="5400000" flipH="1" flipV="1">
            <a:off x="2895600" y="2324100"/>
            <a:ext cx="12700" cy="1600200"/>
          </a:xfrm>
          <a:prstGeom prst="curvedConnector3">
            <a:avLst>
              <a:gd name="adj1" fmla="val 1800000"/>
            </a:avLst>
          </a:prstGeom>
          <a:solidFill>
            <a:srgbClr val="6EA0B0"/>
          </a:solidFill>
          <a:ln w="25400" cap="flat" cmpd="sng" algn="ctr">
            <a:solidFill>
              <a:srgbClr val="6EA0B0">
                <a:lumMod val="75000"/>
              </a:srgbClr>
            </a:solidFill>
            <a:prstDash val="solid"/>
            <a:round/>
            <a:headEnd type="none" w="med" len="med"/>
            <a:tailEnd type="triangle" w="lg" len="med"/>
          </a:ln>
          <a:effectLst/>
        </p:spPr>
      </p:cxnSp>
      <p:cxnSp>
        <p:nvCxnSpPr>
          <p:cNvPr id="40" name="Curved Connector 39"/>
          <p:cNvCxnSpPr>
            <a:stCxn id="37" idx="0"/>
            <a:endCxn id="38" idx="0"/>
          </p:cNvCxnSpPr>
          <p:nvPr/>
        </p:nvCxnSpPr>
        <p:spPr bwMode="auto">
          <a:xfrm rot="5400000" flipH="1" flipV="1">
            <a:off x="4533900" y="2286000"/>
            <a:ext cx="12700" cy="1676400"/>
          </a:xfrm>
          <a:prstGeom prst="curvedConnector3">
            <a:avLst>
              <a:gd name="adj1" fmla="val 1800000"/>
            </a:avLst>
          </a:prstGeom>
          <a:solidFill>
            <a:srgbClr val="6EA0B0"/>
          </a:solidFill>
          <a:ln w="25400" cap="flat" cmpd="sng" algn="ctr">
            <a:solidFill>
              <a:srgbClr val="6EA0B0">
                <a:lumMod val="75000"/>
              </a:srgbClr>
            </a:solidFill>
            <a:prstDash val="solid"/>
            <a:round/>
            <a:headEnd type="none" w="med" len="med"/>
            <a:tailEnd type="triangle" w="lg" len="med"/>
          </a:ln>
          <a:effectLst/>
        </p:spPr>
      </p:cxnSp>
      <p:cxnSp>
        <p:nvCxnSpPr>
          <p:cNvPr id="41" name="Straight Arrow Connector 40"/>
          <p:cNvCxnSpPr>
            <a:endCxn id="38" idx="6"/>
          </p:cNvCxnSpPr>
          <p:nvPr/>
        </p:nvCxnSpPr>
        <p:spPr bwMode="auto">
          <a:xfrm flipH="1">
            <a:off x="5791200" y="2895600"/>
            <a:ext cx="609600" cy="571500"/>
          </a:xfrm>
          <a:prstGeom prst="straightConnector1">
            <a:avLst/>
          </a:prstGeom>
          <a:solidFill>
            <a:srgbClr val="6EA0B0"/>
          </a:solidFill>
          <a:ln w="25400" cap="flat" cmpd="sng" algn="ctr">
            <a:solidFill>
              <a:srgbClr val="00B050"/>
            </a:solidFill>
            <a:prstDash val="solid"/>
            <a:round/>
            <a:headEnd type="none" w="med" len="med"/>
            <a:tailEnd type="triangle" w="lg" len="med"/>
          </a:ln>
          <a:effectLst/>
        </p:spPr>
      </p:cxnSp>
      <p:sp>
        <p:nvSpPr>
          <p:cNvPr id="42" name="TextBox 41"/>
          <p:cNvSpPr txBox="1"/>
          <p:nvPr/>
        </p:nvSpPr>
        <p:spPr>
          <a:xfrm>
            <a:off x="6248400" y="2590800"/>
            <a:ext cx="685800" cy="381000"/>
          </a:xfrm>
          <a:prstGeom prst="rect">
            <a:avLst/>
          </a:prstGeom>
          <a:noFill/>
        </p:spPr>
        <p:txBody>
          <a:bodyPr wrap="square" rtlCol="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6EA0B0">
                    <a:lumMod val="50000"/>
                  </a:srgbClr>
                </a:solidFill>
                <a:effectLst/>
                <a:uLnTx/>
                <a:uFillTx/>
              </a:rPr>
              <a:t>Top</a:t>
            </a:r>
            <a:endParaRPr kumimoji="0" lang="ar-EG" sz="1800" b="1" i="0" u="none" strike="noStrike" kern="0" cap="none" spc="0" normalizeH="0" baseline="0" noProof="0" dirty="0">
              <a:ln>
                <a:noFill/>
              </a:ln>
              <a:solidFill>
                <a:srgbClr val="6EA0B0">
                  <a:lumMod val="50000"/>
                </a:srgbClr>
              </a:solidFill>
              <a:effectLst/>
              <a:uLnTx/>
              <a:uFillTx/>
            </a:endParaRPr>
          </a:p>
        </p:txBody>
      </p:sp>
      <p:graphicFrame>
        <p:nvGraphicFramePr>
          <p:cNvPr id="43" name="Table 42"/>
          <p:cNvGraphicFramePr>
            <a:graphicFrameLocks noGrp="1"/>
          </p:cNvGraphicFramePr>
          <p:nvPr/>
        </p:nvGraphicFramePr>
        <p:xfrm>
          <a:off x="1219200" y="5334000"/>
          <a:ext cx="4747260" cy="533400"/>
        </p:xfrm>
        <a:graphic>
          <a:graphicData uri="http://schemas.openxmlformats.org/drawingml/2006/table">
            <a:tbl>
              <a:tblPr rtl="1" firstRow="1" bandRow="1"/>
              <a:tblGrid>
                <a:gridCol w="678180">
                  <a:extLst>
                    <a:ext uri="{9D8B030D-6E8A-4147-A177-3AD203B41FA5}">
                      <a16:colId xmlns:a16="http://schemas.microsoft.com/office/drawing/2014/main" xmlns="" val="20000"/>
                    </a:ext>
                  </a:extLst>
                </a:gridCol>
                <a:gridCol w="678180">
                  <a:extLst>
                    <a:ext uri="{9D8B030D-6E8A-4147-A177-3AD203B41FA5}">
                      <a16:colId xmlns:a16="http://schemas.microsoft.com/office/drawing/2014/main" xmlns="" val="20001"/>
                    </a:ext>
                  </a:extLst>
                </a:gridCol>
                <a:gridCol w="678180">
                  <a:extLst>
                    <a:ext uri="{9D8B030D-6E8A-4147-A177-3AD203B41FA5}">
                      <a16:colId xmlns:a16="http://schemas.microsoft.com/office/drawing/2014/main" xmlns="" val="20002"/>
                    </a:ext>
                  </a:extLst>
                </a:gridCol>
                <a:gridCol w="678180">
                  <a:extLst>
                    <a:ext uri="{9D8B030D-6E8A-4147-A177-3AD203B41FA5}">
                      <a16:colId xmlns:a16="http://schemas.microsoft.com/office/drawing/2014/main" xmlns="" val="20003"/>
                    </a:ext>
                  </a:extLst>
                </a:gridCol>
                <a:gridCol w="678180">
                  <a:extLst>
                    <a:ext uri="{9D8B030D-6E8A-4147-A177-3AD203B41FA5}">
                      <a16:colId xmlns:a16="http://schemas.microsoft.com/office/drawing/2014/main" xmlns="" val="20004"/>
                    </a:ext>
                  </a:extLst>
                </a:gridCol>
                <a:gridCol w="678180">
                  <a:extLst>
                    <a:ext uri="{9D8B030D-6E8A-4147-A177-3AD203B41FA5}">
                      <a16:colId xmlns:a16="http://schemas.microsoft.com/office/drawing/2014/main" xmlns="" val="20005"/>
                    </a:ext>
                  </a:extLst>
                </a:gridCol>
                <a:gridCol w="678180">
                  <a:extLst>
                    <a:ext uri="{9D8B030D-6E8A-4147-A177-3AD203B41FA5}">
                      <a16:colId xmlns:a16="http://schemas.microsoft.com/office/drawing/2014/main" xmlns="" val="20006"/>
                    </a:ext>
                  </a:extLst>
                </a:gridCol>
              </a:tblGrid>
              <a:tr h="533400">
                <a:tc>
                  <a:txBody>
                    <a:bodyPr/>
                    <a:lstStyle>
                      <a:defPPr>
                        <a:defRPr lang="ko-KR"/>
                      </a:defPPr>
                      <a:lvl1pPr marL="0" algn="l" defTabSz="914400" rtl="0" eaLnBrk="1" latinLnBrk="1" hangingPunct="1">
                        <a:defRPr sz="1800" b="1" kern="1200">
                          <a:solidFill>
                            <a:schemeClr val="lt1"/>
                          </a:solidFill>
                          <a:latin typeface="Times New Roman"/>
                        </a:defRPr>
                      </a:lvl1pPr>
                      <a:lvl2pPr marL="457200" algn="l" defTabSz="914400" rtl="0" eaLnBrk="1" latinLnBrk="1" hangingPunct="1">
                        <a:defRPr sz="1800" b="1" kern="1200">
                          <a:solidFill>
                            <a:schemeClr val="lt1"/>
                          </a:solidFill>
                          <a:latin typeface="Times New Roman"/>
                        </a:defRPr>
                      </a:lvl2pPr>
                      <a:lvl3pPr marL="914400" algn="l" defTabSz="914400" rtl="0" eaLnBrk="1" latinLnBrk="1" hangingPunct="1">
                        <a:defRPr sz="1800" b="1" kern="1200">
                          <a:solidFill>
                            <a:schemeClr val="lt1"/>
                          </a:solidFill>
                          <a:latin typeface="Times New Roman"/>
                        </a:defRPr>
                      </a:lvl3pPr>
                      <a:lvl4pPr marL="1371600" algn="l" defTabSz="914400" rtl="0" eaLnBrk="1" latinLnBrk="1" hangingPunct="1">
                        <a:defRPr sz="1800" b="1" kern="1200">
                          <a:solidFill>
                            <a:schemeClr val="lt1"/>
                          </a:solidFill>
                          <a:latin typeface="Times New Roman"/>
                        </a:defRPr>
                      </a:lvl4pPr>
                      <a:lvl5pPr marL="1828800" algn="l" defTabSz="914400" rtl="0" eaLnBrk="1" latinLnBrk="1" hangingPunct="1">
                        <a:defRPr sz="1800" b="1" kern="1200">
                          <a:solidFill>
                            <a:schemeClr val="lt1"/>
                          </a:solidFill>
                          <a:latin typeface="Times New Roman"/>
                        </a:defRPr>
                      </a:lvl5pPr>
                      <a:lvl6pPr marL="2286000" algn="l" defTabSz="914400" rtl="0" eaLnBrk="1" latinLnBrk="1" hangingPunct="1">
                        <a:defRPr sz="1800" b="1" kern="1200">
                          <a:solidFill>
                            <a:schemeClr val="lt1"/>
                          </a:solidFill>
                          <a:latin typeface="Times New Roman"/>
                        </a:defRPr>
                      </a:lvl6pPr>
                      <a:lvl7pPr marL="2743200" algn="l" defTabSz="914400" rtl="0" eaLnBrk="1" latinLnBrk="1" hangingPunct="1">
                        <a:defRPr sz="1800" b="1" kern="1200">
                          <a:solidFill>
                            <a:schemeClr val="lt1"/>
                          </a:solidFill>
                          <a:latin typeface="Times New Roman"/>
                        </a:defRPr>
                      </a:lvl7pPr>
                      <a:lvl8pPr marL="3200400" algn="l" defTabSz="914400" rtl="0" eaLnBrk="1" latinLnBrk="1" hangingPunct="1">
                        <a:defRPr sz="1800" b="1" kern="1200">
                          <a:solidFill>
                            <a:schemeClr val="lt1"/>
                          </a:solidFill>
                          <a:latin typeface="Times New Roman"/>
                        </a:defRPr>
                      </a:lvl8pPr>
                      <a:lvl9pPr marL="3657600" algn="l" defTabSz="914400" rtl="0" eaLnBrk="1" latinLnBrk="1" hangingPunct="1">
                        <a:defRPr sz="1800" b="1" kern="1200">
                          <a:solidFill>
                            <a:schemeClr val="lt1"/>
                          </a:solidFill>
                          <a:latin typeface="Times New Roman"/>
                        </a:defRPr>
                      </a:lvl9pPr>
                    </a:lstStyle>
                    <a:p>
                      <a:pPr algn="ctr" rtl="0"/>
                      <a:endParaRPr lang="ar-EG"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EA0B0">
                        <a:lumMod val="60000"/>
                        <a:lumOff val="40000"/>
                      </a:srgbClr>
                    </a:solidFill>
                  </a:tcPr>
                </a:tc>
                <a:tc>
                  <a:txBody>
                    <a:bodyPr/>
                    <a:lstStyle>
                      <a:defPPr>
                        <a:defRPr lang="ko-KR"/>
                      </a:defPPr>
                      <a:lvl1pPr marL="0" algn="l" defTabSz="914400" rtl="0" eaLnBrk="1" latinLnBrk="1" hangingPunct="1">
                        <a:defRPr sz="1800" b="1" kern="1200">
                          <a:solidFill>
                            <a:schemeClr val="lt1"/>
                          </a:solidFill>
                          <a:latin typeface="Times New Roman"/>
                        </a:defRPr>
                      </a:lvl1pPr>
                      <a:lvl2pPr marL="457200" algn="l" defTabSz="914400" rtl="0" eaLnBrk="1" latinLnBrk="1" hangingPunct="1">
                        <a:defRPr sz="1800" b="1" kern="1200">
                          <a:solidFill>
                            <a:schemeClr val="lt1"/>
                          </a:solidFill>
                          <a:latin typeface="Times New Roman"/>
                        </a:defRPr>
                      </a:lvl2pPr>
                      <a:lvl3pPr marL="914400" algn="l" defTabSz="914400" rtl="0" eaLnBrk="1" latinLnBrk="1" hangingPunct="1">
                        <a:defRPr sz="1800" b="1" kern="1200">
                          <a:solidFill>
                            <a:schemeClr val="lt1"/>
                          </a:solidFill>
                          <a:latin typeface="Times New Roman"/>
                        </a:defRPr>
                      </a:lvl3pPr>
                      <a:lvl4pPr marL="1371600" algn="l" defTabSz="914400" rtl="0" eaLnBrk="1" latinLnBrk="1" hangingPunct="1">
                        <a:defRPr sz="1800" b="1" kern="1200">
                          <a:solidFill>
                            <a:schemeClr val="lt1"/>
                          </a:solidFill>
                          <a:latin typeface="Times New Roman"/>
                        </a:defRPr>
                      </a:lvl4pPr>
                      <a:lvl5pPr marL="1828800" algn="l" defTabSz="914400" rtl="0" eaLnBrk="1" latinLnBrk="1" hangingPunct="1">
                        <a:defRPr sz="1800" b="1" kern="1200">
                          <a:solidFill>
                            <a:schemeClr val="lt1"/>
                          </a:solidFill>
                          <a:latin typeface="Times New Roman"/>
                        </a:defRPr>
                      </a:lvl5pPr>
                      <a:lvl6pPr marL="2286000" algn="l" defTabSz="914400" rtl="0" eaLnBrk="1" latinLnBrk="1" hangingPunct="1">
                        <a:defRPr sz="1800" b="1" kern="1200">
                          <a:solidFill>
                            <a:schemeClr val="lt1"/>
                          </a:solidFill>
                          <a:latin typeface="Times New Roman"/>
                        </a:defRPr>
                      </a:lvl6pPr>
                      <a:lvl7pPr marL="2743200" algn="l" defTabSz="914400" rtl="0" eaLnBrk="1" latinLnBrk="1" hangingPunct="1">
                        <a:defRPr sz="1800" b="1" kern="1200">
                          <a:solidFill>
                            <a:schemeClr val="lt1"/>
                          </a:solidFill>
                          <a:latin typeface="Times New Roman"/>
                        </a:defRPr>
                      </a:lvl7pPr>
                      <a:lvl8pPr marL="3200400" algn="l" defTabSz="914400" rtl="0" eaLnBrk="1" latinLnBrk="1" hangingPunct="1">
                        <a:defRPr sz="1800" b="1" kern="1200">
                          <a:solidFill>
                            <a:schemeClr val="lt1"/>
                          </a:solidFill>
                          <a:latin typeface="Times New Roman"/>
                        </a:defRPr>
                      </a:lvl8pPr>
                      <a:lvl9pPr marL="3657600" algn="l" defTabSz="914400" rtl="0" eaLnBrk="1" latinLnBrk="1" hangingPunct="1">
                        <a:defRPr sz="1800" b="1" kern="1200">
                          <a:solidFill>
                            <a:schemeClr val="lt1"/>
                          </a:solidFill>
                          <a:latin typeface="Times New Roman"/>
                        </a:defRPr>
                      </a:lvl9pPr>
                    </a:lstStyle>
                    <a:p>
                      <a:pPr algn="ctr" rtl="0"/>
                      <a:endParaRPr lang="ar-EG"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EA0B0">
                        <a:lumMod val="60000"/>
                        <a:lumOff val="40000"/>
                      </a:srgbClr>
                    </a:solidFill>
                  </a:tcPr>
                </a:tc>
                <a:tc>
                  <a:txBody>
                    <a:bodyPr/>
                    <a:lstStyle>
                      <a:defPPr>
                        <a:defRPr lang="ko-KR"/>
                      </a:defPPr>
                      <a:lvl1pPr marL="0" algn="l" defTabSz="914400" rtl="0" eaLnBrk="1" latinLnBrk="1" hangingPunct="1">
                        <a:defRPr sz="1800" b="1" kern="1200">
                          <a:solidFill>
                            <a:schemeClr val="lt1"/>
                          </a:solidFill>
                          <a:latin typeface="Times New Roman"/>
                        </a:defRPr>
                      </a:lvl1pPr>
                      <a:lvl2pPr marL="457200" algn="l" defTabSz="914400" rtl="0" eaLnBrk="1" latinLnBrk="1" hangingPunct="1">
                        <a:defRPr sz="1800" b="1" kern="1200">
                          <a:solidFill>
                            <a:schemeClr val="lt1"/>
                          </a:solidFill>
                          <a:latin typeface="Times New Roman"/>
                        </a:defRPr>
                      </a:lvl2pPr>
                      <a:lvl3pPr marL="914400" algn="l" defTabSz="914400" rtl="0" eaLnBrk="1" latinLnBrk="1" hangingPunct="1">
                        <a:defRPr sz="1800" b="1" kern="1200">
                          <a:solidFill>
                            <a:schemeClr val="lt1"/>
                          </a:solidFill>
                          <a:latin typeface="Times New Roman"/>
                        </a:defRPr>
                      </a:lvl3pPr>
                      <a:lvl4pPr marL="1371600" algn="l" defTabSz="914400" rtl="0" eaLnBrk="1" latinLnBrk="1" hangingPunct="1">
                        <a:defRPr sz="1800" b="1" kern="1200">
                          <a:solidFill>
                            <a:schemeClr val="lt1"/>
                          </a:solidFill>
                          <a:latin typeface="Times New Roman"/>
                        </a:defRPr>
                      </a:lvl4pPr>
                      <a:lvl5pPr marL="1828800" algn="l" defTabSz="914400" rtl="0" eaLnBrk="1" latinLnBrk="1" hangingPunct="1">
                        <a:defRPr sz="1800" b="1" kern="1200">
                          <a:solidFill>
                            <a:schemeClr val="lt1"/>
                          </a:solidFill>
                          <a:latin typeface="Times New Roman"/>
                        </a:defRPr>
                      </a:lvl5pPr>
                      <a:lvl6pPr marL="2286000" algn="l" defTabSz="914400" rtl="0" eaLnBrk="1" latinLnBrk="1" hangingPunct="1">
                        <a:defRPr sz="1800" b="1" kern="1200">
                          <a:solidFill>
                            <a:schemeClr val="lt1"/>
                          </a:solidFill>
                          <a:latin typeface="Times New Roman"/>
                        </a:defRPr>
                      </a:lvl6pPr>
                      <a:lvl7pPr marL="2743200" algn="l" defTabSz="914400" rtl="0" eaLnBrk="1" latinLnBrk="1" hangingPunct="1">
                        <a:defRPr sz="1800" b="1" kern="1200">
                          <a:solidFill>
                            <a:schemeClr val="lt1"/>
                          </a:solidFill>
                          <a:latin typeface="Times New Roman"/>
                        </a:defRPr>
                      </a:lvl7pPr>
                      <a:lvl8pPr marL="3200400" algn="l" defTabSz="914400" rtl="0" eaLnBrk="1" latinLnBrk="1" hangingPunct="1">
                        <a:defRPr sz="1800" b="1" kern="1200">
                          <a:solidFill>
                            <a:schemeClr val="lt1"/>
                          </a:solidFill>
                          <a:latin typeface="Times New Roman"/>
                        </a:defRPr>
                      </a:lvl8pPr>
                      <a:lvl9pPr marL="3657600" algn="l" defTabSz="914400" rtl="0" eaLnBrk="1" latinLnBrk="1" hangingPunct="1">
                        <a:defRPr sz="1800" b="1" kern="1200">
                          <a:solidFill>
                            <a:schemeClr val="lt1"/>
                          </a:solidFill>
                          <a:latin typeface="Times New Roman"/>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ysClr val="windowText" lastClr="000000"/>
                          </a:solidFill>
                        </a:rPr>
                        <a:t>5</a:t>
                      </a:r>
                      <a:endParaRPr lang="ar-EG"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EA0B0">
                        <a:lumMod val="60000"/>
                        <a:lumOff val="40000"/>
                      </a:srgbClr>
                    </a:solidFill>
                  </a:tcPr>
                </a:tc>
                <a:tc>
                  <a:txBody>
                    <a:bodyPr/>
                    <a:lstStyle>
                      <a:defPPr>
                        <a:defRPr lang="ko-KR"/>
                      </a:defPPr>
                      <a:lvl1pPr marL="0" algn="l" defTabSz="914400" rtl="0" eaLnBrk="1" latinLnBrk="1" hangingPunct="1">
                        <a:defRPr sz="1800" b="1" kern="1200">
                          <a:solidFill>
                            <a:schemeClr val="lt1"/>
                          </a:solidFill>
                          <a:latin typeface="Times New Roman"/>
                        </a:defRPr>
                      </a:lvl1pPr>
                      <a:lvl2pPr marL="457200" algn="l" defTabSz="914400" rtl="0" eaLnBrk="1" latinLnBrk="1" hangingPunct="1">
                        <a:defRPr sz="1800" b="1" kern="1200">
                          <a:solidFill>
                            <a:schemeClr val="lt1"/>
                          </a:solidFill>
                          <a:latin typeface="Times New Roman"/>
                        </a:defRPr>
                      </a:lvl2pPr>
                      <a:lvl3pPr marL="914400" algn="l" defTabSz="914400" rtl="0" eaLnBrk="1" latinLnBrk="1" hangingPunct="1">
                        <a:defRPr sz="1800" b="1" kern="1200">
                          <a:solidFill>
                            <a:schemeClr val="lt1"/>
                          </a:solidFill>
                          <a:latin typeface="Times New Roman"/>
                        </a:defRPr>
                      </a:lvl3pPr>
                      <a:lvl4pPr marL="1371600" algn="l" defTabSz="914400" rtl="0" eaLnBrk="1" latinLnBrk="1" hangingPunct="1">
                        <a:defRPr sz="1800" b="1" kern="1200">
                          <a:solidFill>
                            <a:schemeClr val="lt1"/>
                          </a:solidFill>
                          <a:latin typeface="Times New Roman"/>
                        </a:defRPr>
                      </a:lvl4pPr>
                      <a:lvl5pPr marL="1828800" algn="l" defTabSz="914400" rtl="0" eaLnBrk="1" latinLnBrk="1" hangingPunct="1">
                        <a:defRPr sz="1800" b="1" kern="1200">
                          <a:solidFill>
                            <a:schemeClr val="lt1"/>
                          </a:solidFill>
                          <a:latin typeface="Times New Roman"/>
                        </a:defRPr>
                      </a:lvl5pPr>
                      <a:lvl6pPr marL="2286000" algn="l" defTabSz="914400" rtl="0" eaLnBrk="1" latinLnBrk="1" hangingPunct="1">
                        <a:defRPr sz="1800" b="1" kern="1200">
                          <a:solidFill>
                            <a:schemeClr val="lt1"/>
                          </a:solidFill>
                          <a:latin typeface="Times New Roman"/>
                        </a:defRPr>
                      </a:lvl6pPr>
                      <a:lvl7pPr marL="2743200" algn="l" defTabSz="914400" rtl="0" eaLnBrk="1" latinLnBrk="1" hangingPunct="1">
                        <a:defRPr sz="1800" b="1" kern="1200">
                          <a:solidFill>
                            <a:schemeClr val="lt1"/>
                          </a:solidFill>
                          <a:latin typeface="Times New Roman"/>
                        </a:defRPr>
                      </a:lvl7pPr>
                      <a:lvl8pPr marL="3200400" algn="l" defTabSz="914400" rtl="0" eaLnBrk="1" latinLnBrk="1" hangingPunct="1">
                        <a:defRPr sz="1800" b="1" kern="1200">
                          <a:solidFill>
                            <a:schemeClr val="lt1"/>
                          </a:solidFill>
                          <a:latin typeface="Times New Roman"/>
                        </a:defRPr>
                      </a:lvl8pPr>
                      <a:lvl9pPr marL="3657600" algn="l" defTabSz="914400" rtl="0" eaLnBrk="1" latinLnBrk="1" hangingPunct="1">
                        <a:defRPr sz="1800" b="1" kern="1200">
                          <a:solidFill>
                            <a:schemeClr val="lt1"/>
                          </a:solidFill>
                          <a:latin typeface="Times New Roman"/>
                        </a:defRPr>
                      </a:lvl9pPr>
                    </a:lstStyle>
                    <a:p>
                      <a:pPr algn="ctr" rtl="0"/>
                      <a:r>
                        <a:rPr lang="en-US" sz="2400" dirty="0">
                          <a:solidFill>
                            <a:sysClr val="windowText" lastClr="000000"/>
                          </a:solidFill>
                        </a:rPr>
                        <a:t>6</a:t>
                      </a:r>
                      <a:endParaRPr lang="ar-EG"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EA0B0">
                        <a:lumMod val="60000"/>
                        <a:lumOff val="40000"/>
                      </a:srgbClr>
                    </a:solidFill>
                  </a:tcPr>
                </a:tc>
                <a:tc>
                  <a:txBody>
                    <a:bodyPr/>
                    <a:lstStyle>
                      <a:defPPr>
                        <a:defRPr lang="ko-KR"/>
                      </a:defPPr>
                      <a:lvl1pPr marL="0" algn="l" defTabSz="914400" rtl="0" eaLnBrk="1" latinLnBrk="1" hangingPunct="1">
                        <a:defRPr sz="1800" b="1" kern="1200">
                          <a:solidFill>
                            <a:schemeClr val="lt1"/>
                          </a:solidFill>
                          <a:latin typeface="Times New Roman"/>
                        </a:defRPr>
                      </a:lvl1pPr>
                      <a:lvl2pPr marL="457200" algn="l" defTabSz="914400" rtl="0" eaLnBrk="1" latinLnBrk="1" hangingPunct="1">
                        <a:defRPr sz="1800" b="1" kern="1200">
                          <a:solidFill>
                            <a:schemeClr val="lt1"/>
                          </a:solidFill>
                          <a:latin typeface="Times New Roman"/>
                        </a:defRPr>
                      </a:lvl2pPr>
                      <a:lvl3pPr marL="914400" algn="l" defTabSz="914400" rtl="0" eaLnBrk="1" latinLnBrk="1" hangingPunct="1">
                        <a:defRPr sz="1800" b="1" kern="1200">
                          <a:solidFill>
                            <a:schemeClr val="lt1"/>
                          </a:solidFill>
                          <a:latin typeface="Times New Roman"/>
                        </a:defRPr>
                      </a:lvl3pPr>
                      <a:lvl4pPr marL="1371600" algn="l" defTabSz="914400" rtl="0" eaLnBrk="1" latinLnBrk="1" hangingPunct="1">
                        <a:defRPr sz="1800" b="1" kern="1200">
                          <a:solidFill>
                            <a:schemeClr val="lt1"/>
                          </a:solidFill>
                          <a:latin typeface="Times New Roman"/>
                        </a:defRPr>
                      </a:lvl4pPr>
                      <a:lvl5pPr marL="1828800" algn="l" defTabSz="914400" rtl="0" eaLnBrk="1" latinLnBrk="1" hangingPunct="1">
                        <a:defRPr sz="1800" b="1" kern="1200">
                          <a:solidFill>
                            <a:schemeClr val="lt1"/>
                          </a:solidFill>
                          <a:latin typeface="Times New Roman"/>
                        </a:defRPr>
                      </a:lvl5pPr>
                      <a:lvl6pPr marL="2286000" algn="l" defTabSz="914400" rtl="0" eaLnBrk="1" latinLnBrk="1" hangingPunct="1">
                        <a:defRPr sz="1800" b="1" kern="1200">
                          <a:solidFill>
                            <a:schemeClr val="lt1"/>
                          </a:solidFill>
                          <a:latin typeface="Times New Roman"/>
                        </a:defRPr>
                      </a:lvl6pPr>
                      <a:lvl7pPr marL="2743200" algn="l" defTabSz="914400" rtl="0" eaLnBrk="1" latinLnBrk="1" hangingPunct="1">
                        <a:defRPr sz="1800" b="1" kern="1200">
                          <a:solidFill>
                            <a:schemeClr val="lt1"/>
                          </a:solidFill>
                          <a:latin typeface="Times New Roman"/>
                        </a:defRPr>
                      </a:lvl7pPr>
                      <a:lvl8pPr marL="3200400" algn="l" defTabSz="914400" rtl="0" eaLnBrk="1" latinLnBrk="1" hangingPunct="1">
                        <a:defRPr sz="1800" b="1" kern="1200">
                          <a:solidFill>
                            <a:schemeClr val="lt1"/>
                          </a:solidFill>
                          <a:latin typeface="Times New Roman"/>
                        </a:defRPr>
                      </a:lvl8pPr>
                      <a:lvl9pPr marL="3657600" algn="l" defTabSz="914400" rtl="0" eaLnBrk="1" latinLnBrk="1" hangingPunct="1">
                        <a:defRPr sz="1800" b="1" kern="1200">
                          <a:solidFill>
                            <a:schemeClr val="lt1"/>
                          </a:solidFill>
                          <a:latin typeface="Times New Roman"/>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ysClr val="windowText" lastClr="000000"/>
                          </a:solidFill>
                        </a:rPr>
                        <a:t>7</a:t>
                      </a:r>
                      <a:endParaRPr lang="ar-EG"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EA0B0">
                        <a:lumMod val="60000"/>
                        <a:lumOff val="40000"/>
                      </a:srgbClr>
                    </a:solidFill>
                  </a:tcPr>
                </a:tc>
                <a:tc>
                  <a:txBody>
                    <a:bodyPr/>
                    <a:lstStyle>
                      <a:defPPr>
                        <a:defRPr lang="ko-KR"/>
                      </a:defPPr>
                      <a:lvl1pPr marL="0" algn="l" defTabSz="914400" rtl="0" eaLnBrk="1" latinLnBrk="1" hangingPunct="1">
                        <a:defRPr sz="1800" b="1" kern="1200">
                          <a:solidFill>
                            <a:schemeClr val="lt1"/>
                          </a:solidFill>
                          <a:latin typeface="Times New Roman"/>
                        </a:defRPr>
                      </a:lvl1pPr>
                      <a:lvl2pPr marL="457200" algn="l" defTabSz="914400" rtl="0" eaLnBrk="1" latinLnBrk="1" hangingPunct="1">
                        <a:defRPr sz="1800" b="1" kern="1200">
                          <a:solidFill>
                            <a:schemeClr val="lt1"/>
                          </a:solidFill>
                          <a:latin typeface="Times New Roman"/>
                        </a:defRPr>
                      </a:lvl2pPr>
                      <a:lvl3pPr marL="914400" algn="l" defTabSz="914400" rtl="0" eaLnBrk="1" latinLnBrk="1" hangingPunct="1">
                        <a:defRPr sz="1800" b="1" kern="1200">
                          <a:solidFill>
                            <a:schemeClr val="lt1"/>
                          </a:solidFill>
                          <a:latin typeface="Times New Roman"/>
                        </a:defRPr>
                      </a:lvl3pPr>
                      <a:lvl4pPr marL="1371600" algn="l" defTabSz="914400" rtl="0" eaLnBrk="1" latinLnBrk="1" hangingPunct="1">
                        <a:defRPr sz="1800" b="1" kern="1200">
                          <a:solidFill>
                            <a:schemeClr val="lt1"/>
                          </a:solidFill>
                          <a:latin typeface="Times New Roman"/>
                        </a:defRPr>
                      </a:lvl4pPr>
                      <a:lvl5pPr marL="1828800" algn="l" defTabSz="914400" rtl="0" eaLnBrk="1" latinLnBrk="1" hangingPunct="1">
                        <a:defRPr sz="1800" b="1" kern="1200">
                          <a:solidFill>
                            <a:schemeClr val="lt1"/>
                          </a:solidFill>
                          <a:latin typeface="Times New Roman"/>
                        </a:defRPr>
                      </a:lvl5pPr>
                      <a:lvl6pPr marL="2286000" algn="l" defTabSz="914400" rtl="0" eaLnBrk="1" latinLnBrk="1" hangingPunct="1">
                        <a:defRPr sz="1800" b="1" kern="1200">
                          <a:solidFill>
                            <a:schemeClr val="lt1"/>
                          </a:solidFill>
                          <a:latin typeface="Times New Roman"/>
                        </a:defRPr>
                      </a:lvl6pPr>
                      <a:lvl7pPr marL="2743200" algn="l" defTabSz="914400" rtl="0" eaLnBrk="1" latinLnBrk="1" hangingPunct="1">
                        <a:defRPr sz="1800" b="1" kern="1200">
                          <a:solidFill>
                            <a:schemeClr val="lt1"/>
                          </a:solidFill>
                          <a:latin typeface="Times New Roman"/>
                        </a:defRPr>
                      </a:lvl7pPr>
                      <a:lvl8pPr marL="3200400" algn="l" defTabSz="914400" rtl="0" eaLnBrk="1" latinLnBrk="1" hangingPunct="1">
                        <a:defRPr sz="1800" b="1" kern="1200">
                          <a:solidFill>
                            <a:schemeClr val="lt1"/>
                          </a:solidFill>
                          <a:latin typeface="Times New Roman"/>
                        </a:defRPr>
                      </a:lvl8pPr>
                      <a:lvl9pPr marL="3657600" algn="l" defTabSz="914400" rtl="0" eaLnBrk="1" latinLnBrk="1" hangingPunct="1">
                        <a:defRPr sz="1800" b="1" kern="1200">
                          <a:solidFill>
                            <a:schemeClr val="lt1"/>
                          </a:solidFill>
                          <a:latin typeface="Times New Roman"/>
                        </a:defRPr>
                      </a:lvl9pPr>
                    </a:lstStyle>
                    <a:p>
                      <a:pPr algn="ctr" rtl="0"/>
                      <a:r>
                        <a:rPr lang="en-US" sz="2400" dirty="0">
                          <a:solidFill>
                            <a:sysClr val="windowText" lastClr="000000"/>
                          </a:solidFill>
                        </a:rPr>
                        <a:t>8</a:t>
                      </a:r>
                      <a:endParaRPr lang="ar-EG"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EA0B0">
                        <a:lumMod val="60000"/>
                        <a:lumOff val="40000"/>
                      </a:srgbClr>
                    </a:solidFill>
                  </a:tcPr>
                </a:tc>
                <a:tc>
                  <a:txBody>
                    <a:bodyPr/>
                    <a:lstStyle>
                      <a:defPPr>
                        <a:defRPr lang="ko-KR"/>
                      </a:defPPr>
                      <a:lvl1pPr marL="0" algn="l" defTabSz="914400" rtl="0" eaLnBrk="1" latinLnBrk="1" hangingPunct="1">
                        <a:defRPr sz="1800" b="1" kern="1200">
                          <a:solidFill>
                            <a:schemeClr val="lt1"/>
                          </a:solidFill>
                          <a:latin typeface="Times New Roman"/>
                        </a:defRPr>
                      </a:lvl1pPr>
                      <a:lvl2pPr marL="457200" algn="l" defTabSz="914400" rtl="0" eaLnBrk="1" latinLnBrk="1" hangingPunct="1">
                        <a:defRPr sz="1800" b="1" kern="1200">
                          <a:solidFill>
                            <a:schemeClr val="lt1"/>
                          </a:solidFill>
                          <a:latin typeface="Times New Roman"/>
                        </a:defRPr>
                      </a:lvl2pPr>
                      <a:lvl3pPr marL="914400" algn="l" defTabSz="914400" rtl="0" eaLnBrk="1" latinLnBrk="1" hangingPunct="1">
                        <a:defRPr sz="1800" b="1" kern="1200">
                          <a:solidFill>
                            <a:schemeClr val="lt1"/>
                          </a:solidFill>
                          <a:latin typeface="Times New Roman"/>
                        </a:defRPr>
                      </a:lvl3pPr>
                      <a:lvl4pPr marL="1371600" algn="l" defTabSz="914400" rtl="0" eaLnBrk="1" latinLnBrk="1" hangingPunct="1">
                        <a:defRPr sz="1800" b="1" kern="1200">
                          <a:solidFill>
                            <a:schemeClr val="lt1"/>
                          </a:solidFill>
                          <a:latin typeface="Times New Roman"/>
                        </a:defRPr>
                      </a:lvl4pPr>
                      <a:lvl5pPr marL="1828800" algn="l" defTabSz="914400" rtl="0" eaLnBrk="1" latinLnBrk="1" hangingPunct="1">
                        <a:defRPr sz="1800" b="1" kern="1200">
                          <a:solidFill>
                            <a:schemeClr val="lt1"/>
                          </a:solidFill>
                          <a:latin typeface="Times New Roman"/>
                        </a:defRPr>
                      </a:lvl5pPr>
                      <a:lvl6pPr marL="2286000" algn="l" defTabSz="914400" rtl="0" eaLnBrk="1" latinLnBrk="1" hangingPunct="1">
                        <a:defRPr sz="1800" b="1" kern="1200">
                          <a:solidFill>
                            <a:schemeClr val="lt1"/>
                          </a:solidFill>
                          <a:latin typeface="Times New Roman"/>
                        </a:defRPr>
                      </a:lvl6pPr>
                      <a:lvl7pPr marL="2743200" algn="l" defTabSz="914400" rtl="0" eaLnBrk="1" latinLnBrk="1" hangingPunct="1">
                        <a:defRPr sz="1800" b="1" kern="1200">
                          <a:solidFill>
                            <a:schemeClr val="lt1"/>
                          </a:solidFill>
                          <a:latin typeface="Times New Roman"/>
                        </a:defRPr>
                      </a:lvl7pPr>
                      <a:lvl8pPr marL="3200400" algn="l" defTabSz="914400" rtl="0" eaLnBrk="1" latinLnBrk="1" hangingPunct="1">
                        <a:defRPr sz="1800" b="1" kern="1200">
                          <a:solidFill>
                            <a:schemeClr val="lt1"/>
                          </a:solidFill>
                          <a:latin typeface="Times New Roman"/>
                        </a:defRPr>
                      </a:lvl8pPr>
                      <a:lvl9pPr marL="3657600" algn="l" defTabSz="914400" rtl="0" eaLnBrk="1" latinLnBrk="1" hangingPunct="1">
                        <a:defRPr sz="1800" b="1" kern="1200">
                          <a:solidFill>
                            <a:schemeClr val="lt1"/>
                          </a:solidFill>
                          <a:latin typeface="Times New Roman"/>
                        </a:defRPr>
                      </a:lvl9pPr>
                    </a:lstStyle>
                    <a:p>
                      <a:pPr algn="ctr" rtl="0"/>
                      <a:r>
                        <a:rPr lang="en-US" sz="2400" dirty="0">
                          <a:solidFill>
                            <a:sysClr val="windowText" lastClr="000000"/>
                          </a:solidFill>
                        </a:rPr>
                        <a:t>9</a:t>
                      </a:r>
                      <a:endParaRPr lang="ar-EG"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EA0B0">
                        <a:lumMod val="60000"/>
                        <a:lumOff val="40000"/>
                      </a:srgbClr>
                    </a:solidFill>
                  </a:tcPr>
                </a:tc>
                <a:extLst>
                  <a:ext uri="{0D108BD9-81ED-4DB2-BD59-A6C34878D82A}">
                    <a16:rowId xmlns:a16="http://schemas.microsoft.com/office/drawing/2014/main" xmlns="" val="10000"/>
                  </a:ext>
                </a:extLst>
              </a:tr>
            </a:tbl>
          </a:graphicData>
        </a:graphic>
      </p:graphicFrame>
      <p:cxnSp>
        <p:nvCxnSpPr>
          <p:cNvPr id="44" name="Straight Arrow Connector 43"/>
          <p:cNvCxnSpPr/>
          <p:nvPr/>
        </p:nvCxnSpPr>
        <p:spPr bwMode="auto">
          <a:xfrm flipH="1">
            <a:off x="4419600" y="4777740"/>
            <a:ext cx="609600" cy="571500"/>
          </a:xfrm>
          <a:prstGeom prst="straightConnector1">
            <a:avLst/>
          </a:prstGeom>
          <a:solidFill>
            <a:srgbClr val="6EA0B0"/>
          </a:solidFill>
          <a:ln w="25400" cap="flat" cmpd="sng" algn="ctr">
            <a:solidFill>
              <a:srgbClr val="00B050"/>
            </a:solidFill>
            <a:prstDash val="solid"/>
            <a:round/>
            <a:headEnd type="none" w="med" len="med"/>
            <a:tailEnd type="triangle" w="lg" len="med"/>
          </a:ln>
          <a:effectLst/>
        </p:spPr>
      </p:cxnSp>
      <p:sp>
        <p:nvSpPr>
          <p:cNvPr id="45" name="TextBox 44"/>
          <p:cNvSpPr txBox="1"/>
          <p:nvPr/>
        </p:nvSpPr>
        <p:spPr>
          <a:xfrm>
            <a:off x="4876800" y="4472940"/>
            <a:ext cx="685800" cy="381000"/>
          </a:xfrm>
          <a:prstGeom prst="rect">
            <a:avLst/>
          </a:prstGeom>
          <a:noFill/>
        </p:spPr>
        <p:txBody>
          <a:bodyPr wrap="square" rtlCol="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6EA0B0">
                    <a:lumMod val="50000"/>
                  </a:srgbClr>
                </a:solidFill>
                <a:effectLst/>
                <a:uLnTx/>
                <a:uFillTx/>
              </a:rPr>
              <a:t>Top</a:t>
            </a:r>
            <a:endParaRPr kumimoji="0" lang="ar-EG" sz="1800" b="1" i="0" u="none" strike="noStrike" kern="0" cap="none" spc="0" normalizeH="0" baseline="0" noProof="0" dirty="0">
              <a:ln>
                <a:noFill/>
              </a:ln>
              <a:solidFill>
                <a:srgbClr val="6EA0B0">
                  <a:lumMod val="50000"/>
                </a:srgbClr>
              </a:solidFill>
              <a:effectLst/>
              <a:uLnTx/>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Operations</a:t>
            </a:r>
            <a:endParaRPr lang="ar-EG" dirty="0"/>
          </a:p>
        </p:txBody>
      </p:sp>
      <p:sp>
        <p:nvSpPr>
          <p:cNvPr id="5" name="Content Placeholder 4"/>
          <p:cNvSpPr>
            <a:spLocks noGrp="1"/>
          </p:cNvSpPr>
          <p:nvPr>
            <p:ph idx="10"/>
          </p:nvPr>
        </p:nvSpPr>
        <p:spPr/>
        <p:txBody>
          <a:bodyPr/>
          <a:lstStyle/>
          <a:p>
            <a:r>
              <a:rPr lang="en-US" sz="2800" dirty="0">
                <a:solidFill>
                  <a:schemeClr val="accent1">
                    <a:lumMod val="50000"/>
                  </a:schemeClr>
                </a:solidFill>
              </a:rPr>
              <a:t> Length:</a:t>
            </a:r>
            <a:r>
              <a:rPr lang="en-US" sz="2800" dirty="0"/>
              <a:t> Returns the number of elements.</a:t>
            </a:r>
          </a:p>
          <a:p>
            <a:r>
              <a:rPr lang="en-US" sz="2800" dirty="0"/>
              <a:t> </a:t>
            </a:r>
            <a:r>
              <a:rPr lang="en-US" sz="2800" dirty="0">
                <a:solidFill>
                  <a:schemeClr val="accent1">
                    <a:lumMod val="50000"/>
                  </a:schemeClr>
                </a:solidFill>
              </a:rPr>
              <a:t>Push:</a:t>
            </a:r>
            <a:r>
              <a:rPr lang="en-US" sz="2800" dirty="0"/>
              <a:t> adds an element to the top of the stack.</a:t>
            </a:r>
          </a:p>
          <a:p>
            <a:r>
              <a:rPr lang="en-US" sz="2800" dirty="0"/>
              <a:t> </a:t>
            </a:r>
            <a:r>
              <a:rPr lang="en-US" sz="2800" dirty="0">
                <a:solidFill>
                  <a:schemeClr val="accent1">
                    <a:lumMod val="50000"/>
                  </a:schemeClr>
                </a:solidFill>
              </a:rPr>
              <a:t>Pop:</a:t>
            </a:r>
            <a:r>
              <a:rPr lang="en-US" sz="2800" dirty="0"/>
              <a:t> removes the top element.</a:t>
            </a:r>
          </a:p>
          <a:p>
            <a:r>
              <a:rPr lang="en-US" sz="2800" dirty="0"/>
              <a:t> </a:t>
            </a:r>
            <a:r>
              <a:rPr lang="en-US" sz="2800" dirty="0">
                <a:solidFill>
                  <a:schemeClr val="accent1">
                    <a:lumMod val="50000"/>
                  </a:schemeClr>
                </a:solidFill>
              </a:rPr>
              <a:t>Top: </a:t>
            </a:r>
            <a:r>
              <a:rPr lang="en-US" sz="2800" dirty="0"/>
              <a:t>returns the top element.</a:t>
            </a:r>
          </a:p>
          <a:p>
            <a:r>
              <a:rPr lang="en-US" sz="2800" dirty="0"/>
              <a:t> </a:t>
            </a:r>
            <a:r>
              <a:rPr lang="en-US" sz="2800" dirty="0">
                <a:solidFill>
                  <a:schemeClr val="accent1">
                    <a:lumMod val="50000"/>
                  </a:schemeClr>
                </a:solidFill>
              </a:rPr>
              <a:t>Empty: </a:t>
            </a:r>
            <a:r>
              <a:rPr lang="en-US" sz="2800" dirty="0"/>
              <a:t>returns whether the stack is empty.</a:t>
            </a:r>
            <a:endParaRPr lang="ar-EG" sz="28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3276600"/>
            <a:ext cx="8229600" cy="460648"/>
          </a:xfrm>
        </p:spPr>
        <p:txBody>
          <a:bodyPr>
            <a:scene3d>
              <a:camera prst="orthographicFront"/>
              <a:lightRig rig="soft" dir="t">
                <a:rot lat="0" lon="0" rev="10800000"/>
              </a:lightRig>
            </a:scene3d>
            <a:sp3d>
              <a:bevelT w="27940" h="12700"/>
              <a:contourClr>
                <a:srgbClr val="DDDDDD"/>
              </a:contourClr>
            </a:sp3d>
          </a:bodyPr>
          <a:lstStyle/>
          <a:p>
            <a:pPr algn="ctr" rtl="0">
              <a:lnSpc>
                <a:spcPct val="80000"/>
              </a:lnSpc>
            </a:pPr>
            <a:r>
              <a:rPr lang="en-US" sz="7200" b="1" spc="150" dirty="0">
                <a:ln w="11430"/>
                <a:effectLst>
                  <a:outerShdw blurRad="25400" algn="tl" rotWithShape="0">
                    <a:srgbClr val="000000">
                      <a:alpha val="43000"/>
                    </a:srgbClr>
                  </a:outerShdw>
                </a:effectLst>
              </a:rPr>
              <a:t>Stack STL</a:t>
            </a:r>
            <a:endParaRPr lang="ar-EG" sz="7200" b="1" spc="150" dirty="0">
              <a:ln w="11430"/>
              <a:effectLst>
                <a:outerShdw blurRad="25400" algn="tl" rotWithShape="0">
                  <a:srgbClr val="000000">
                    <a:alpha val="43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a:t>
            </a:r>
            <a:endParaRPr lang="ar-EG" dirty="0"/>
          </a:p>
        </p:txBody>
      </p:sp>
      <p:sp>
        <p:nvSpPr>
          <p:cNvPr id="5" name="Content Placeholder 4"/>
          <p:cNvSpPr>
            <a:spLocks noGrp="1"/>
          </p:cNvSpPr>
          <p:nvPr>
            <p:ph idx="10"/>
          </p:nvPr>
        </p:nvSpPr>
        <p:spPr/>
        <p:txBody>
          <a:bodyPr>
            <a:normAutofit/>
          </a:bodyPr>
          <a:lstStyle/>
          <a:p>
            <a:r>
              <a:rPr lang="en-GB" sz="2800" dirty="0"/>
              <a:t>Standard Template Library.</a:t>
            </a:r>
          </a:p>
          <a:p>
            <a:r>
              <a:rPr lang="en-US" sz="2800" dirty="0"/>
              <a:t>It is a C++ library of container classes and algorithms.</a:t>
            </a:r>
          </a:p>
          <a:p>
            <a:r>
              <a:rPr lang="en-US" sz="2800" dirty="0"/>
              <a:t>It provides many of the basic algorithms and data structures of computer science.</a:t>
            </a:r>
          </a:p>
          <a:p>
            <a:pPr>
              <a:buNone/>
            </a:pPr>
            <a:endParaRPr lang="ar-EG" sz="2800" dirty="0"/>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STL</a:t>
            </a:r>
            <a:endParaRPr lang="ar-EG" dirty="0"/>
          </a:p>
        </p:txBody>
      </p:sp>
      <p:sp>
        <p:nvSpPr>
          <p:cNvPr id="5" name="Content Placeholder 4"/>
          <p:cNvSpPr>
            <a:spLocks noGrp="1"/>
          </p:cNvSpPr>
          <p:nvPr>
            <p:ph idx="10"/>
          </p:nvPr>
        </p:nvSpPr>
        <p:spPr/>
        <p:txBody>
          <a:bodyPr/>
          <a:lstStyle/>
          <a:p>
            <a:r>
              <a:rPr lang="en-GB" sz="2800" dirty="0"/>
              <a:t>stack&lt;T&gt;</a:t>
            </a:r>
          </a:p>
          <a:p>
            <a:r>
              <a:rPr lang="en-GB" sz="2800" dirty="0">
                <a:solidFill>
                  <a:schemeClr val="accent1">
                    <a:lumMod val="50000"/>
                  </a:schemeClr>
                </a:solidFill>
              </a:rPr>
              <a:t>Operations:</a:t>
            </a:r>
          </a:p>
          <a:p>
            <a:pPr lvl="1"/>
            <a:r>
              <a:rPr lang="en-GB" dirty="0"/>
              <a:t>empty</a:t>
            </a:r>
          </a:p>
          <a:p>
            <a:pPr lvl="1"/>
            <a:r>
              <a:rPr lang="en-US" dirty="0"/>
              <a:t>pop</a:t>
            </a:r>
          </a:p>
          <a:p>
            <a:pPr lvl="1"/>
            <a:r>
              <a:rPr lang="en-US" dirty="0"/>
              <a:t>push</a:t>
            </a:r>
          </a:p>
          <a:p>
            <a:pPr lvl="1"/>
            <a:r>
              <a:rPr lang="en-US" dirty="0"/>
              <a:t>size</a:t>
            </a:r>
          </a:p>
          <a:p>
            <a:pPr lvl="1"/>
            <a:r>
              <a:rPr lang="en-US" dirty="0"/>
              <a:t>top</a:t>
            </a:r>
            <a:endParaRPr lang="ar-EG"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3276600"/>
            <a:ext cx="8229600" cy="460648"/>
          </a:xfrm>
        </p:spPr>
        <p:txBody>
          <a:bodyPr>
            <a:scene3d>
              <a:camera prst="orthographicFront"/>
              <a:lightRig rig="soft" dir="t">
                <a:rot lat="0" lon="0" rev="10800000"/>
              </a:lightRig>
            </a:scene3d>
            <a:sp3d>
              <a:bevelT w="27940" h="12700"/>
              <a:contourClr>
                <a:srgbClr val="DDDDDD"/>
              </a:contourClr>
            </a:sp3d>
          </a:bodyPr>
          <a:lstStyle/>
          <a:p>
            <a:pPr algn="ctr" rtl="0">
              <a:lnSpc>
                <a:spcPct val="80000"/>
              </a:lnSpc>
            </a:pPr>
            <a:r>
              <a:rPr lang="en-US" sz="7200" b="1" spc="150" dirty="0">
                <a:ln w="11430"/>
                <a:effectLst>
                  <a:outerShdw blurRad="25400" algn="tl" rotWithShape="0">
                    <a:srgbClr val="000000">
                      <a:alpha val="43000"/>
                    </a:srgbClr>
                  </a:outerShdw>
                </a:effectLst>
              </a:rPr>
              <a:t>Applications</a:t>
            </a:r>
            <a:endParaRPr lang="ar-EG" sz="7200" b="1" spc="150" dirty="0">
              <a:ln w="11430"/>
              <a:effectLst>
                <a:outerShdw blurRad="25400" algn="tl" rotWithShape="0">
                  <a:srgbClr val="000000">
                    <a:alpha val="43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0686"/>
            <a:ext cx="7543800" cy="1069514"/>
          </a:xfrm>
        </p:spPr>
        <p:txBody>
          <a:bodyPr/>
          <a:lstStyle/>
          <a:p>
            <a:r>
              <a:rPr lang="en-US" sz="3200" dirty="0"/>
              <a:t>1. Undo operations and Backtracking </a:t>
            </a:r>
            <a:endParaRPr lang="ar-EG" sz="3200" dirty="0"/>
          </a:p>
        </p:txBody>
      </p:sp>
      <p:pic>
        <p:nvPicPr>
          <p:cNvPr id="1026" name="Picture 2" descr="C:\Users\Wedad\Downloads\maze.jpg"/>
          <p:cNvPicPr>
            <a:picLocks noChangeAspect="1" noChangeArrowheads="1"/>
          </p:cNvPicPr>
          <p:nvPr/>
        </p:nvPicPr>
        <p:blipFill>
          <a:blip r:embed="rId2" cstate="print"/>
          <a:srcRect/>
          <a:stretch>
            <a:fillRect/>
          </a:stretch>
        </p:blipFill>
        <p:spPr bwMode="auto">
          <a:xfrm>
            <a:off x="3124200" y="1817472"/>
            <a:ext cx="5227638" cy="4039538"/>
          </a:xfrm>
          <a:prstGeom prst="rect">
            <a:avLst/>
          </a:prstGeom>
          <a:noFill/>
        </p:spPr>
      </p:pic>
      <p:pic>
        <p:nvPicPr>
          <p:cNvPr id="1027" name="Picture 3" descr="C:\Users\Wedad\Downloads\undo.png"/>
          <p:cNvPicPr>
            <a:picLocks noChangeAspect="1" noChangeArrowheads="1"/>
          </p:cNvPicPr>
          <p:nvPr/>
        </p:nvPicPr>
        <p:blipFill>
          <a:blip r:embed="rId3" cstate="print"/>
          <a:srcRect/>
          <a:stretch>
            <a:fillRect/>
          </a:stretch>
        </p:blipFill>
        <p:spPr bwMode="auto">
          <a:xfrm>
            <a:off x="381000" y="2667000"/>
            <a:ext cx="2438400" cy="2438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Balancing Symbols</a:t>
            </a:r>
            <a:endParaRPr lang="ar-EG" dirty="0"/>
          </a:p>
        </p:txBody>
      </p:sp>
      <p:sp>
        <p:nvSpPr>
          <p:cNvPr id="5" name="Content Placeholder 4"/>
          <p:cNvSpPr>
            <a:spLocks noGrp="1"/>
          </p:cNvSpPr>
          <p:nvPr>
            <p:ph idx="10"/>
          </p:nvPr>
        </p:nvSpPr>
        <p:spPr>
          <a:xfrm>
            <a:off x="467544" y="1780455"/>
            <a:ext cx="8229600" cy="4086945"/>
          </a:xfrm>
        </p:spPr>
        <p:txBody>
          <a:bodyPr>
            <a:normAutofit fontScale="62500" lnSpcReduction="20000"/>
          </a:bodyPr>
          <a:lstStyle/>
          <a:p>
            <a:r>
              <a:rPr lang="en-US" sz="3400" dirty="0"/>
              <a:t>Compilers should check whether everything is balanced.</a:t>
            </a:r>
          </a:p>
          <a:p>
            <a:r>
              <a:rPr lang="en-US" sz="3400" dirty="0"/>
              <a:t>Thus, every right brace, bracket, and parenthesis must correspond to its left counterpart.</a:t>
            </a:r>
          </a:p>
          <a:p>
            <a:r>
              <a:rPr lang="en-US" sz="3400" dirty="0"/>
              <a:t>Steps:</a:t>
            </a:r>
          </a:p>
          <a:p>
            <a:pPr lvl="1" algn="just" eaLnBrk="0" latinLnBrk="0" hangingPunct="0"/>
            <a:r>
              <a:rPr lang="en-US" sz="3400" dirty="0"/>
              <a:t>Read characters until end of file.</a:t>
            </a:r>
          </a:p>
          <a:p>
            <a:pPr lvl="1" algn="just" eaLnBrk="0" latinLnBrk="0" hangingPunct="0"/>
            <a:r>
              <a:rPr lang="en-US" sz="3400" dirty="0"/>
              <a:t>If the character is an opening symbol, push it onto the stack.</a:t>
            </a:r>
          </a:p>
          <a:p>
            <a:pPr lvl="1" algn="just" eaLnBrk="0" latinLnBrk="0" hangingPunct="0"/>
            <a:r>
              <a:rPr lang="en-US" sz="3400" dirty="0"/>
              <a:t>If it is a closing symbol and the stack is empty, report </a:t>
            </a:r>
            <a:r>
              <a:rPr lang="en-GB" sz="3400" dirty="0"/>
              <a:t>an error.</a:t>
            </a:r>
          </a:p>
          <a:p>
            <a:pPr lvl="1" algn="just" eaLnBrk="0" latinLnBrk="0" hangingPunct="0"/>
            <a:r>
              <a:rPr lang="en-GB" sz="3400" dirty="0"/>
              <a:t>Otherwise, pop the stack.</a:t>
            </a:r>
          </a:p>
          <a:p>
            <a:pPr lvl="1" algn="just" eaLnBrk="0" latinLnBrk="0" hangingPunct="0"/>
            <a:r>
              <a:rPr lang="en-US" sz="3400" dirty="0"/>
              <a:t>If the symbol popped doesn’t match, report an error.</a:t>
            </a:r>
          </a:p>
          <a:p>
            <a:pPr lvl="1" algn="just" eaLnBrk="0" latinLnBrk="0" hangingPunct="0"/>
            <a:r>
              <a:rPr lang="en-US" sz="3400" dirty="0"/>
              <a:t>At end of file, if the stack is not empty, report an </a:t>
            </a:r>
            <a:r>
              <a:rPr lang="en-GB" sz="3400" dirty="0"/>
              <a:t>error.</a:t>
            </a:r>
            <a:endParaRPr lang="ar-EG" sz="3400" dirty="0"/>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Contents</a:t>
            </a:r>
            <a:endParaRPr lang="ar-EG" dirty="0">
              <a:solidFill>
                <a:schemeClr val="tx1">
                  <a:lumMod val="85000"/>
                </a:schemeClr>
              </a:solidFill>
            </a:endParaRPr>
          </a:p>
        </p:txBody>
      </p:sp>
      <p:sp>
        <p:nvSpPr>
          <p:cNvPr id="4" name="TextBox 3"/>
          <p:cNvSpPr txBox="1"/>
          <p:nvPr/>
        </p:nvSpPr>
        <p:spPr>
          <a:xfrm>
            <a:off x="381000" y="2128790"/>
            <a:ext cx="609600" cy="523220"/>
          </a:xfrm>
          <a:prstGeom prst="rect">
            <a:avLst/>
          </a:prstGeom>
          <a:noFill/>
        </p:spPr>
        <p:txBody>
          <a:bodyPr wrap="square" rtlCol="1">
            <a:spAutoFit/>
          </a:bodyPr>
          <a:lstStyle/>
          <a:p>
            <a:pPr>
              <a:buClr>
                <a:srgbClr val="00B050"/>
              </a:buClr>
              <a:buFont typeface="Wingdings" pitchFamily="2" charset="2"/>
              <a:buChar char="ü"/>
            </a:pPr>
            <a:r>
              <a:rPr lang="en-US" sz="2800" dirty="0"/>
              <a:t> </a:t>
            </a:r>
            <a:endParaRPr lang="ar-EG" sz="2800" dirty="0"/>
          </a:p>
        </p:txBody>
      </p:sp>
      <p:sp>
        <p:nvSpPr>
          <p:cNvPr id="6" name="Right Arrow 5"/>
          <p:cNvSpPr/>
          <p:nvPr/>
        </p:nvSpPr>
        <p:spPr bwMode="auto">
          <a:xfrm>
            <a:off x="472190" y="2635770"/>
            <a:ext cx="304800" cy="152400"/>
          </a:xfrm>
          <a:prstGeom prst="rightArrow">
            <a:avLst/>
          </a:prstGeom>
          <a:solidFill>
            <a:schemeClr val="accent1">
              <a:lumMod val="75000"/>
            </a:schemeClr>
          </a:solidFill>
          <a:ln>
            <a:solidFill>
              <a:schemeClr val="accent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ar-EG" sz="1800" b="0" i="0" u="none" strike="noStrike" cap="none" normalizeH="0" baseline="0" dirty="0">
              <a:ln>
                <a:noFill/>
              </a:ln>
              <a:solidFill>
                <a:schemeClr val="bg2"/>
              </a:solidFill>
              <a:effectLst/>
              <a:latin typeface="Times New Roman" pitchFamily="18" charset="0"/>
            </a:endParaRPr>
          </a:p>
        </p:txBody>
      </p:sp>
      <p:sp>
        <p:nvSpPr>
          <p:cNvPr id="11" name="Content Placeholder 3"/>
          <p:cNvSpPr>
            <a:spLocks noGrp="1"/>
          </p:cNvSpPr>
          <p:nvPr>
            <p:ph idx="10"/>
          </p:nvPr>
        </p:nvSpPr>
        <p:spPr>
          <a:xfrm>
            <a:off x="467544" y="2161454"/>
            <a:ext cx="8229600" cy="4010745"/>
          </a:xfrm>
        </p:spPr>
        <p:txBody>
          <a:bodyPr>
            <a:normAutofit fontScale="85000" lnSpcReduction="20000"/>
          </a:bodyPr>
          <a:lstStyle/>
          <a:p>
            <a:pPr marL="514350" indent="-514350">
              <a:buFont typeface="+mj-lt"/>
              <a:buAutoNum type="arabicPeriod"/>
            </a:pPr>
            <a:r>
              <a:rPr lang="en-US" sz="3200" dirty="0">
                <a:solidFill>
                  <a:schemeClr val="tx1"/>
                </a:solidFill>
              </a:rPr>
              <a:t> Revision on classes &amp; Pointers.</a:t>
            </a:r>
          </a:p>
          <a:p>
            <a:pPr marL="514350" indent="-514350">
              <a:buFont typeface="+mj-lt"/>
              <a:buAutoNum type="arabicPeriod"/>
            </a:pPr>
            <a:r>
              <a:rPr lang="en-US" sz="3200" dirty="0">
                <a:solidFill>
                  <a:schemeClr val="tx1"/>
                </a:solidFill>
              </a:rPr>
              <a:t> Stacks</a:t>
            </a:r>
          </a:p>
          <a:p>
            <a:pPr marL="514350" indent="-514350">
              <a:buFont typeface="+mj-lt"/>
              <a:buAutoNum type="arabicPeriod"/>
            </a:pPr>
            <a:r>
              <a:rPr lang="en-US" sz="3200" dirty="0">
                <a:solidFill>
                  <a:schemeClr val="tx1"/>
                </a:solidFill>
              </a:rPr>
              <a:t> Queues</a:t>
            </a:r>
          </a:p>
          <a:p>
            <a:pPr marL="514350" indent="-514350">
              <a:buFont typeface="+mj-lt"/>
              <a:buAutoNum type="arabicPeriod"/>
            </a:pPr>
            <a:r>
              <a:rPr lang="en-US" sz="3200" dirty="0">
                <a:solidFill>
                  <a:schemeClr val="tx1"/>
                </a:solidFill>
              </a:rPr>
              <a:t> Array Lists</a:t>
            </a:r>
          </a:p>
          <a:p>
            <a:pPr marL="514350" indent="-514350">
              <a:buFont typeface="+mj-lt"/>
              <a:buAutoNum type="arabicPeriod"/>
            </a:pPr>
            <a:r>
              <a:rPr lang="en-US" sz="3200" dirty="0">
                <a:solidFill>
                  <a:schemeClr val="tx1"/>
                </a:solidFill>
              </a:rPr>
              <a:t> Linked Lists</a:t>
            </a:r>
          </a:p>
          <a:p>
            <a:pPr marL="514350" indent="-514350">
              <a:buFont typeface="+mj-lt"/>
              <a:buAutoNum type="arabicPeriod"/>
            </a:pPr>
            <a:r>
              <a:rPr lang="en-US" sz="3200" dirty="0">
                <a:solidFill>
                  <a:schemeClr val="tx1"/>
                </a:solidFill>
              </a:rPr>
              <a:t> Binary Search Trees</a:t>
            </a:r>
          </a:p>
          <a:p>
            <a:pPr marL="514350" indent="-514350">
              <a:buFont typeface="+mj-lt"/>
              <a:buAutoNum type="arabicPeriod"/>
            </a:pPr>
            <a:r>
              <a:rPr lang="en-US" sz="3200" dirty="0">
                <a:solidFill>
                  <a:schemeClr val="tx1"/>
                </a:solidFill>
              </a:rPr>
              <a:t> Hash Tables</a:t>
            </a:r>
          </a:p>
          <a:p>
            <a:pPr marL="514350" indent="-514350">
              <a:buFont typeface="+mj-lt"/>
              <a:buAutoNum type="arabicPeriod"/>
            </a:pPr>
            <a:r>
              <a:rPr lang="en-US" sz="3200" dirty="0">
                <a:solidFill>
                  <a:schemeClr val="tx1"/>
                </a:solidFill>
              </a:rPr>
              <a:t> STL</a:t>
            </a:r>
          </a:p>
          <a:p>
            <a:pPr marL="514350" indent="-514350">
              <a:buFont typeface="+mj-lt"/>
              <a:buAutoNum type="arabicPeriod"/>
            </a:pPr>
            <a:r>
              <a:rPr lang="en-US" sz="3200" dirty="0">
                <a:solidFill>
                  <a:schemeClr val="tx1"/>
                </a:solidFill>
              </a:rPr>
              <a:t> Graphs</a:t>
            </a:r>
          </a:p>
          <a:p>
            <a:pPr marL="514350" indent="-514350">
              <a:buNone/>
            </a:pPr>
            <a:endParaRPr lang="en-US" sz="32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Call Stack</a:t>
            </a:r>
            <a:endParaRPr lang="ar-EG" dirty="0"/>
          </a:p>
        </p:txBody>
      </p:sp>
      <p:sp>
        <p:nvSpPr>
          <p:cNvPr id="5" name="Content Placeholder 4"/>
          <p:cNvSpPr>
            <a:spLocks noGrp="1"/>
          </p:cNvSpPr>
          <p:nvPr>
            <p:ph idx="10"/>
          </p:nvPr>
        </p:nvSpPr>
        <p:spPr>
          <a:xfrm>
            <a:off x="467544" y="1752600"/>
            <a:ext cx="8229600" cy="4343400"/>
          </a:xfrm>
        </p:spPr>
        <p:txBody>
          <a:bodyPr>
            <a:normAutofit fontScale="92500"/>
          </a:bodyPr>
          <a:lstStyle/>
          <a:p>
            <a:r>
              <a:rPr lang="en-US" sz="2400" dirty="0"/>
              <a:t>On calling a function, it is important to save the address of next instruction that needs to be executed in the program.</a:t>
            </a:r>
          </a:p>
          <a:p>
            <a:r>
              <a:rPr lang="en-US" sz="2400" dirty="0"/>
              <a:t>For saving a return address, it needs to be put somewhere in the memory.</a:t>
            </a:r>
          </a:p>
          <a:p>
            <a:r>
              <a:rPr lang="en-US" sz="2400" dirty="0"/>
              <a:t>The conventional method is to push in to the stack.</a:t>
            </a:r>
          </a:p>
          <a:p>
            <a:r>
              <a:rPr lang="en-US" sz="2400" dirty="0"/>
              <a:t>Also, a function needs to save the parameters before executing its instructions, which will also be pushed in the stack.</a:t>
            </a:r>
          </a:p>
          <a:p>
            <a:r>
              <a:rPr lang="en-US" sz="2400" dirty="0"/>
              <a:t>This forms the call stack. </a:t>
            </a:r>
          </a:p>
          <a:p>
            <a:endParaRPr lang="en-US" sz="2400" dirty="0"/>
          </a:p>
          <a:p>
            <a:r>
              <a:rPr lang="en-US" sz="2400" dirty="0"/>
              <a:t>https://www.youtube.com/watch?v=Q2sFmqvpBe0</a:t>
            </a:r>
            <a:endParaRPr lang="ar-EG" sz="2400"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848600" cy="1069514"/>
          </a:xfrm>
        </p:spPr>
        <p:txBody>
          <a:bodyPr/>
          <a:lstStyle/>
          <a:p>
            <a:r>
              <a:rPr lang="en-US" sz="3400" dirty="0"/>
              <a:t>Infix, Prefix and Postfix Expressions</a:t>
            </a:r>
          </a:p>
        </p:txBody>
      </p:sp>
      <p:graphicFrame>
        <p:nvGraphicFramePr>
          <p:cNvPr id="5" name="Content Placeholder 4"/>
          <p:cNvGraphicFramePr>
            <a:graphicFrameLocks noGrp="1"/>
          </p:cNvGraphicFramePr>
          <p:nvPr>
            <p:ph idx="10"/>
            <p:extLst>
              <p:ext uri="{D42A27DB-BD31-4B8C-83A1-F6EECF244321}">
                <p14:modId xmlns:p14="http://schemas.microsoft.com/office/powerpoint/2010/main" xmlns="" val="2035926142"/>
              </p:ext>
            </p:extLst>
          </p:nvPr>
        </p:nvGraphicFramePr>
        <p:xfrm>
          <a:off x="457200" y="1905000"/>
          <a:ext cx="82296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20000"/>
                    </a:ext>
                  </a:extLst>
                </a:gridCol>
                <a:gridCol w="2743200">
                  <a:extLst>
                    <a:ext uri="{9D8B030D-6E8A-4147-A177-3AD203B41FA5}">
                      <a16:colId xmlns:a16="http://schemas.microsoft.com/office/drawing/2014/main" xmlns="" val="20001"/>
                    </a:ext>
                  </a:extLst>
                </a:gridCol>
                <a:gridCol w="2743200">
                  <a:extLst>
                    <a:ext uri="{9D8B030D-6E8A-4147-A177-3AD203B41FA5}">
                      <a16:colId xmlns:a16="http://schemas.microsoft.com/office/drawing/2014/main" xmlns="" val="20002"/>
                    </a:ext>
                  </a:extLst>
                </a:gridCol>
              </a:tblGrid>
              <a:tr h="370840">
                <a:tc>
                  <a:txBody>
                    <a:bodyPr/>
                    <a:lstStyle/>
                    <a:p>
                      <a:pPr algn="ctr"/>
                      <a:r>
                        <a:rPr lang="en-US" dirty="0"/>
                        <a:t>Infix</a:t>
                      </a:r>
                    </a:p>
                  </a:txBody>
                  <a:tcPr/>
                </a:tc>
                <a:tc>
                  <a:txBody>
                    <a:bodyPr/>
                    <a:lstStyle/>
                    <a:p>
                      <a:pPr algn="ctr"/>
                      <a:r>
                        <a:rPr lang="en-US" dirty="0"/>
                        <a:t>Prefix</a:t>
                      </a:r>
                    </a:p>
                  </a:txBody>
                  <a:tcPr/>
                </a:tc>
                <a:tc>
                  <a:txBody>
                    <a:bodyPr/>
                    <a:lstStyle/>
                    <a:p>
                      <a:pPr algn="ctr"/>
                      <a:r>
                        <a:rPr lang="en-US" dirty="0"/>
                        <a:t>Postfix</a:t>
                      </a:r>
                    </a:p>
                  </a:txBody>
                  <a:tcPr/>
                </a:tc>
                <a:extLst>
                  <a:ext uri="{0D108BD9-81ED-4DB2-BD59-A6C34878D82A}">
                    <a16:rowId xmlns:a16="http://schemas.microsoft.com/office/drawing/2014/main" xmlns="" val="10000"/>
                  </a:ext>
                </a:extLst>
              </a:tr>
              <a:tr h="370840">
                <a:tc>
                  <a:txBody>
                    <a:bodyPr/>
                    <a:lstStyle/>
                    <a:p>
                      <a:pPr algn="ctr"/>
                      <a:r>
                        <a:rPr lang="en-US" dirty="0"/>
                        <a:t>A+B</a:t>
                      </a:r>
                    </a:p>
                  </a:txBody>
                  <a:tcPr/>
                </a:tc>
                <a:tc>
                  <a:txBody>
                    <a:bodyPr/>
                    <a:lstStyle/>
                    <a:p>
                      <a:pPr algn="ctr"/>
                      <a:r>
                        <a:rPr lang="en-US" dirty="0"/>
                        <a:t>+AB</a:t>
                      </a:r>
                    </a:p>
                  </a:txBody>
                  <a:tcPr/>
                </a:tc>
                <a:tc>
                  <a:txBody>
                    <a:bodyPr/>
                    <a:lstStyle/>
                    <a:p>
                      <a:pPr algn="ctr"/>
                      <a:r>
                        <a:rPr lang="en-US" dirty="0"/>
                        <a:t>AB+</a:t>
                      </a:r>
                    </a:p>
                  </a:txBody>
                  <a:tcPr/>
                </a:tc>
                <a:extLst>
                  <a:ext uri="{0D108BD9-81ED-4DB2-BD59-A6C34878D82A}">
                    <a16:rowId xmlns:a16="http://schemas.microsoft.com/office/drawing/2014/main" xmlns="" val="10001"/>
                  </a:ext>
                </a:extLst>
              </a:tr>
              <a:tr h="370840">
                <a:tc>
                  <a:txBody>
                    <a:bodyPr/>
                    <a:lstStyle/>
                    <a:p>
                      <a:pPr algn="ctr"/>
                      <a:r>
                        <a:rPr lang="en-US" dirty="0"/>
                        <a:t>A+B*C</a:t>
                      </a:r>
                    </a:p>
                  </a:txBody>
                  <a:tcPr/>
                </a:tc>
                <a:tc>
                  <a:txBody>
                    <a:bodyPr/>
                    <a:lstStyle/>
                    <a:p>
                      <a:pPr algn="ctr"/>
                      <a:r>
                        <a:rPr lang="en-US" dirty="0"/>
                        <a:t>+A*BC</a:t>
                      </a:r>
                    </a:p>
                  </a:txBody>
                  <a:tcPr/>
                </a:tc>
                <a:tc>
                  <a:txBody>
                    <a:bodyPr/>
                    <a:lstStyle/>
                    <a:p>
                      <a:pPr algn="ctr"/>
                      <a:r>
                        <a:rPr lang="en-US" dirty="0"/>
                        <a:t>ABC*+</a:t>
                      </a:r>
                    </a:p>
                  </a:txBody>
                  <a:tcPr/>
                </a:tc>
                <a:extLst>
                  <a:ext uri="{0D108BD9-81ED-4DB2-BD59-A6C34878D82A}">
                    <a16:rowId xmlns:a16="http://schemas.microsoft.com/office/drawing/2014/main" xmlns="" val="10002"/>
                  </a:ext>
                </a:extLst>
              </a:tr>
              <a:tr h="370840">
                <a:tc>
                  <a:txBody>
                    <a:bodyPr/>
                    <a:lstStyle/>
                    <a:p>
                      <a:pPr algn="ctr"/>
                      <a:r>
                        <a:rPr lang="en-US" dirty="0"/>
                        <a:t>(A+B)*C</a:t>
                      </a:r>
                    </a:p>
                  </a:txBody>
                  <a:tcPr/>
                </a:tc>
                <a:tc>
                  <a:txBody>
                    <a:bodyPr/>
                    <a:lstStyle/>
                    <a:p>
                      <a:pPr algn="ctr"/>
                      <a:r>
                        <a:rPr lang="en-US" dirty="0"/>
                        <a:t>*+ABC</a:t>
                      </a:r>
                    </a:p>
                  </a:txBody>
                  <a:tcPr/>
                </a:tc>
                <a:tc>
                  <a:txBody>
                    <a:bodyPr/>
                    <a:lstStyle/>
                    <a:p>
                      <a:pPr algn="ctr"/>
                      <a:r>
                        <a:rPr lang="en-US" dirty="0"/>
                        <a:t>AB+C*</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86458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0686"/>
            <a:ext cx="7543800" cy="1069514"/>
          </a:xfrm>
        </p:spPr>
        <p:txBody>
          <a:bodyPr anchor="t" anchorCtr="0"/>
          <a:lstStyle/>
          <a:p>
            <a:r>
              <a:rPr lang="en-US" sz="3600" dirty="0"/>
              <a:t>4. Evaluating Postfix Expressions</a:t>
            </a:r>
            <a:endParaRPr lang="ar-EG" sz="3600" dirty="0"/>
          </a:p>
        </p:txBody>
      </p:sp>
      <p:sp>
        <p:nvSpPr>
          <p:cNvPr id="5" name="Content Placeholder 4"/>
          <p:cNvSpPr>
            <a:spLocks noGrp="1"/>
          </p:cNvSpPr>
          <p:nvPr>
            <p:ph idx="10"/>
          </p:nvPr>
        </p:nvSpPr>
        <p:spPr>
          <a:xfrm>
            <a:off x="467544" y="1600200"/>
            <a:ext cx="8229600" cy="4724400"/>
          </a:xfrm>
        </p:spPr>
        <p:txBody>
          <a:bodyPr>
            <a:normAutofit lnSpcReduction="10000"/>
          </a:bodyPr>
          <a:lstStyle/>
          <a:p>
            <a:r>
              <a:rPr lang="en-US" sz="2800" dirty="0"/>
              <a:t>Infix Expression 6*(5+(2+3)*8+3)</a:t>
            </a:r>
          </a:p>
          <a:p>
            <a:r>
              <a:rPr lang="en-US" sz="2800" dirty="0"/>
              <a:t>Equivalent to Postfix: 6 5 2 3 + 8 * + 3 + *</a:t>
            </a:r>
          </a:p>
          <a:p>
            <a:r>
              <a:rPr lang="en-US" sz="2800" dirty="0"/>
              <a:t>Easier to be evaluated.</a:t>
            </a:r>
          </a:p>
          <a:p>
            <a:r>
              <a:rPr lang="en-US" sz="2800" dirty="0"/>
              <a:t>Could be evaluated using a stack.</a:t>
            </a:r>
          </a:p>
          <a:p>
            <a:r>
              <a:rPr lang="en-US" sz="2800" dirty="0"/>
              <a:t>Also called “</a:t>
            </a:r>
            <a:r>
              <a:rPr lang="en-US" sz="2800" dirty="0">
                <a:solidFill>
                  <a:schemeClr val="accent1">
                    <a:lumMod val="50000"/>
                  </a:schemeClr>
                </a:solidFill>
              </a:rPr>
              <a:t>Reverse Polish Notation</a:t>
            </a:r>
            <a:r>
              <a:rPr lang="en-US" sz="2800" dirty="0"/>
              <a:t>”.</a:t>
            </a:r>
          </a:p>
          <a:p>
            <a:r>
              <a:rPr lang="en-US" sz="2800" dirty="0">
                <a:solidFill>
                  <a:schemeClr val="accent1">
                    <a:lumMod val="50000"/>
                  </a:schemeClr>
                </a:solidFill>
              </a:rPr>
              <a:t>Steps:</a:t>
            </a:r>
          </a:p>
          <a:p>
            <a:pPr lvl="1" algn="just" eaLnBrk="0" latinLnBrk="0" hangingPunct="0"/>
            <a:r>
              <a:rPr lang="en-US" dirty="0"/>
              <a:t>Operands are pushed into the stack.</a:t>
            </a:r>
          </a:p>
          <a:p>
            <a:pPr lvl="1" algn="just" eaLnBrk="0" latinLnBrk="0" hangingPunct="0"/>
            <a:r>
              <a:rPr lang="en-US" dirty="0"/>
              <a:t>When an operator is encountered the last 2 operands are popped and replaced with the result.</a:t>
            </a:r>
          </a:p>
          <a:p>
            <a:endParaRPr lang="ar-EG"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4. Evaluating Postfix Expressions cont.</a:t>
            </a:r>
            <a:endParaRPr lang="ar-EG" sz="2800" dirty="0"/>
          </a:p>
        </p:txBody>
      </p:sp>
      <p:sp>
        <p:nvSpPr>
          <p:cNvPr id="3" name="Content Placeholder 2"/>
          <p:cNvSpPr>
            <a:spLocks noGrp="1"/>
          </p:cNvSpPr>
          <p:nvPr>
            <p:ph idx="1"/>
          </p:nvPr>
        </p:nvSpPr>
        <p:spPr>
          <a:xfrm>
            <a:off x="457200" y="2511152"/>
            <a:ext cx="8229600" cy="460648"/>
          </a:xfrm>
        </p:spPr>
        <p:txBody>
          <a:bodyPr>
            <a:noAutofit/>
          </a:bodyPr>
          <a:lstStyle/>
          <a:p>
            <a:r>
              <a:rPr lang="en-US" sz="2800" dirty="0">
                <a:solidFill>
                  <a:schemeClr val="tx1"/>
                </a:solidFill>
              </a:rPr>
              <a:t> </a:t>
            </a:r>
            <a:r>
              <a:rPr lang="en-US" sz="2800" b="1" u="sng" dirty="0">
                <a:solidFill>
                  <a:schemeClr val="accent1">
                    <a:lumMod val="50000"/>
                  </a:schemeClr>
                </a:solidFill>
              </a:rPr>
              <a:t>6 5 2 3 </a:t>
            </a:r>
            <a:r>
              <a:rPr lang="en-US" sz="2800" b="1" dirty="0">
                <a:solidFill>
                  <a:schemeClr val="tx1"/>
                </a:solidFill>
              </a:rPr>
              <a:t>+ 8 * + 3 + *</a:t>
            </a:r>
          </a:p>
          <a:p>
            <a:pPr>
              <a:buNone/>
            </a:pPr>
            <a:endParaRPr lang="ar-EG" sz="2800" dirty="0">
              <a:solidFill>
                <a:schemeClr val="tx1"/>
              </a:solidFill>
            </a:endParaRPr>
          </a:p>
        </p:txBody>
      </p:sp>
      <p:graphicFrame>
        <p:nvGraphicFramePr>
          <p:cNvPr id="4" name="Table 3"/>
          <p:cNvGraphicFramePr>
            <a:graphicFrameLocks noGrp="1"/>
          </p:cNvGraphicFramePr>
          <p:nvPr/>
        </p:nvGraphicFramePr>
        <p:xfrm>
          <a:off x="2971800" y="3657600"/>
          <a:ext cx="2057400" cy="207264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tx1"/>
                          </a:solidFill>
                        </a:rPr>
                        <a:t>3</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tx1"/>
                          </a:solidFill>
                        </a:rPr>
                        <a:t>2</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1"/>
                  </a:ext>
                </a:extLst>
              </a:tr>
              <a:tr h="370840">
                <a:tc>
                  <a:txBody>
                    <a:bodyPr/>
                    <a:lstStyle/>
                    <a:p>
                      <a:pPr algn="ctr" rtl="0"/>
                      <a:r>
                        <a:rPr lang="en-US" sz="2800" b="1" dirty="0">
                          <a:solidFill>
                            <a:schemeClr val="tx1"/>
                          </a:solidFill>
                        </a:rPr>
                        <a:t>5</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2"/>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4. Evaluating Postfix Expressions cont.</a:t>
            </a:r>
            <a:endParaRPr lang="ar-EG" sz="2800" dirty="0"/>
          </a:p>
        </p:txBody>
      </p:sp>
      <p:sp>
        <p:nvSpPr>
          <p:cNvPr id="3" name="Content Placeholder 2"/>
          <p:cNvSpPr>
            <a:spLocks noGrp="1"/>
          </p:cNvSpPr>
          <p:nvPr>
            <p:ph idx="1"/>
          </p:nvPr>
        </p:nvSpPr>
        <p:spPr>
          <a:xfrm>
            <a:off x="457200" y="2282552"/>
            <a:ext cx="8229600" cy="460648"/>
          </a:xfrm>
        </p:spPr>
        <p:txBody>
          <a:bodyPr>
            <a:noAutofit/>
          </a:bodyPr>
          <a:lstStyle/>
          <a:p>
            <a:r>
              <a:rPr lang="en-US" sz="2800" dirty="0">
                <a:solidFill>
                  <a:schemeClr val="tx1"/>
                </a:solidFill>
              </a:rPr>
              <a:t> </a:t>
            </a:r>
            <a:r>
              <a:rPr lang="en-US" sz="2800" b="1" u="sng" dirty="0">
                <a:solidFill>
                  <a:schemeClr val="accent1">
                    <a:lumMod val="50000"/>
                  </a:schemeClr>
                </a:solidFill>
              </a:rPr>
              <a:t>6 5 2 3 +</a:t>
            </a:r>
            <a:r>
              <a:rPr lang="en-US" sz="2800" b="1" dirty="0">
                <a:solidFill>
                  <a:schemeClr val="tx1"/>
                </a:solidFill>
              </a:rPr>
              <a:t> 8 * + 3 + *</a:t>
            </a:r>
          </a:p>
          <a:p>
            <a:pPr>
              <a:buNone/>
            </a:pPr>
            <a:endParaRPr lang="ar-EG" sz="2800" dirty="0">
              <a:solidFill>
                <a:schemeClr val="tx1"/>
              </a:solidFill>
            </a:endParaRPr>
          </a:p>
        </p:txBody>
      </p:sp>
      <p:graphicFrame>
        <p:nvGraphicFramePr>
          <p:cNvPr id="4" name="Table 3"/>
          <p:cNvGraphicFramePr>
            <a:graphicFrameLocks noGrp="1"/>
          </p:cNvGraphicFramePr>
          <p:nvPr/>
        </p:nvGraphicFramePr>
        <p:xfrm>
          <a:off x="1219200" y="3352800"/>
          <a:ext cx="2057400" cy="207264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3</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bg2"/>
                          </a:solidFill>
                        </a:rPr>
                        <a:t>2</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1"/>
                  </a:ext>
                </a:extLst>
              </a:tr>
              <a:tr h="370840">
                <a:tc>
                  <a:txBody>
                    <a:bodyPr/>
                    <a:lstStyle/>
                    <a:p>
                      <a:pPr algn="ctr" rtl="0"/>
                      <a:r>
                        <a:rPr lang="en-US" sz="2800" b="1" dirty="0">
                          <a:solidFill>
                            <a:schemeClr val="tx1"/>
                          </a:solidFill>
                        </a:rPr>
                        <a:t>5</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2"/>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nvGraphicFramePr>
        <p:xfrm>
          <a:off x="4724400" y="3352800"/>
          <a:ext cx="2057400" cy="155448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5</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tx1"/>
                          </a:solidFill>
                        </a:rPr>
                        <a:t>5</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1"/>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2"/>
                  </a:ext>
                </a:extLst>
              </a:tr>
            </a:tbl>
          </a:graphicData>
        </a:graphic>
      </p:graphicFrame>
      <p:sp>
        <p:nvSpPr>
          <p:cNvPr id="6" name="Right Arrow 5"/>
          <p:cNvSpPr/>
          <p:nvPr/>
        </p:nvSpPr>
        <p:spPr bwMode="auto">
          <a:xfrm>
            <a:off x="3429000" y="3886200"/>
            <a:ext cx="1143000" cy="457200"/>
          </a:xfrm>
          <a:prstGeom prst="rightArrow">
            <a:avLst/>
          </a:prstGeom>
          <a:ln>
            <a:solidFill>
              <a:schemeClr val="accent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ar-EG" sz="1800" b="0" i="0" u="none" strike="noStrike" cap="none" normalizeH="0" baseline="0" dirty="0">
              <a:ln>
                <a:noFill/>
              </a:ln>
              <a:solidFill>
                <a:schemeClr val="bg2"/>
              </a:solidFill>
              <a:effectLst/>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4. Evaluating Postfix Expressions cont.</a:t>
            </a:r>
            <a:endParaRPr lang="ar-EG" sz="2800" dirty="0"/>
          </a:p>
        </p:txBody>
      </p:sp>
      <p:graphicFrame>
        <p:nvGraphicFramePr>
          <p:cNvPr id="4" name="Table 3"/>
          <p:cNvGraphicFramePr>
            <a:graphicFrameLocks noGrp="1"/>
          </p:cNvGraphicFramePr>
          <p:nvPr/>
        </p:nvGraphicFramePr>
        <p:xfrm>
          <a:off x="2971800" y="3657600"/>
          <a:ext cx="2057400" cy="207264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8</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tx1"/>
                          </a:solidFill>
                        </a:rPr>
                        <a:t>5</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1"/>
                  </a:ext>
                </a:extLst>
              </a:tr>
              <a:tr h="370840">
                <a:tc>
                  <a:txBody>
                    <a:bodyPr/>
                    <a:lstStyle/>
                    <a:p>
                      <a:pPr algn="ctr" rtl="0"/>
                      <a:r>
                        <a:rPr lang="en-US" sz="2800" b="1" dirty="0">
                          <a:solidFill>
                            <a:schemeClr val="tx1"/>
                          </a:solidFill>
                        </a:rPr>
                        <a:t>5</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2"/>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3"/>
                  </a:ext>
                </a:extLst>
              </a:tr>
            </a:tbl>
          </a:graphicData>
        </a:graphic>
      </p:graphicFrame>
      <p:sp>
        <p:nvSpPr>
          <p:cNvPr id="8" name="Content Placeholder 2"/>
          <p:cNvSpPr>
            <a:spLocks noGrp="1"/>
          </p:cNvSpPr>
          <p:nvPr>
            <p:ph idx="1"/>
          </p:nvPr>
        </p:nvSpPr>
        <p:spPr>
          <a:xfrm>
            <a:off x="457200" y="2282552"/>
            <a:ext cx="8229600" cy="460648"/>
          </a:xfrm>
        </p:spPr>
        <p:txBody>
          <a:bodyPr>
            <a:noAutofit/>
          </a:bodyPr>
          <a:lstStyle/>
          <a:p>
            <a:r>
              <a:rPr lang="en-US" sz="2800" dirty="0">
                <a:solidFill>
                  <a:schemeClr val="tx1"/>
                </a:solidFill>
              </a:rPr>
              <a:t> </a:t>
            </a:r>
            <a:r>
              <a:rPr lang="en-US" sz="2800" b="1" u="sng" dirty="0">
                <a:solidFill>
                  <a:schemeClr val="accent1">
                    <a:lumMod val="50000"/>
                  </a:schemeClr>
                </a:solidFill>
              </a:rPr>
              <a:t>6 5 2 3 + 8 </a:t>
            </a:r>
            <a:r>
              <a:rPr lang="en-US" sz="2800" b="1" dirty="0">
                <a:solidFill>
                  <a:schemeClr val="tx1"/>
                </a:solidFill>
              </a:rPr>
              <a:t>* + 3 + *</a:t>
            </a:r>
          </a:p>
          <a:p>
            <a:pPr>
              <a:buNone/>
            </a:pPr>
            <a:endParaRPr lang="ar-EG" sz="28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4. Evaluating Postfix Expressions cont.</a:t>
            </a:r>
            <a:endParaRPr lang="ar-EG" sz="2800" dirty="0"/>
          </a:p>
        </p:txBody>
      </p:sp>
      <p:graphicFrame>
        <p:nvGraphicFramePr>
          <p:cNvPr id="4" name="Table 3"/>
          <p:cNvGraphicFramePr>
            <a:graphicFrameLocks noGrp="1"/>
          </p:cNvGraphicFramePr>
          <p:nvPr/>
        </p:nvGraphicFramePr>
        <p:xfrm>
          <a:off x="1447800" y="3352800"/>
          <a:ext cx="2057400" cy="207264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8</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bg2"/>
                          </a:solidFill>
                        </a:rPr>
                        <a:t>5</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1"/>
                  </a:ext>
                </a:extLst>
              </a:tr>
              <a:tr h="370840">
                <a:tc>
                  <a:txBody>
                    <a:bodyPr/>
                    <a:lstStyle/>
                    <a:p>
                      <a:pPr algn="ctr" rtl="0"/>
                      <a:r>
                        <a:rPr lang="en-US" sz="2800" b="1" dirty="0">
                          <a:solidFill>
                            <a:schemeClr val="tx1"/>
                          </a:solidFill>
                        </a:rPr>
                        <a:t>5</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2"/>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3"/>
                  </a:ext>
                </a:extLst>
              </a:tr>
            </a:tbl>
          </a:graphicData>
        </a:graphic>
      </p:graphicFrame>
      <p:sp>
        <p:nvSpPr>
          <p:cNvPr id="5" name="Right Arrow 4"/>
          <p:cNvSpPr/>
          <p:nvPr/>
        </p:nvSpPr>
        <p:spPr bwMode="auto">
          <a:xfrm>
            <a:off x="3657600" y="3886200"/>
            <a:ext cx="1143000" cy="457200"/>
          </a:xfrm>
          <a:prstGeom prst="rightArrow">
            <a:avLst/>
          </a:prstGeom>
          <a:ln>
            <a:solidFill>
              <a:schemeClr val="accent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ar-EG" sz="1800" b="0" i="0" u="none" strike="noStrike" cap="none" normalizeH="0" baseline="0" dirty="0">
              <a:ln>
                <a:noFill/>
              </a:ln>
              <a:solidFill>
                <a:schemeClr val="bg2"/>
              </a:solidFill>
              <a:effectLst/>
              <a:latin typeface="Times New Roman" pitchFamily="18" charset="0"/>
            </a:endParaRPr>
          </a:p>
        </p:txBody>
      </p:sp>
      <p:graphicFrame>
        <p:nvGraphicFramePr>
          <p:cNvPr id="6" name="Table 5"/>
          <p:cNvGraphicFramePr>
            <a:graphicFrameLocks noGrp="1"/>
          </p:cNvGraphicFramePr>
          <p:nvPr/>
        </p:nvGraphicFramePr>
        <p:xfrm>
          <a:off x="5029200" y="3352800"/>
          <a:ext cx="2057400" cy="155448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40</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tx1"/>
                          </a:solidFill>
                        </a:rPr>
                        <a:t>5</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1"/>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2"/>
                  </a:ext>
                </a:extLst>
              </a:tr>
            </a:tbl>
          </a:graphicData>
        </a:graphic>
      </p:graphicFrame>
      <p:sp>
        <p:nvSpPr>
          <p:cNvPr id="10" name="Content Placeholder 2"/>
          <p:cNvSpPr>
            <a:spLocks noGrp="1"/>
          </p:cNvSpPr>
          <p:nvPr>
            <p:ph idx="1"/>
          </p:nvPr>
        </p:nvSpPr>
        <p:spPr>
          <a:xfrm>
            <a:off x="457200" y="2282552"/>
            <a:ext cx="8229600" cy="460648"/>
          </a:xfrm>
        </p:spPr>
        <p:txBody>
          <a:bodyPr>
            <a:noAutofit/>
          </a:bodyPr>
          <a:lstStyle/>
          <a:p>
            <a:r>
              <a:rPr lang="en-US" sz="2800" dirty="0">
                <a:solidFill>
                  <a:schemeClr val="tx1"/>
                </a:solidFill>
              </a:rPr>
              <a:t> </a:t>
            </a:r>
            <a:r>
              <a:rPr lang="en-US" sz="2800" b="1" u="sng" dirty="0">
                <a:solidFill>
                  <a:schemeClr val="accent1">
                    <a:lumMod val="50000"/>
                  </a:schemeClr>
                </a:solidFill>
              </a:rPr>
              <a:t>6 5 2 3 + 8 *</a:t>
            </a:r>
            <a:r>
              <a:rPr lang="en-US" sz="2800" b="1" dirty="0">
                <a:solidFill>
                  <a:schemeClr val="tx1"/>
                </a:solidFill>
              </a:rPr>
              <a:t> + 3 + *</a:t>
            </a:r>
          </a:p>
          <a:p>
            <a:pPr>
              <a:buNone/>
            </a:pPr>
            <a:endParaRPr lang="ar-EG" sz="28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4. Evaluating Postfix Expressions cont.</a:t>
            </a:r>
            <a:endParaRPr lang="ar-EG" sz="2800" dirty="0"/>
          </a:p>
        </p:txBody>
      </p:sp>
      <p:graphicFrame>
        <p:nvGraphicFramePr>
          <p:cNvPr id="4" name="Table 3"/>
          <p:cNvGraphicFramePr>
            <a:graphicFrameLocks noGrp="1"/>
          </p:cNvGraphicFramePr>
          <p:nvPr/>
        </p:nvGraphicFramePr>
        <p:xfrm>
          <a:off x="1371600" y="3581400"/>
          <a:ext cx="2057400" cy="155448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40</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bg2"/>
                          </a:solidFill>
                        </a:rPr>
                        <a:t>5</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1"/>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2"/>
                  </a:ext>
                </a:extLst>
              </a:tr>
            </a:tbl>
          </a:graphicData>
        </a:graphic>
      </p:graphicFrame>
      <p:sp>
        <p:nvSpPr>
          <p:cNvPr id="5" name="Right Arrow 4"/>
          <p:cNvSpPr/>
          <p:nvPr/>
        </p:nvSpPr>
        <p:spPr bwMode="auto">
          <a:xfrm>
            <a:off x="3581400" y="4114800"/>
            <a:ext cx="1143000" cy="457200"/>
          </a:xfrm>
          <a:prstGeom prst="rightArrow">
            <a:avLst/>
          </a:prstGeom>
          <a:ln>
            <a:solidFill>
              <a:schemeClr val="accent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ar-EG" sz="1800" b="0" i="0" u="none" strike="noStrike" cap="none" normalizeH="0" baseline="0" dirty="0">
              <a:ln>
                <a:noFill/>
              </a:ln>
              <a:solidFill>
                <a:schemeClr val="bg2"/>
              </a:solidFill>
              <a:effectLst/>
              <a:latin typeface="Times New Roman" pitchFamily="18" charset="0"/>
            </a:endParaRPr>
          </a:p>
        </p:txBody>
      </p:sp>
      <p:graphicFrame>
        <p:nvGraphicFramePr>
          <p:cNvPr id="6" name="Table 5"/>
          <p:cNvGraphicFramePr>
            <a:graphicFrameLocks noGrp="1"/>
          </p:cNvGraphicFramePr>
          <p:nvPr/>
        </p:nvGraphicFramePr>
        <p:xfrm>
          <a:off x="4876800" y="3764280"/>
          <a:ext cx="2057400" cy="103632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45</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1"/>
                  </a:ext>
                </a:extLst>
              </a:tr>
            </a:tbl>
          </a:graphicData>
        </a:graphic>
      </p:graphicFrame>
      <p:sp>
        <p:nvSpPr>
          <p:cNvPr id="10" name="Content Placeholder 2"/>
          <p:cNvSpPr>
            <a:spLocks noGrp="1"/>
          </p:cNvSpPr>
          <p:nvPr>
            <p:ph idx="1"/>
          </p:nvPr>
        </p:nvSpPr>
        <p:spPr>
          <a:xfrm>
            <a:off x="457200" y="2282552"/>
            <a:ext cx="8229600" cy="460648"/>
          </a:xfrm>
        </p:spPr>
        <p:txBody>
          <a:bodyPr>
            <a:noAutofit/>
          </a:bodyPr>
          <a:lstStyle/>
          <a:p>
            <a:r>
              <a:rPr lang="en-US" sz="2800" dirty="0">
                <a:solidFill>
                  <a:schemeClr val="tx1"/>
                </a:solidFill>
              </a:rPr>
              <a:t> </a:t>
            </a:r>
            <a:r>
              <a:rPr lang="en-US" sz="2800" b="1" u="sng" dirty="0">
                <a:solidFill>
                  <a:schemeClr val="accent1">
                    <a:lumMod val="50000"/>
                  </a:schemeClr>
                </a:solidFill>
              </a:rPr>
              <a:t>6 5 2 3 + 8 * + </a:t>
            </a:r>
            <a:r>
              <a:rPr lang="en-US" sz="2800" b="1" dirty="0">
                <a:solidFill>
                  <a:schemeClr val="tx1"/>
                </a:solidFill>
              </a:rPr>
              <a:t>3 + *</a:t>
            </a:r>
          </a:p>
          <a:p>
            <a:pPr>
              <a:buNone/>
            </a:pPr>
            <a:endParaRPr lang="ar-EG" sz="28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4. Evaluating Postfix Expressions cont.</a:t>
            </a:r>
            <a:endParaRPr lang="ar-EG" sz="2800" dirty="0"/>
          </a:p>
        </p:txBody>
      </p:sp>
      <p:graphicFrame>
        <p:nvGraphicFramePr>
          <p:cNvPr id="4" name="Table 3"/>
          <p:cNvGraphicFramePr>
            <a:graphicFrameLocks noGrp="1"/>
          </p:cNvGraphicFramePr>
          <p:nvPr/>
        </p:nvGraphicFramePr>
        <p:xfrm>
          <a:off x="2971800" y="3657600"/>
          <a:ext cx="2057400" cy="155448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3</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tx1"/>
                          </a:solidFill>
                        </a:rPr>
                        <a:t>45</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1"/>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2"/>
                  </a:ext>
                </a:extLst>
              </a:tr>
            </a:tbl>
          </a:graphicData>
        </a:graphic>
      </p:graphicFrame>
      <p:sp>
        <p:nvSpPr>
          <p:cNvPr id="8" name="Content Placeholder 2"/>
          <p:cNvSpPr>
            <a:spLocks noGrp="1"/>
          </p:cNvSpPr>
          <p:nvPr>
            <p:ph idx="1"/>
          </p:nvPr>
        </p:nvSpPr>
        <p:spPr>
          <a:xfrm>
            <a:off x="457200" y="2282552"/>
            <a:ext cx="8229600" cy="460648"/>
          </a:xfrm>
        </p:spPr>
        <p:txBody>
          <a:bodyPr>
            <a:noAutofit/>
          </a:bodyPr>
          <a:lstStyle/>
          <a:p>
            <a:r>
              <a:rPr lang="en-US" sz="2800" dirty="0">
                <a:solidFill>
                  <a:schemeClr val="tx1"/>
                </a:solidFill>
              </a:rPr>
              <a:t> </a:t>
            </a:r>
            <a:r>
              <a:rPr lang="en-US" sz="2800" b="1" u="sng" dirty="0">
                <a:solidFill>
                  <a:schemeClr val="accent1">
                    <a:lumMod val="50000"/>
                  </a:schemeClr>
                </a:solidFill>
              </a:rPr>
              <a:t>6 5 2 3 + 8 * + 3 </a:t>
            </a:r>
            <a:r>
              <a:rPr lang="en-US" sz="2800" b="1" dirty="0">
                <a:solidFill>
                  <a:schemeClr val="tx1"/>
                </a:solidFill>
              </a:rPr>
              <a:t>+ *</a:t>
            </a:r>
          </a:p>
          <a:p>
            <a:pPr>
              <a:buNone/>
            </a:pPr>
            <a:endParaRPr lang="ar-EG" sz="28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4. Evaluating Postfix Expressions cont.</a:t>
            </a:r>
            <a:endParaRPr lang="ar-EG" sz="2800" dirty="0"/>
          </a:p>
        </p:txBody>
      </p:sp>
      <p:graphicFrame>
        <p:nvGraphicFramePr>
          <p:cNvPr id="4" name="Table 3"/>
          <p:cNvGraphicFramePr>
            <a:graphicFrameLocks noGrp="1"/>
          </p:cNvGraphicFramePr>
          <p:nvPr/>
        </p:nvGraphicFramePr>
        <p:xfrm>
          <a:off x="990600" y="3581400"/>
          <a:ext cx="2057400" cy="155448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3</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bg2"/>
                          </a:solidFill>
                        </a:rPr>
                        <a:t>45</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1"/>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2"/>
                  </a:ext>
                </a:extLst>
              </a:tr>
            </a:tbl>
          </a:graphicData>
        </a:graphic>
      </p:graphicFrame>
      <p:sp>
        <p:nvSpPr>
          <p:cNvPr id="5" name="Right Arrow 4"/>
          <p:cNvSpPr/>
          <p:nvPr/>
        </p:nvSpPr>
        <p:spPr bwMode="auto">
          <a:xfrm>
            <a:off x="3200400" y="4114800"/>
            <a:ext cx="1143000" cy="457200"/>
          </a:xfrm>
          <a:prstGeom prst="rightArrow">
            <a:avLst/>
          </a:prstGeom>
          <a:ln>
            <a:solidFill>
              <a:schemeClr val="accent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ar-EG" sz="1800" b="0" i="0" u="none" strike="noStrike" cap="none" normalizeH="0" baseline="0" dirty="0">
              <a:ln>
                <a:noFill/>
              </a:ln>
              <a:solidFill>
                <a:schemeClr val="bg2"/>
              </a:solidFill>
              <a:effectLst/>
              <a:latin typeface="Times New Roman" pitchFamily="18" charset="0"/>
            </a:endParaRPr>
          </a:p>
        </p:txBody>
      </p:sp>
      <p:graphicFrame>
        <p:nvGraphicFramePr>
          <p:cNvPr id="6" name="Table 5"/>
          <p:cNvGraphicFramePr>
            <a:graphicFrameLocks noGrp="1"/>
          </p:cNvGraphicFramePr>
          <p:nvPr/>
        </p:nvGraphicFramePr>
        <p:xfrm>
          <a:off x="4495800" y="3764280"/>
          <a:ext cx="2057400" cy="103632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48</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tx1"/>
                          </a:solidFill>
                        </a:rPr>
                        <a:t>6</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1"/>
                  </a:ext>
                </a:extLst>
              </a:tr>
            </a:tbl>
          </a:graphicData>
        </a:graphic>
      </p:graphicFrame>
      <p:sp>
        <p:nvSpPr>
          <p:cNvPr id="10" name="Content Placeholder 2"/>
          <p:cNvSpPr>
            <a:spLocks noGrp="1"/>
          </p:cNvSpPr>
          <p:nvPr>
            <p:ph idx="1"/>
          </p:nvPr>
        </p:nvSpPr>
        <p:spPr>
          <a:xfrm>
            <a:off x="457200" y="2282552"/>
            <a:ext cx="8229600" cy="460648"/>
          </a:xfrm>
        </p:spPr>
        <p:txBody>
          <a:bodyPr>
            <a:noAutofit/>
          </a:bodyPr>
          <a:lstStyle/>
          <a:p>
            <a:r>
              <a:rPr lang="en-US" sz="2800" dirty="0">
                <a:solidFill>
                  <a:schemeClr val="tx1"/>
                </a:solidFill>
              </a:rPr>
              <a:t> </a:t>
            </a:r>
            <a:r>
              <a:rPr lang="en-US" sz="2800" b="1" u="sng" dirty="0">
                <a:solidFill>
                  <a:schemeClr val="accent1">
                    <a:lumMod val="50000"/>
                  </a:schemeClr>
                </a:solidFill>
              </a:rPr>
              <a:t>6 5 2 3 + 8 * + 3 +</a:t>
            </a:r>
            <a:r>
              <a:rPr lang="en-US" sz="2800" b="1" dirty="0">
                <a:solidFill>
                  <a:schemeClr val="tx1"/>
                </a:solidFill>
              </a:rPr>
              <a:t> *</a:t>
            </a:r>
          </a:p>
          <a:p>
            <a:pPr>
              <a:buNone/>
            </a:pPr>
            <a:endParaRPr lang="ar-EG" sz="2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3276600"/>
            <a:ext cx="8229600" cy="460648"/>
          </a:xfrm>
        </p:spPr>
        <p:txBody>
          <a:bodyPr>
            <a:scene3d>
              <a:camera prst="orthographicFront"/>
              <a:lightRig rig="soft" dir="t">
                <a:rot lat="0" lon="0" rev="10800000"/>
              </a:lightRig>
            </a:scene3d>
            <a:sp3d>
              <a:bevelT w="27940" h="12700"/>
              <a:contourClr>
                <a:srgbClr val="DDDDDD"/>
              </a:contourClr>
            </a:sp3d>
          </a:bodyPr>
          <a:lstStyle/>
          <a:p>
            <a:pPr algn="ctr" rtl="0">
              <a:lnSpc>
                <a:spcPct val="80000"/>
              </a:lnSpc>
            </a:pPr>
            <a:r>
              <a:rPr lang="en-US" sz="7200" b="1" spc="150" dirty="0">
                <a:ln w="11430"/>
                <a:effectLst>
                  <a:outerShdw blurRad="25400" algn="tl" rotWithShape="0">
                    <a:srgbClr val="000000">
                      <a:alpha val="43000"/>
                    </a:srgbClr>
                  </a:outerShdw>
                </a:effectLst>
              </a:rPr>
              <a:t>Dynamic Arrays</a:t>
            </a:r>
            <a:endParaRPr lang="ar-EG" sz="7200" b="1" spc="150" dirty="0">
              <a:ln w="11430"/>
              <a:effectLst>
                <a:outerShdw blurRad="25400" algn="tl" rotWithShape="0">
                  <a:srgbClr val="000000">
                    <a:alpha val="43000"/>
                  </a:srgb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4. Evaluating Postfix Expressions cont.</a:t>
            </a:r>
            <a:endParaRPr lang="ar-EG" sz="2800" dirty="0"/>
          </a:p>
        </p:txBody>
      </p:sp>
      <p:sp>
        <p:nvSpPr>
          <p:cNvPr id="5" name="Right Arrow 4"/>
          <p:cNvSpPr/>
          <p:nvPr/>
        </p:nvSpPr>
        <p:spPr bwMode="auto">
          <a:xfrm>
            <a:off x="3429000" y="3962400"/>
            <a:ext cx="1143000" cy="457200"/>
          </a:xfrm>
          <a:prstGeom prst="rightArrow">
            <a:avLst/>
          </a:prstGeom>
          <a:ln>
            <a:solidFill>
              <a:schemeClr val="accent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ar-EG" sz="1800" b="0" i="0" u="none" strike="noStrike" cap="none" normalizeH="0" baseline="0" dirty="0">
              <a:ln>
                <a:noFill/>
              </a:ln>
              <a:solidFill>
                <a:schemeClr val="bg2"/>
              </a:solidFill>
              <a:effectLst/>
              <a:latin typeface="Times New Roman" pitchFamily="18" charset="0"/>
            </a:endParaRPr>
          </a:p>
        </p:txBody>
      </p:sp>
      <p:graphicFrame>
        <p:nvGraphicFramePr>
          <p:cNvPr id="6" name="Table 5"/>
          <p:cNvGraphicFramePr>
            <a:graphicFrameLocks noGrp="1"/>
          </p:cNvGraphicFramePr>
          <p:nvPr/>
        </p:nvGraphicFramePr>
        <p:xfrm>
          <a:off x="1143000" y="3733800"/>
          <a:ext cx="2057400" cy="103632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bg2"/>
                          </a:solidFill>
                        </a:rPr>
                        <a:t>48</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0"/>
                  </a:ext>
                </a:extLst>
              </a:tr>
              <a:tr h="370840">
                <a:tc>
                  <a:txBody>
                    <a:bodyPr/>
                    <a:lstStyle/>
                    <a:p>
                      <a:pPr algn="ctr" rtl="0"/>
                      <a:r>
                        <a:rPr lang="en-US" sz="2800" b="1" dirty="0">
                          <a:solidFill>
                            <a:schemeClr val="bg2"/>
                          </a:solidFill>
                        </a:rPr>
                        <a:t>6</a:t>
                      </a:r>
                      <a:endParaRPr lang="ar-EG" sz="2800" b="1" dirty="0">
                        <a:solidFill>
                          <a:schemeClr val="bg2"/>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nvGraphicFramePr>
        <p:xfrm>
          <a:off x="4800600" y="3901440"/>
          <a:ext cx="2057400" cy="518160"/>
        </p:xfrm>
        <a:graphic>
          <a:graphicData uri="http://schemas.openxmlformats.org/drawingml/2006/table">
            <a:tbl>
              <a:tblPr rtl="1" firstRow="1" bandRow="1">
                <a:tableStyleId>{5940675A-B579-460E-94D1-54222C63F5DA}</a:tableStyleId>
              </a:tblPr>
              <a:tblGrid>
                <a:gridCol w="2057400">
                  <a:extLst>
                    <a:ext uri="{9D8B030D-6E8A-4147-A177-3AD203B41FA5}">
                      <a16:colId xmlns:a16="http://schemas.microsoft.com/office/drawing/2014/main" xmlns="" val="20000"/>
                    </a:ext>
                  </a:extLst>
                </a:gridCol>
              </a:tblGrid>
              <a:tr h="370840">
                <a:tc>
                  <a:txBody>
                    <a:bodyPr/>
                    <a:lstStyle/>
                    <a:p>
                      <a:pPr algn="ctr" rtl="0"/>
                      <a:r>
                        <a:rPr lang="en-US" sz="2800" b="1" dirty="0">
                          <a:solidFill>
                            <a:schemeClr val="tx1"/>
                          </a:solidFill>
                        </a:rPr>
                        <a:t>288</a:t>
                      </a:r>
                      <a:endParaRPr lang="ar-EG" sz="2800" b="1" dirty="0">
                        <a:solidFill>
                          <a:schemeClr val="tx1"/>
                        </a:solidFill>
                      </a:endParaRPr>
                    </a:p>
                  </a:txBody>
                  <a:tcP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0"/>
                  </a:ext>
                </a:extLst>
              </a:tr>
            </a:tbl>
          </a:graphicData>
        </a:graphic>
      </p:graphicFrame>
      <p:sp>
        <p:nvSpPr>
          <p:cNvPr id="10" name="Content Placeholder 2"/>
          <p:cNvSpPr>
            <a:spLocks noGrp="1"/>
          </p:cNvSpPr>
          <p:nvPr>
            <p:ph idx="1"/>
          </p:nvPr>
        </p:nvSpPr>
        <p:spPr>
          <a:xfrm>
            <a:off x="457200" y="2282552"/>
            <a:ext cx="8229600" cy="460648"/>
          </a:xfrm>
        </p:spPr>
        <p:txBody>
          <a:bodyPr>
            <a:noAutofit/>
          </a:bodyPr>
          <a:lstStyle/>
          <a:p>
            <a:r>
              <a:rPr lang="en-US" sz="2800" dirty="0">
                <a:solidFill>
                  <a:schemeClr val="tx1"/>
                </a:solidFill>
              </a:rPr>
              <a:t> </a:t>
            </a:r>
            <a:r>
              <a:rPr lang="en-US" sz="2800" b="1" u="sng" dirty="0">
                <a:solidFill>
                  <a:schemeClr val="accent1">
                    <a:lumMod val="50000"/>
                  </a:schemeClr>
                </a:solidFill>
              </a:rPr>
              <a:t>6 5 2 3 + 8 * + 3 + *</a:t>
            </a:r>
          </a:p>
          <a:p>
            <a:pPr>
              <a:buNone/>
            </a:pPr>
            <a:endParaRPr lang="ar-EG" sz="28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5. Infix to Postfix Conversion</a:t>
            </a:r>
            <a:endParaRPr lang="ar-EG" sz="3600" dirty="0"/>
          </a:p>
        </p:txBody>
      </p:sp>
      <p:sp>
        <p:nvSpPr>
          <p:cNvPr id="7" name="Content Placeholder 6"/>
          <p:cNvSpPr>
            <a:spLocks noGrp="1"/>
          </p:cNvSpPr>
          <p:nvPr>
            <p:ph idx="10"/>
          </p:nvPr>
        </p:nvSpPr>
        <p:spPr>
          <a:xfrm>
            <a:off x="467544" y="2161455"/>
            <a:ext cx="8229600" cy="3248745"/>
          </a:xfrm>
        </p:spPr>
        <p:txBody>
          <a:bodyPr>
            <a:normAutofit/>
          </a:bodyPr>
          <a:lstStyle/>
          <a:p>
            <a:r>
              <a:rPr lang="en-US" sz="2800" dirty="0"/>
              <a:t> We can also use a stack to convert an expression in standard form into postfix.</a:t>
            </a:r>
          </a:p>
          <a:p>
            <a:r>
              <a:rPr lang="en-US" sz="2800" dirty="0"/>
              <a:t> E.g. </a:t>
            </a:r>
            <a:r>
              <a:rPr lang="pt-BR" sz="2800" dirty="0"/>
              <a:t>a + b * c + ( d * e + f ) * g</a:t>
            </a:r>
          </a:p>
          <a:p>
            <a:endParaRPr lang="pt-BR" sz="2800" dirty="0"/>
          </a:p>
          <a:p>
            <a:r>
              <a:rPr lang="pt-BR" sz="2800" dirty="0"/>
              <a:t> </a:t>
            </a:r>
            <a:r>
              <a:rPr lang="pt-BR" sz="2800" dirty="0">
                <a:solidFill>
                  <a:schemeClr val="accent1">
                    <a:lumMod val="50000"/>
                  </a:schemeClr>
                </a:solidFill>
              </a:rPr>
              <a:t>Postfix:</a:t>
            </a:r>
          </a:p>
          <a:p>
            <a:pPr lvl="0"/>
            <a:r>
              <a:rPr lang="en-US" sz="2800" dirty="0"/>
              <a:t> </a:t>
            </a:r>
            <a:r>
              <a:rPr lang="pt-BR" sz="2800" dirty="0"/>
              <a:t>a b c * + d e * f + g * +</a:t>
            </a:r>
          </a:p>
          <a:p>
            <a:pPr lvl="0"/>
            <a:endParaRPr lang="ar-EG" sz="2800" dirty="0"/>
          </a:p>
          <a:p>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5. Infix to Postfix Conversion</a:t>
            </a:r>
            <a:endParaRPr lang="ar-EG" sz="3600" dirty="0"/>
          </a:p>
        </p:txBody>
      </p:sp>
      <p:sp>
        <p:nvSpPr>
          <p:cNvPr id="5" name="Content Placeholder 4"/>
          <p:cNvSpPr>
            <a:spLocks noGrp="1"/>
          </p:cNvSpPr>
          <p:nvPr>
            <p:ph idx="10"/>
          </p:nvPr>
        </p:nvSpPr>
        <p:spPr>
          <a:xfrm>
            <a:off x="467544" y="1780454"/>
            <a:ext cx="8229600" cy="4163146"/>
          </a:xfrm>
        </p:spPr>
        <p:txBody>
          <a:bodyPr>
            <a:normAutofit lnSpcReduction="10000"/>
          </a:bodyPr>
          <a:lstStyle/>
          <a:p>
            <a:r>
              <a:rPr lang="en-US" sz="2400" dirty="0"/>
              <a:t> When an operand is read, output it</a:t>
            </a:r>
          </a:p>
          <a:p>
            <a:r>
              <a:rPr lang="en-US" sz="2400" dirty="0"/>
              <a:t> When an operator is read</a:t>
            </a:r>
          </a:p>
          <a:p>
            <a:pPr lvl="1" algn="just" eaLnBrk="0" latinLnBrk="0" hangingPunct="0"/>
            <a:r>
              <a:rPr lang="en-US" sz="2400" dirty="0"/>
              <a:t>Pop until the top of the stack has an element of lower precedence</a:t>
            </a:r>
          </a:p>
          <a:p>
            <a:pPr lvl="1" algn="just" eaLnBrk="0" latinLnBrk="0" hangingPunct="0"/>
            <a:r>
              <a:rPr lang="en-GB" sz="2400" dirty="0"/>
              <a:t>Then push it</a:t>
            </a:r>
          </a:p>
          <a:p>
            <a:r>
              <a:rPr lang="en-US" sz="2400" dirty="0"/>
              <a:t> When ) is found, pop until we find the matching (.</a:t>
            </a:r>
          </a:p>
          <a:p>
            <a:r>
              <a:rPr lang="en-US" sz="2400" dirty="0"/>
              <a:t> ( has the lowest precedence when in the stack but has the highest precedence when in the input.</a:t>
            </a:r>
          </a:p>
          <a:p>
            <a:r>
              <a:rPr lang="en-US" sz="2400" dirty="0"/>
              <a:t> When we reach the end of input, pop until the stack is empty</a:t>
            </a:r>
          </a:p>
          <a:p>
            <a:endParaRPr lang="en-US" sz="1600" dirty="0"/>
          </a:p>
          <a:p>
            <a:endParaRPr lang="ar-EG" sz="1600" dirty="0"/>
          </a:p>
          <a:p>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(1 Point)</a:t>
            </a:r>
            <a:endParaRPr lang="en-US" dirty="0"/>
          </a:p>
        </p:txBody>
      </p:sp>
      <p:sp>
        <p:nvSpPr>
          <p:cNvPr id="4" name="Content Placeholder 3"/>
          <p:cNvSpPr>
            <a:spLocks noGrp="1"/>
          </p:cNvSpPr>
          <p:nvPr>
            <p:ph idx="10"/>
          </p:nvPr>
        </p:nvSpPr>
        <p:spPr>
          <a:xfrm>
            <a:off x="467544" y="1524000"/>
            <a:ext cx="8229600" cy="1572345"/>
          </a:xfrm>
        </p:spPr>
        <p:txBody>
          <a:bodyPr>
            <a:noAutofit/>
          </a:bodyPr>
          <a:lstStyle/>
          <a:p>
            <a:pPr marL="0" indent="0">
              <a:buNone/>
            </a:pPr>
            <a:r>
              <a:rPr lang="en-GB" sz="2000" dirty="0" smtClean="0"/>
              <a:t>A player is playing a card game where he draws cards from a pile. He can draw one card each round and the card is placed on top of an initially empty pile. If the card he draws matches the card at the top of the pile, both cards are discarded. The player wins if he has three cards or less left in his pile. Write a C++ program that takes the number of cards the player draws and a sequence of letters representing each card. The output of the program should be whether the player won or lost. Use the appropriate data structure. The following are example test cases</a:t>
            </a:r>
            <a:endParaRPr lang="en-US" sz="2000" dirty="0"/>
          </a:p>
        </p:txBody>
      </p:sp>
      <p:graphicFrame>
        <p:nvGraphicFramePr>
          <p:cNvPr id="5" name="Table 4"/>
          <p:cNvGraphicFramePr>
            <a:graphicFrameLocks noGrp="1"/>
          </p:cNvGraphicFramePr>
          <p:nvPr/>
        </p:nvGraphicFramePr>
        <p:xfrm>
          <a:off x="685800" y="4495800"/>
          <a:ext cx="7696200" cy="1676400"/>
        </p:xfrm>
        <a:graphic>
          <a:graphicData uri="http://schemas.openxmlformats.org/drawingml/2006/table">
            <a:tbl>
              <a:tblPr/>
              <a:tblGrid>
                <a:gridCol w="1669011"/>
                <a:gridCol w="2314111"/>
                <a:gridCol w="1856539"/>
                <a:gridCol w="1856539"/>
              </a:tblGrid>
              <a:tr h="335280">
                <a:tc gridSpan="2">
                  <a:txBody>
                    <a:bodyPr/>
                    <a:lstStyle/>
                    <a:p>
                      <a:pPr marL="0" marR="0" algn="ctr">
                        <a:spcBef>
                          <a:spcPts val="0"/>
                        </a:spcBef>
                        <a:spcAft>
                          <a:spcPts val="0"/>
                        </a:spcAft>
                      </a:pPr>
                      <a:r>
                        <a:rPr lang="en-GB" sz="1800" b="1">
                          <a:latin typeface="Times New Roman"/>
                          <a:ea typeface="MS Mincho"/>
                        </a:rPr>
                        <a:t>Inputs</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GB" sz="1800" b="1">
                          <a:latin typeface="Times New Roman"/>
                          <a:ea typeface="MS Mincho"/>
                        </a:rPr>
                        <a:t>Output</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GB" sz="1800" b="1">
                          <a:latin typeface="Times New Roman"/>
                          <a:ea typeface="MS Mincho"/>
                        </a:rPr>
                        <a:t>Remaining cards</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a:txBody>
                    <a:bodyPr/>
                    <a:lstStyle/>
                    <a:p>
                      <a:pPr marL="0" marR="0" algn="ctr">
                        <a:spcBef>
                          <a:spcPts val="0"/>
                        </a:spcBef>
                        <a:spcAft>
                          <a:spcPts val="0"/>
                        </a:spcAft>
                      </a:pPr>
                      <a:r>
                        <a:rPr lang="en-GB" sz="1800" b="1">
                          <a:latin typeface="Times New Roman"/>
                          <a:ea typeface="MS Mincho"/>
                        </a:rPr>
                        <a:t>Sequence size</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a:latin typeface="Times New Roman"/>
                          <a:ea typeface="MS Mincho"/>
                        </a:rPr>
                        <a:t>sequence</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335280">
                <a:tc>
                  <a:txBody>
                    <a:bodyPr/>
                    <a:lstStyle/>
                    <a:p>
                      <a:pPr marL="0" marR="0" algn="ctr">
                        <a:spcBef>
                          <a:spcPts val="0"/>
                        </a:spcBef>
                        <a:spcAft>
                          <a:spcPts val="0"/>
                        </a:spcAft>
                      </a:pPr>
                      <a:r>
                        <a:rPr lang="en-GB" sz="1800" b="1">
                          <a:latin typeface="Times New Roman"/>
                          <a:ea typeface="MS Mincho"/>
                        </a:rPr>
                        <a:t>6</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a:latin typeface="Times New Roman"/>
                          <a:ea typeface="MS Mincho"/>
                        </a:rPr>
                        <a:t>ABCCBA</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a:latin typeface="Times New Roman"/>
                          <a:ea typeface="MS Mincho"/>
                        </a:rPr>
                        <a:t>Yes</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a:latin typeface="Times New Roman"/>
                          <a:ea typeface="MS Mincho"/>
                        </a:rPr>
                        <a:t>0</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a:txBody>
                    <a:bodyPr/>
                    <a:lstStyle/>
                    <a:p>
                      <a:pPr marL="0" marR="0" algn="ctr">
                        <a:spcBef>
                          <a:spcPts val="0"/>
                        </a:spcBef>
                        <a:spcAft>
                          <a:spcPts val="0"/>
                        </a:spcAft>
                      </a:pPr>
                      <a:r>
                        <a:rPr lang="en-GB" sz="1800" b="1">
                          <a:latin typeface="Times New Roman"/>
                          <a:ea typeface="MS Mincho"/>
                        </a:rPr>
                        <a:t>8</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a:latin typeface="Times New Roman"/>
                          <a:ea typeface="MS Mincho"/>
                        </a:rPr>
                        <a:t>ABBACDDA</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a:latin typeface="Times New Roman"/>
                          <a:ea typeface="MS Mincho"/>
                        </a:rPr>
                        <a:t>Yes</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a:latin typeface="Times New Roman"/>
                          <a:ea typeface="MS Mincho"/>
                        </a:rPr>
                        <a:t>2</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a:txBody>
                    <a:bodyPr/>
                    <a:lstStyle/>
                    <a:p>
                      <a:pPr marL="0" marR="0" algn="ctr">
                        <a:spcBef>
                          <a:spcPts val="0"/>
                        </a:spcBef>
                        <a:spcAft>
                          <a:spcPts val="0"/>
                        </a:spcAft>
                      </a:pPr>
                      <a:r>
                        <a:rPr lang="en-GB" sz="1800" b="1">
                          <a:latin typeface="Times New Roman"/>
                          <a:ea typeface="MS Mincho"/>
                        </a:rPr>
                        <a:t>7</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a:latin typeface="Times New Roman"/>
                          <a:ea typeface="MS Mincho"/>
                        </a:rPr>
                        <a:t>BCDDABC</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a:latin typeface="Times New Roman"/>
                          <a:ea typeface="MS Mincho"/>
                        </a:rPr>
                        <a:t>No</a:t>
                      </a:r>
                      <a:endParaRPr lang="en-US" sz="1800" b="1">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800" b="1" dirty="0">
                          <a:latin typeface="Times New Roman"/>
                          <a:ea typeface="MS Mincho"/>
                        </a:rPr>
                        <a:t>5</a:t>
                      </a:r>
                      <a:endParaRPr lang="en-US" sz="1800" b="1" dirty="0">
                        <a:latin typeface="Times New Roman"/>
                        <a:ea typeface="MS Mincho"/>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162800" cy="1069514"/>
          </a:xfrm>
        </p:spPr>
        <p:txBody>
          <a:bodyPr/>
          <a:lstStyle/>
          <a:p>
            <a:r>
              <a:rPr lang="en-US" dirty="0"/>
              <a:t>Try this at home</a:t>
            </a:r>
            <a:endParaRPr lang="ar-EG" dirty="0"/>
          </a:p>
        </p:txBody>
      </p:sp>
      <p:sp>
        <p:nvSpPr>
          <p:cNvPr id="5" name="Content Placeholder 4"/>
          <p:cNvSpPr>
            <a:spLocks noGrp="1"/>
          </p:cNvSpPr>
          <p:nvPr>
            <p:ph idx="10"/>
          </p:nvPr>
        </p:nvSpPr>
        <p:spPr>
          <a:xfrm>
            <a:off x="152400" y="1066800"/>
            <a:ext cx="8544744" cy="5638800"/>
          </a:xfrm>
        </p:spPr>
        <p:txBody>
          <a:bodyPr>
            <a:normAutofit fontScale="77500" lnSpcReduction="20000"/>
          </a:bodyPr>
          <a:lstStyle/>
          <a:p>
            <a:pPr marL="0" indent="0">
              <a:lnSpc>
                <a:spcPct val="120000"/>
              </a:lnSpc>
              <a:buNone/>
            </a:pPr>
            <a:r>
              <a:rPr lang="en-US" sz="2600" dirty="0"/>
              <a:t>A player is playing a cards game where he draws cards from a pile. He can draw one card each round and the card is one of four options:</a:t>
            </a:r>
          </a:p>
          <a:p>
            <a:pPr marL="0" indent="0">
              <a:lnSpc>
                <a:spcPct val="120000"/>
              </a:lnSpc>
              <a:buNone/>
            </a:pPr>
            <a:endParaRPr lang="en-US" sz="2600" dirty="0"/>
          </a:p>
          <a:p>
            <a:pPr>
              <a:lnSpc>
                <a:spcPct val="120000"/>
              </a:lnSpc>
            </a:pPr>
            <a:r>
              <a:rPr lang="en-US" sz="2600" b="1" dirty="0"/>
              <a:t> W:</a:t>
            </a:r>
            <a:r>
              <a:rPr lang="en-US" sz="2600" dirty="0"/>
              <a:t> gives the player 5 points, </a:t>
            </a:r>
          </a:p>
          <a:p>
            <a:pPr>
              <a:lnSpc>
                <a:spcPct val="120000"/>
              </a:lnSpc>
            </a:pPr>
            <a:r>
              <a:rPr lang="en-US" sz="2600" b="1" dirty="0"/>
              <a:t> D:</a:t>
            </a:r>
            <a:r>
              <a:rPr lang="en-US" sz="2600" dirty="0"/>
              <a:t> the double win card which gives the player 10 points, </a:t>
            </a:r>
          </a:p>
          <a:p>
            <a:pPr>
              <a:lnSpc>
                <a:spcPct val="120000"/>
              </a:lnSpc>
            </a:pPr>
            <a:r>
              <a:rPr lang="en-US" sz="2600" b="1" dirty="0"/>
              <a:t> C:</a:t>
            </a:r>
            <a:r>
              <a:rPr lang="en-US" sz="2600" dirty="0"/>
              <a:t> cancels the wins of the last round, </a:t>
            </a:r>
          </a:p>
          <a:p>
            <a:pPr>
              <a:lnSpc>
                <a:spcPct val="120000"/>
              </a:lnSpc>
            </a:pPr>
            <a:r>
              <a:rPr lang="en-US" sz="2600" b="1" dirty="0"/>
              <a:t> S:</a:t>
            </a:r>
            <a:r>
              <a:rPr lang="en-US" sz="2600" dirty="0"/>
              <a:t> the player wins the sum of the points in the last two valid rounds (that has not been cancelled).</a:t>
            </a:r>
          </a:p>
          <a:p>
            <a:pPr>
              <a:lnSpc>
                <a:spcPct val="120000"/>
              </a:lnSpc>
            </a:pPr>
            <a:endParaRPr lang="en-US" sz="2600" dirty="0"/>
          </a:p>
          <a:p>
            <a:pPr marL="0" indent="0">
              <a:lnSpc>
                <a:spcPct val="120000"/>
              </a:lnSpc>
              <a:buNone/>
            </a:pPr>
            <a:r>
              <a:rPr lang="en-US" sz="2600" dirty="0"/>
              <a:t>Given a sequence of cards, write a C++ function to calculate the player's final points. Use the appropriate data structure. You can use STL containers. </a:t>
            </a:r>
          </a:p>
          <a:p>
            <a:pPr marL="0" indent="0">
              <a:lnSpc>
                <a:spcPct val="120000"/>
              </a:lnSpc>
              <a:buNone/>
            </a:pPr>
            <a:r>
              <a:rPr lang="en-US" sz="2800" b="1" dirty="0"/>
              <a:t>The input is the number of rounds and a sequence of characters representing the cards.</a:t>
            </a:r>
            <a:endParaRPr lang="en-US" sz="2800" dirty="0"/>
          </a:p>
          <a:p>
            <a:pPr>
              <a:lnSpc>
                <a:spcPct val="120000"/>
              </a:lnSpc>
            </a:pPr>
            <a:endParaRPr lang="en-US" sz="2800" dirty="0"/>
          </a:p>
          <a:p>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89462-836C-4DFE-9BDF-7D3089AA3F9E}"/>
              </a:ext>
            </a:extLst>
          </p:cNvPr>
          <p:cNvSpPr>
            <a:spLocks noGrp="1"/>
          </p:cNvSpPr>
          <p:nvPr>
            <p:ph type="title"/>
          </p:nvPr>
        </p:nvSpPr>
        <p:spPr>
          <a:xfrm>
            <a:off x="304800" y="76200"/>
            <a:ext cx="7162800" cy="1069514"/>
          </a:xfrm>
        </p:spPr>
        <p:txBody>
          <a:bodyPr/>
          <a:lstStyle/>
          <a:p>
            <a:r>
              <a:rPr lang="en-US" dirty="0"/>
              <a:t>Try this at home cont.</a:t>
            </a:r>
          </a:p>
        </p:txBody>
      </p:sp>
      <p:sp>
        <p:nvSpPr>
          <p:cNvPr id="4" name="Content Placeholder 3">
            <a:extLst>
              <a:ext uri="{FF2B5EF4-FFF2-40B4-BE49-F238E27FC236}">
                <a16:creationId xmlns:a16="http://schemas.microsoft.com/office/drawing/2014/main" xmlns="" id="{7F0ABD5F-87DF-481E-AB05-D6A335F5BA01}"/>
              </a:ext>
            </a:extLst>
          </p:cNvPr>
          <p:cNvSpPr>
            <a:spLocks noGrp="1"/>
          </p:cNvSpPr>
          <p:nvPr>
            <p:ph idx="10"/>
          </p:nvPr>
        </p:nvSpPr>
        <p:spPr>
          <a:xfrm>
            <a:off x="0" y="1447801"/>
            <a:ext cx="8839200" cy="5105400"/>
          </a:xfrm>
        </p:spPr>
        <p:txBody>
          <a:bodyPr>
            <a:normAutofit/>
          </a:bodyPr>
          <a:lstStyle/>
          <a:p>
            <a:pPr marL="0" indent="0">
              <a:buNone/>
            </a:pPr>
            <a:r>
              <a:rPr lang="en-US" sz="2400" dirty="0"/>
              <a:t>if the input is 5 and the following sequence of values: W D W C S, the output should be 30 , this is calculated as follows:</a:t>
            </a:r>
          </a:p>
          <a:p>
            <a:pPr marL="0" indent="0">
              <a:buNone/>
            </a:pPr>
            <a:r>
              <a:rPr lang="en-US" sz="2400" b="1" dirty="0"/>
              <a:t>Round 1: </a:t>
            </a:r>
            <a:r>
              <a:rPr lang="en-US" sz="2200" dirty="0"/>
              <a:t>W: the user wins 5 points, the total points become 5.</a:t>
            </a:r>
          </a:p>
          <a:p>
            <a:pPr marL="0" indent="0">
              <a:buNone/>
            </a:pPr>
            <a:r>
              <a:rPr lang="en-US" sz="2400" b="1" dirty="0"/>
              <a:t>Round 2: </a:t>
            </a:r>
            <a:r>
              <a:rPr lang="en-US" sz="2200" dirty="0"/>
              <a:t>D: the user wins 10 points, the total points become 15.</a:t>
            </a:r>
          </a:p>
          <a:p>
            <a:pPr marL="0" indent="0">
              <a:buNone/>
            </a:pPr>
            <a:r>
              <a:rPr lang="en-US" sz="2400" b="1" dirty="0"/>
              <a:t>Round 3: </a:t>
            </a:r>
            <a:r>
              <a:rPr lang="en-US" sz="2400" dirty="0"/>
              <a:t>W: </a:t>
            </a:r>
            <a:r>
              <a:rPr lang="en-US" sz="2200" dirty="0"/>
              <a:t>the user wins 5 points, the total points become 20.</a:t>
            </a:r>
          </a:p>
          <a:p>
            <a:pPr marL="0" indent="0">
              <a:buNone/>
            </a:pPr>
            <a:r>
              <a:rPr lang="en-US" sz="2400" b="1" dirty="0"/>
              <a:t>Round 4: </a:t>
            </a:r>
            <a:r>
              <a:rPr lang="en-US" sz="2400" dirty="0"/>
              <a:t>C: </a:t>
            </a:r>
            <a:r>
              <a:rPr lang="en-US" sz="2200" dirty="0"/>
              <a:t>cancels the wins of round 3 which was 5 points so the points become 15.</a:t>
            </a:r>
          </a:p>
          <a:p>
            <a:pPr marL="0" indent="0">
              <a:buNone/>
            </a:pPr>
            <a:r>
              <a:rPr lang="en-US" sz="2400" b="1" dirty="0"/>
              <a:t>Round 5: </a:t>
            </a:r>
            <a:r>
              <a:rPr lang="en-US" sz="2200" dirty="0"/>
              <a:t>S: wins the sum of the last two valid rounds which are round 1 and round 2 so we add 15 point to the wins and the final points are 30.</a:t>
            </a:r>
          </a:p>
          <a:p>
            <a:endParaRPr lang="en-US" sz="2800" dirty="0"/>
          </a:p>
          <a:p>
            <a:endParaRPr lang="en-US" dirty="0"/>
          </a:p>
        </p:txBody>
      </p:sp>
    </p:spTree>
    <p:extLst>
      <p:ext uri="{BB962C8B-B14F-4D97-AF65-F5344CB8AC3E}">
        <p14:creationId xmlns:p14="http://schemas.microsoft.com/office/powerpoint/2010/main" xmlns="" val="2281504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Resources</a:t>
            </a:r>
            <a:endParaRPr lang="ar-EG" dirty="0">
              <a:solidFill>
                <a:schemeClr val="tx1">
                  <a:lumMod val="85000"/>
                </a:schemeClr>
              </a:solidFill>
            </a:endParaRPr>
          </a:p>
        </p:txBody>
      </p:sp>
      <p:sp>
        <p:nvSpPr>
          <p:cNvPr id="5" name="Content Placeholder 4"/>
          <p:cNvSpPr>
            <a:spLocks noGrp="1"/>
          </p:cNvSpPr>
          <p:nvPr>
            <p:ph idx="10"/>
          </p:nvPr>
        </p:nvSpPr>
        <p:spPr>
          <a:xfrm>
            <a:off x="467544" y="2161454"/>
            <a:ext cx="8229600" cy="4391745"/>
          </a:xfrm>
        </p:spPr>
        <p:txBody>
          <a:bodyPr>
            <a:normAutofit/>
          </a:bodyPr>
          <a:lstStyle/>
          <a:p>
            <a:r>
              <a:rPr lang="en-US" sz="2800" dirty="0"/>
              <a:t> Lecture Notes.</a:t>
            </a:r>
          </a:p>
          <a:p>
            <a:r>
              <a:rPr lang="en-US" sz="2800" dirty="0"/>
              <a:t> Lecture Code.</a:t>
            </a:r>
          </a:p>
          <a:p>
            <a:r>
              <a:rPr lang="en-US" sz="2800" dirty="0">
                <a:solidFill>
                  <a:schemeClr val="accent1">
                    <a:lumMod val="50000"/>
                  </a:schemeClr>
                </a:solidFill>
              </a:rPr>
              <a:t> Text Book:</a:t>
            </a:r>
            <a:r>
              <a:rPr lang="en-US" sz="2800" dirty="0"/>
              <a:t> </a:t>
            </a:r>
          </a:p>
          <a:p>
            <a:pPr lvl="1"/>
            <a:r>
              <a:rPr lang="en-US" dirty="0"/>
              <a:t>Chapter 3: 3.6.</a:t>
            </a:r>
          </a:p>
          <a:p>
            <a:pPr marL="457200" lvl="1" indent="0">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3276600"/>
            <a:ext cx="8229600" cy="460648"/>
          </a:xfrm>
        </p:spPr>
        <p:txBody>
          <a:bodyPr>
            <a:scene3d>
              <a:camera prst="orthographicFront"/>
              <a:lightRig rig="soft" dir="t">
                <a:rot lat="0" lon="0" rev="10800000"/>
              </a:lightRig>
            </a:scene3d>
            <a:sp3d>
              <a:bevelT w="27940" h="12700"/>
              <a:contourClr>
                <a:srgbClr val="DDDDDD"/>
              </a:contourClr>
            </a:sp3d>
          </a:bodyPr>
          <a:lstStyle/>
          <a:p>
            <a:pPr algn="ctr" rtl="0">
              <a:lnSpc>
                <a:spcPct val="80000"/>
              </a:lnSpc>
            </a:pPr>
            <a:r>
              <a:rPr lang="en-US" sz="8800" b="1" spc="150" dirty="0">
                <a:ln w="11430"/>
                <a:effectLst>
                  <a:outerShdw blurRad="25400" algn="tl" rotWithShape="0">
                    <a:srgbClr val="000000">
                      <a:alpha val="43000"/>
                    </a:srgbClr>
                  </a:outerShdw>
                </a:effectLst>
              </a:rPr>
              <a:t>Thank You</a:t>
            </a:r>
            <a:endParaRPr lang="ar-EG" sz="8800" b="1" spc="150" dirty="0">
              <a:ln w="11430"/>
              <a:effectLst>
                <a:outerShdw blurRad="25400" algn="tl" rotWithShape="0">
                  <a:srgbClr val="000000">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Static Arrays</a:t>
            </a:r>
            <a:endParaRPr lang="ar-EG" dirty="0"/>
          </a:p>
        </p:txBody>
      </p:sp>
      <p:sp>
        <p:nvSpPr>
          <p:cNvPr id="5" name="Content Placeholder 4"/>
          <p:cNvSpPr>
            <a:spLocks noGrp="1"/>
          </p:cNvSpPr>
          <p:nvPr>
            <p:ph idx="10"/>
          </p:nvPr>
        </p:nvSpPr>
        <p:spPr/>
        <p:txBody>
          <a:bodyPr/>
          <a:lstStyle/>
          <a:p>
            <a:r>
              <a:rPr lang="en-GB" sz="2800" dirty="0">
                <a:solidFill>
                  <a:schemeClr val="accent1">
                    <a:lumMod val="50000"/>
                  </a:schemeClr>
                </a:solidFill>
              </a:rPr>
              <a:t> Exceeding maximum:</a:t>
            </a:r>
          </a:p>
          <a:p>
            <a:pPr lvl="1" algn="just" eaLnBrk="0" latinLnBrk="0" hangingPunct="0"/>
            <a:r>
              <a:rPr lang="en-US" dirty="0"/>
              <a:t>Choosing a real maximum is often impossible.</a:t>
            </a:r>
          </a:p>
          <a:p>
            <a:pPr lvl="1" algn="just" eaLnBrk="0" latinLnBrk="0" hangingPunct="0"/>
            <a:r>
              <a:rPr lang="en-US" dirty="0"/>
              <a:t>Declaring very large arrays can be extremely wasteful of memory.</a:t>
            </a:r>
          </a:p>
          <a:p>
            <a:r>
              <a:rPr lang="en-GB" sz="2800" dirty="0">
                <a:solidFill>
                  <a:schemeClr val="accent1">
                    <a:lumMod val="50000"/>
                  </a:schemeClr>
                </a:solidFill>
              </a:rPr>
              <a:t> No expansion.</a:t>
            </a:r>
            <a:endParaRPr lang="ar-EG" sz="2800" dirty="0">
              <a:solidFill>
                <a:schemeClr val="accent1">
                  <a:lumMod val="50000"/>
                </a:schemeClr>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Dynamic Arrays</a:t>
            </a:r>
            <a:endParaRPr lang="ar-EG" dirty="0"/>
          </a:p>
        </p:txBody>
      </p:sp>
      <p:sp>
        <p:nvSpPr>
          <p:cNvPr id="3" name="Content Placeholder 2"/>
          <p:cNvSpPr>
            <a:spLocks noGrp="1"/>
          </p:cNvSpPr>
          <p:nvPr>
            <p:ph idx="1"/>
          </p:nvPr>
        </p:nvSpPr>
        <p:spPr>
          <a:xfrm>
            <a:off x="457200" y="1713384"/>
            <a:ext cx="8229600" cy="460648"/>
          </a:xfrm>
        </p:spPr>
        <p:txBody>
          <a:bodyPr/>
          <a:lstStyle/>
          <a:p>
            <a:r>
              <a:rPr lang="en-US" sz="2800" dirty="0">
                <a:solidFill>
                  <a:schemeClr val="tx1"/>
                </a:solidFill>
              </a:rPr>
              <a:t>Create a pointer to the array:</a:t>
            </a:r>
            <a:endParaRPr lang="ar-EG" sz="2800" dirty="0">
              <a:solidFill>
                <a:schemeClr val="tx1"/>
              </a:solidFill>
            </a:endParaRPr>
          </a:p>
        </p:txBody>
      </p:sp>
      <p:sp>
        <p:nvSpPr>
          <p:cNvPr id="4" name="Content Placeholder 2"/>
          <p:cNvSpPr txBox="1">
            <a:spLocks/>
          </p:cNvSpPr>
          <p:nvPr/>
        </p:nvSpPr>
        <p:spPr bwMode="auto">
          <a:xfrm>
            <a:off x="1828800" y="2438400"/>
            <a:ext cx="5105400" cy="685800"/>
          </a:xfrm>
          <a:prstGeom prst="rect">
            <a:avLst/>
          </a:prstGeom>
          <a:solidFill>
            <a:schemeClr val="accent1">
              <a:lumMod val="40000"/>
              <a:lumOff val="60000"/>
            </a:schemeClr>
          </a:solidFill>
          <a:ln w="9525">
            <a:noFill/>
            <a:miter lim="800000"/>
            <a:headEnd/>
            <a:tailEnd/>
          </a:ln>
          <a:effectLst/>
        </p:spPr>
        <p:txBody>
          <a:bodyPr vert="horz" wrap="square" lIns="92075" tIns="46038" rIns="92075" bIns="46038" numCol="1" anchor="t" anchorCtr="0" compatLnSpc="1">
            <a:prstTxWarp prst="textNoShape">
              <a:avLst/>
            </a:prstTxWarp>
            <a:normAutofit/>
          </a:bodyPr>
          <a:lstStyle/>
          <a:p>
            <a:pPr lvl="0" algn="just" eaLnBrk="1" hangingPunct="1">
              <a:spcBef>
                <a:spcPct val="20000"/>
              </a:spcBef>
              <a:buClr>
                <a:schemeClr val="accent1">
                  <a:lumMod val="75000"/>
                </a:schemeClr>
              </a:buClr>
              <a:defRPr/>
            </a:pPr>
            <a:r>
              <a:rPr lang="en-US" sz="2800" kern="0" dirty="0" err="1">
                <a:solidFill>
                  <a:srgbClr val="0000FF"/>
                </a:solidFill>
                <a:latin typeface="Courier New" pitchFamily="49" charset="0"/>
                <a:cs typeface="Courier New" pitchFamily="49" charset="0"/>
              </a:rPr>
              <a:t>int</a:t>
            </a:r>
            <a:r>
              <a:rPr lang="en-US" sz="2800" kern="0" dirty="0">
                <a:latin typeface="Courier New" pitchFamily="49" charset="0"/>
                <a:cs typeface="Courier New" pitchFamily="49" charset="0"/>
              </a:rPr>
              <a:t>* </a:t>
            </a:r>
            <a:r>
              <a:rPr lang="en-US" sz="2800" kern="0" dirty="0" err="1">
                <a:latin typeface="Courier New" pitchFamily="49" charset="0"/>
                <a:cs typeface="Courier New" pitchFamily="49" charset="0"/>
              </a:rPr>
              <a:t>arr</a:t>
            </a:r>
            <a:r>
              <a:rPr lang="en-US" sz="2800" kern="0" dirty="0">
                <a:latin typeface="Courier New" pitchFamily="49" charset="0"/>
                <a:cs typeface="Courier New" pitchFamily="49" charset="0"/>
              </a:rPr>
              <a:t> = </a:t>
            </a:r>
            <a:r>
              <a:rPr lang="en-US" sz="2800" kern="0" dirty="0">
                <a:solidFill>
                  <a:srgbClr val="0000FF"/>
                </a:solidFill>
                <a:latin typeface="Courier New" pitchFamily="49" charset="0"/>
                <a:cs typeface="Courier New" pitchFamily="49" charset="0"/>
              </a:rPr>
              <a:t>new </a:t>
            </a:r>
            <a:r>
              <a:rPr lang="en-US" sz="2800" kern="0" dirty="0" err="1">
                <a:solidFill>
                  <a:srgbClr val="0000FF"/>
                </a:solidFill>
                <a:latin typeface="Courier New" pitchFamily="49" charset="0"/>
                <a:cs typeface="Courier New" pitchFamily="49" charset="0"/>
              </a:rPr>
              <a:t>int</a:t>
            </a:r>
            <a:r>
              <a:rPr lang="en-US" sz="2800" kern="0" dirty="0">
                <a:latin typeface="Courier New" pitchFamily="49" charset="0"/>
                <a:cs typeface="Courier New" pitchFamily="49" charset="0"/>
              </a:rPr>
              <a:t>[5];</a:t>
            </a:r>
          </a:p>
        </p:txBody>
      </p:sp>
      <p:sp>
        <p:nvSpPr>
          <p:cNvPr id="5" name="Content Placeholder 2"/>
          <p:cNvSpPr txBox="1">
            <a:spLocks/>
          </p:cNvSpPr>
          <p:nvPr/>
        </p:nvSpPr>
        <p:spPr bwMode="auto">
          <a:xfrm>
            <a:off x="685800" y="3352800"/>
            <a:ext cx="7772400" cy="1676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normAutofit fontScale="85000" lnSpcReduction="10000"/>
          </a:bodyPr>
          <a:lstStyle/>
          <a:p>
            <a:pPr marL="342900" marR="0" lvl="0" indent="-342900" algn="just" defTabSz="914400" rtl="0" eaLnBrk="1" fontAlgn="base" latinLnBrk="0" hangingPunct="1">
              <a:lnSpc>
                <a:spcPct val="100000"/>
              </a:lnSpc>
              <a:spcBef>
                <a:spcPct val="20000"/>
              </a:spcBef>
              <a:spcAft>
                <a:spcPct val="0"/>
              </a:spcAft>
              <a:buSzTx/>
              <a:buFontTx/>
              <a:buChar char="•"/>
              <a:tabLst/>
              <a:defRPr/>
            </a:pPr>
            <a:r>
              <a:rPr lang="en-US" sz="3200" kern="0" dirty="0">
                <a:latin typeface="+mn-lt"/>
              </a:rPr>
              <a:t>It points at the first element in the array.</a:t>
            </a:r>
          </a:p>
          <a:p>
            <a:pPr marL="342900" marR="0" lvl="0" indent="-342900" algn="just" defTabSz="914400" rtl="0" eaLnBrk="1" fontAlgn="base" latinLnBrk="0" hangingPunct="1">
              <a:lnSpc>
                <a:spcPct val="100000"/>
              </a:lnSpc>
              <a:spcBef>
                <a:spcPct val="20000"/>
              </a:spcBef>
              <a:spcAft>
                <a:spcPct val="0"/>
              </a:spcAft>
              <a:buSzTx/>
              <a:buFontTx/>
              <a:buChar char="•"/>
              <a:tabLst/>
              <a:defRPr/>
            </a:pPr>
            <a:r>
              <a:rPr kumimoji="0" lang="en-US" sz="3200" b="0" i="0" u="none" strike="noStrike" kern="0" cap="none" spc="0" normalizeH="0" baseline="0" noProof="0" dirty="0">
                <a:ln>
                  <a:noFill/>
                </a:ln>
                <a:effectLst/>
                <a:uLnTx/>
                <a:uFillTx/>
                <a:latin typeface="+mn-lt"/>
                <a:ea typeface="+mn-ea"/>
                <a:cs typeface="+mn-cs"/>
              </a:rPr>
              <a:t>Elements</a:t>
            </a:r>
            <a:r>
              <a:rPr kumimoji="0" lang="en-US" sz="3200" b="0" i="0" u="none" strike="noStrike" kern="0" cap="none" spc="0" normalizeH="0" noProof="0" dirty="0">
                <a:ln>
                  <a:noFill/>
                </a:ln>
                <a:effectLst/>
                <a:uLnTx/>
                <a:uFillTx/>
                <a:latin typeface="+mn-lt"/>
                <a:ea typeface="+mn-ea"/>
                <a:cs typeface="+mn-cs"/>
              </a:rPr>
              <a:t> are stored in consecutive positions.</a:t>
            </a:r>
          </a:p>
          <a:p>
            <a:pPr marL="342900" marR="0" lvl="0" indent="-342900" algn="just" defTabSz="914400" rtl="0" eaLnBrk="1" fontAlgn="base" latinLnBrk="0" hangingPunct="1">
              <a:lnSpc>
                <a:spcPct val="100000"/>
              </a:lnSpc>
              <a:spcBef>
                <a:spcPct val="20000"/>
              </a:spcBef>
              <a:spcAft>
                <a:spcPct val="0"/>
              </a:spcAft>
              <a:buSzTx/>
              <a:buFontTx/>
              <a:buChar char="•"/>
              <a:tabLst/>
              <a:defRPr/>
            </a:pPr>
            <a:r>
              <a:rPr lang="en-US" sz="3200" kern="0" baseline="0" dirty="0">
                <a:latin typeface="+mn-lt"/>
              </a:rPr>
              <a:t>Use the </a:t>
            </a:r>
            <a:r>
              <a:rPr lang="en-US" sz="3200" u="sng" kern="0" baseline="0" dirty="0">
                <a:latin typeface="+mn-lt"/>
              </a:rPr>
              <a:t>delete</a:t>
            </a:r>
            <a:r>
              <a:rPr lang="en-US" sz="3200" kern="0" baseline="0" dirty="0">
                <a:latin typeface="+mn-lt"/>
              </a:rPr>
              <a:t> operator:</a:t>
            </a:r>
            <a:endParaRPr kumimoji="0" lang="ar-EG" sz="3200" b="0" i="0" u="none" strike="noStrike" kern="0" cap="none" spc="0" normalizeH="0" baseline="0" noProof="0" dirty="0">
              <a:ln>
                <a:noFill/>
              </a:ln>
              <a:effectLst/>
              <a:uLnTx/>
              <a:uFillTx/>
              <a:latin typeface="+mn-lt"/>
              <a:ea typeface="+mn-ea"/>
              <a:cs typeface="+mn-cs"/>
            </a:endParaRPr>
          </a:p>
        </p:txBody>
      </p:sp>
      <p:sp>
        <p:nvSpPr>
          <p:cNvPr id="6" name="Content Placeholder 2"/>
          <p:cNvSpPr txBox="1">
            <a:spLocks/>
          </p:cNvSpPr>
          <p:nvPr/>
        </p:nvSpPr>
        <p:spPr bwMode="auto">
          <a:xfrm>
            <a:off x="1828800" y="5181600"/>
            <a:ext cx="4800600" cy="685800"/>
          </a:xfrm>
          <a:prstGeom prst="rect">
            <a:avLst/>
          </a:prstGeom>
          <a:solidFill>
            <a:schemeClr val="accent1">
              <a:lumMod val="40000"/>
              <a:lumOff val="60000"/>
            </a:schemeClr>
          </a:solidFill>
          <a:ln w="9525">
            <a:noFill/>
            <a:miter lim="800000"/>
            <a:headEnd/>
            <a:tailEnd/>
          </a:ln>
          <a:effectLst/>
        </p:spPr>
        <p:txBody>
          <a:bodyPr vert="horz" wrap="square" lIns="92075" tIns="46038" rIns="92075" bIns="46038" numCol="1" anchor="t" anchorCtr="0" compatLnSpc="1">
            <a:prstTxWarp prst="textNoShape">
              <a:avLst/>
            </a:prstTxWarp>
            <a:normAutofit/>
          </a:bodyPr>
          <a:lstStyle/>
          <a:p>
            <a:pPr lvl="0" algn="just" eaLnBrk="1" hangingPunct="1">
              <a:spcBef>
                <a:spcPct val="20000"/>
              </a:spcBef>
              <a:buClr>
                <a:schemeClr val="accent1">
                  <a:lumMod val="75000"/>
                </a:schemeClr>
              </a:buClr>
              <a:defRPr/>
            </a:pPr>
            <a:r>
              <a:rPr lang="en-US" sz="2800" kern="0" dirty="0">
                <a:solidFill>
                  <a:srgbClr val="0000FF"/>
                </a:solidFill>
                <a:latin typeface="Courier New" pitchFamily="49" charset="0"/>
                <a:cs typeface="Courier New" pitchFamily="49" charset="0"/>
              </a:rPr>
              <a:t>delete</a:t>
            </a:r>
            <a:r>
              <a:rPr lang="en-US" sz="2800" kern="0" dirty="0">
                <a:latin typeface="Courier New" pitchFamily="49" charset="0"/>
                <a:cs typeface="Courier New" pitchFamily="49" charset="0"/>
              </a:rPr>
              <a:t>[] </a:t>
            </a:r>
            <a:r>
              <a:rPr lang="en-US" sz="2800" kern="0" dirty="0" err="1">
                <a:latin typeface="Courier New" pitchFamily="49" charset="0"/>
                <a:cs typeface="Courier New" pitchFamily="49" charset="0"/>
              </a:rPr>
              <a:t>arr</a:t>
            </a:r>
            <a:r>
              <a:rPr lang="en-US" sz="2800" kern="0" dirty="0">
                <a:latin typeface="Courier New" pitchFamily="49" charset="0"/>
                <a:cs typeface="Courier New" pitchFamily="49"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3276600"/>
            <a:ext cx="8229600" cy="460648"/>
          </a:xfrm>
        </p:spPr>
        <p:txBody>
          <a:bodyPr>
            <a:scene3d>
              <a:camera prst="orthographicFront"/>
              <a:lightRig rig="soft" dir="t">
                <a:rot lat="0" lon="0" rev="10800000"/>
              </a:lightRig>
            </a:scene3d>
            <a:sp3d>
              <a:bevelT w="27940" h="12700"/>
              <a:contourClr>
                <a:srgbClr val="DDDDDD"/>
              </a:contourClr>
            </a:sp3d>
          </a:bodyPr>
          <a:lstStyle/>
          <a:p>
            <a:pPr algn="ctr" rtl="0">
              <a:lnSpc>
                <a:spcPct val="80000"/>
              </a:lnSpc>
            </a:pPr>
            <a:r>
              <a:rPr lang="en-US" sz="8000" b="1" spc="150" dirty="0">
                <a:ln w="11430"/>
                <a:effectLst>
                  <a:outerShdw blurRad="25400" algn="tl" rotWithShape="0">
                    <a:srgbClr val="000000">
                      <a:alpha val="43000"/>
                    </a:srgbClr>
                  </a:outerShdw>
                </a:effectLst>
              </a:rPr>
              <a:t>Stacks</a:t>
            </a:r>
            <a:endParaRPr lang="ar-EG" sz="8000" b="1" spc="150" dirty="0">
              <a:ln w="11430"/>
              <a:effectLst>
                <a:outerShdw blurRad="25400" algn="tl" rotWithShape="0">
                  <a:srgbClr val="000000">
                    <a:alpha val="43000"/>
                  </a:srgbClr>
                </a:outerShdw>
              </a:effectLst>
            </a:endParaRPr>
          </a:p>
        </p:txBody>
      </p:sp>
      <p:pic>
        <p:nvPicPr>
          <p:cNvPr id="1026" name="Picture 2" descr="C:\Users\Fatma\Desktop\stack1.png"/>
          <p:cNvPicPr>
            <a:picLocks noChangeAspect="1" noChangeArrowheads="1"/>
          </p:cNvPicPr>
          <p:nvPr/>
        </p:nvPicPr>
        <p:blipFill>
          <a:blip r:embed="rId2"/>
          <a:srcRect/>
          <a:stretch>
            <a:fillRect/>
          </a:stretch>
        </p:blipFill>
        <p:spPr bwMode="auto">
          <a:xfrm>
            <a:off x="5257800" y="5029200"/>
            <a:ext cx="2951162" cy="137145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Stack ADT</a:t>
            </a:r>
            <a:endParaRPr lang="ar-EG" dirty="0"/>
          </a:p>
        </p:txBody>
      </p:sp>
      <p:sp>
        <p:nvSpPr>
          <p:cNvPr id="6" name="Content Placeholder 5"/>
          <p:cNvSpPr>
            <a:spLocks noGrp="1"/>
          </p:cNvSpPr>
          <p:nvPr>
            <p:ph idx="10"/>
          </p:nvPr>
        </p:nvSpPr>
        <p:spPr>
          <a:xfrm>
            <a:off x="467544" y="1828800"/>
            <a:ext cx="8229600" cy="3600400"/>
          </a:xfrm>
        </p:spPr>
        <p:txBody>
          <a:bodyPr/>
          <a:lstStyle/>
          <a:p>
            <a:r>
              <a:rPr lang="en-US" sz="2400" dirty="0"/>
              <a:t>A stack is a </a:t>
            </a:r>
            <a:r>
              <a:rPr lang="en-US" sz="2400" u="sng" dirty="0"/>
              <a:t>list</a:t>
            </a:r>
            <a:r>
              <a:rPr lang="en-US" sz="2400" dirty="0"/>
              <a:t> with the restriction that insertions and deletions can be performed in only one position, the end of the list (</a:t>
            </a:r>
            <a:r>
              <a:rPr lang="en-US" sz="2400" b="1" dirty="0"/>
              <a:t>LIFO</a:t>
            </a:r>
            <a:r>
              <a:rPr lang="en-US" sz="2400" dirty="0"/>
              <a:t>).</a:t>
            </a:r>
          </a:p>
          <a:p>
            <a:endParaRPr lang="en-US" dirty="0"/>
          </a:p>
        </p:txBody>
      </p:sp>
      <p:pic>
        <p:nvPicPr>
          <p:cNvPr id="1026" name="Picture 2" descr="C:\Users\Wedad\Desktop\stack.png"/>
          <p:cNvPicPr>
            <a:picLocks noChangeAspect="1" noChangeArrowheads="1"/>
          </p:cNvPicPr>
          <p:nvPr/>
        </p:nvPicPr>
        <p:blipFill>
          <a:blip r:embed="rId3" cstate="print"/>
          <a:srcRect/>
          <a:stretch>
            <a:fillRect/>
          </a:stretch>
        </p:blipFill>
        <p:spPr bwMode="auto">
          <a:xfrm>
            <a:off x="2438400" y="3172545"/>
            <a:ext cx="4327317" cy="310991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and Pop Operations</a:t>
            </a:r>
            <a:endParaRPr lang="ar-EG" dirty="0"/>
          </a:p>
        </p:txBody>
      </p:sp>
      <p:pic>
        <p:nvPicPr>
          <p:cNvPr id="2052" name="Picture 4" descr="C:\Users\Wedad\Desktop\StackPushPop.jpg"/>
          <p:cNvPicPr>
            <a:picLocks noChangeAspect="1" noChangeArrowheads="1"/>
          </p:cNvPicPr>
          <p:nvPr/>
        </p:nvPicPr>
        <p:blipFill>
          <a:blip r:embed="rId2" cstate="print"/>
          <a:srcRect/>
          <a:stretch>
            <a:fillRect/>
          </a:stretch>
        </p:blipFill>
        <p:spPr bwMode="auto">
          <a:xfrm>
            <a:off x="342900" y="2819400"/>
            <a:ext cx="7721221" cy="2362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Operations</a:t>
            </a:r>
            <a:endParaRPr lang="ar-EG" dirty="0"/>
          </a:p>
        </p:txBody>
      </p:sp>
      <p:sp>
        <p:nvSpPr>
          <p:cNvPr id="5" name="Content Placeholder 4"/>
          <p:cNvSpPr>
            <a:spLocks noGrp="1"/>
          </p:cNvSpPr>
          <p:nvPr>
            <p:ph idx="10"/>
          </p:nvPr>
        </p:nvSpPr>
        <p:spPr/>
        <p:txBody>
          <a:bodyPr/>
          <a:lstStyle/>
          <a:p>
            <a:r>
              <a:rPr lang="en-US" sz="2800" dirty="0">
                <a:solidFill>
                  <a:schemeClr val="accent1">
                    <a:lumMod val="50000"/>
                  </a:schemeClr>
                </a:solidFill>
              </a:rPr>
              <a:t> Length:</a:t>
            </a:r>
            <a:r>
              <a:rPr lang="en-US" sz="2800" dirty="0"/>
              <a:t> Returns the number of elements.</a:t>
            </a:r>
          </a:p>
          <a:p>
            <a:r>
              <a:rPr lang="en-US" sz="2800" dirty="0"/>
              <a:t> </a:t>
            </a:r>
            <a:r>
              <a:rPr lang="en-US" sz="2800" dirty="0">
                <a:solidFill>
                  <a:schemeClr val="accent1">
                    <a:lumMod val="50000"/>
                  </a:schemeClr>
                </a:solidFill>
              </a:rPr>
              <a:t>Push:</a:t>
            </a:r>
            <a:r>
              <a:rPr lang="en-US" sz="2800" dirty="0"/>
              <a:t> adds an element to the top of the stack.</a:t>
            </a:r>
          </a:p>
          <a:p>
            <a:r>
              <a:rPr lang="en-US" sz="2800" dirty="0"/>
              <a:t> </a:t>
            </a:r>
            <a:r>
              <a:rPr lang="en-US" sz="2800" dirty="0">
                <a:solidFill>
                  <a:schemeClr val="accent1">
                    <a:lumMod val="50000"/>
                  </a:schemeClr>
                </a:solidFill>
              </a:rPr>
              <a:t>Pop:</a:t>
            </a:r>
            <a:r>
              <a:rPr lang="en-US" sz="2800" dirty="0"/>
              <a:t> removes the top element.</a:t>
            </a:r>
          </a:p>
          <a:p>
            <a:r>
              <a:rPr lang="en-US" sz="2800" dirty="0"/>
              <a:t> </a:t>
            </a:r>
            <a:r>
              <a:rPr lang="en-US" sz="2800" dirty="0">
                <a:solidFill>
                  <a:schemeClr val="accent1">
                    <a:lumMod val="50000"/>
                  </a:schemeClr>
                </a:solidFill>
              </a:rPr>
              <a:t>Top: </a:t>
            </a:r>
            <a:r>
              <a:rPr lang="en-US" sz="2800" dirty="0"/>
              <a:t>returns the top element.</a:t>
            </a:r>
          </a:p>
          <a:p>
            <a:r>
              <a:rPr lang="en-US" sz="2800" dirty="0"/>
              <a:t> </a:t>
            </a:r>
            <a:r>
              <a:rPr lang="en-US" sz="2800" dirty="0">
                <a:solidFill>
                  <a:schemeClr val="accent1">
                    <a:lumMod val="50000"/>
                  </a:schemeClr>
                </a:solidFill>
              </a:rPr>
              <a:t>Empty: </a:t>
            </a:r>
            <a:r>
              <a:rPr lang="en-US" sz="2800" dirty="0"/>
              <a:t>returns whether the stack is empty.</a:t>
            </a:r>
            <a:endParaRPr lang="ar-EG" sz="2800"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1881</TotalTime>
  <Words>1486</Words>
  <Application>Microsoft Office PowerPoint</Application>
  <PresentationFormat>On-screen Show (4:3)</PresentationFormat>
  <Paragraphs>235</Paragraphs>
  <Slides>37</Slides>
  <Notes>1</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Custom Design</vt:lpstr>
      <vt:lpstr>Slide 1</vt:lpstr>
      <vt:lpstr>Course Contents</vt:lpstr>
      <vt:lpstr>Slide 3</vt:lpstr>
      <vt:lpstr>Problems with Static Arrays</vt:lpstr>
      <vt:lpstr>Creating Dynamic Arrays</vt:lpstr>
      <vt:lpstr>Slide 6</vt:lpstr>
      <vt:lpstr>The Stack ADT</vt:lpstr>
      <vt:lpstr>Push and Pop Operations</vt:lpstr>
      <vt:lpstr>Stack Operations</vt:lpstr>
      <vt:lpstr>Slide 10</vt:lpstr>
      <vt:lpstr>Abstract Data Types</vt:lpstr>
      <vt:lpstr>Stack ADT Implementations</vt:lpstr>
      <vt:lpstr>Stack Operations</vt:lpstr>
      <vt:lpstr>Slide 14</vt:lpstr>
      <vt:lpstr>STL</vt:lpstr>
      <vt:lpstr>Stack STL</vt:lpstr>
      <vt:lpstr>Slide 17</vt:lpstr>
      <vt:lpstr>1. Undo operations and Backtracking </vt:lpstr>
      <vt:lpstr>2. Balancing Symbols</vt:lpstr>
      <vt:lpstr>3. Call Stack</vt:lpstr>
      <vt:lpstr>Infix, Prefix and Postfix Expressions</vt:lpstr>
      <vt:lpstr>4. Evaluating Postfix Expressions</vt:lpstr>
      <vt:lpstr>4. Evaluating Postfix Expressions cont.</vt:lpstr>
      <vt:lpstr>4. Evaluating Postfix Expressions cont.</vt:lpstr>
      <vt:lpstr>4. Evaluating Postfix Expressions cont.</vt:lpstr>
      <vt:lpstr>4. Evaluating Postfix Expressions cont.</vt:lpstr>
      <vt:lpstr>4. Evaluating Postfix Expressions cont.</vt:lpstr>
      <vt:lpstr>4. Evaluating Postfix Expressions cont.</vt:lpstr>
      <vt:lpstr>4. Evaluating Postfix Expressions cont.</vt:lpstr>
      <vt:lpstr>4. Evaluating Postfix Expressions cont.</vt:lpstr>
      <vt:lpstr>5. Infix to Postfix Conversion</vt:lpstr>
      <vt:lpstr>5. Infix to Postfix Conversion</vt:lpstr>
      <vt:lpstr>Competition (1 Point)</vt:lpstr>
      <vt:lpstr>Try this at home</vt:lpstr>
      <vt:lpstr>Try this at home cont.</vt:lpstr>
      <vt:lpstr>Lecture Resources</vt:lpstr>
      <vt:lpstr>Slide 37</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wedad</cp:lastModifiedBy>
  <cp:revision>138</cp:revision>
  <dcterms:created xsi:type="dcterms:W3CDTF">2014-04-01T16:35:38Z</dcterms:created>
  <dcterms:modified xsi:type="dcterms:W3CDTF">2022-02-25T13:22:26Z</dcterms:modified>
</cp:coreProperties>
</file>