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1" r:id="rId4"/>
    <p:sldId id="262" r:id="rId5"/>
    <p:sldId id="264" r:id="rId6"/>
    <p:sldId id="292" r:id="rId7"/>
    <p:sldId id="293" r:id="rId8"/>
    <p:sldId id="296" r:id="rId9"/>
    <p:sldId id="2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90" r:id="rId33"/>
    <p:sldId id="29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1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/>
              <a:t>Click to edit Master subtitle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8180" y="2860023"/>
            <a:ext cx="34985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Introduction and Necessary Background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380AEF7D-E244-4A42-9C95-BB2D96DF6AF2}"/>
              </a:ext>
            </a:extLst>
          </p:cNvPr>
          <p:cNvSpPr txBox="1"/>
          <p:nvPr/>
        </p:nvSpPr>
        <p:spPr>
          <a:xfrm>
            <a:off x="857401" y="3555500"/>
            <a:ext cx="3498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Dr. </a:t>
            </a:r>
            <a:r>
              <a:rPr lang="en-US" sz="1400" b="1" dirty="0" err="1"/>
              <a:t>Hanan</a:t>
            </a:r>
            <a:r>
              <a:rPr lang="en-US" sz="1400" b="1" dirty="0"/>
              <a:t> </a:t>
            </a:r>
            <a:r>
              <a:rPr lang="en-US" sz="1400" b="1"/>
              <a:t>Yousry</a:t>
            </a:r>
            <a:endParaRPr lang="en-US" sz="1400" b="1" dirty="0"/>
          </a:p>
          <a:p>
            <a:pPr algn="ctr">
              <a:lnSpc>
                <a:spcPct val="150000"/>
              </a:lnSpc>
            </a:pPr>
            <a:r>
              <a:rPr lang="en-US" sz="1400" dirty="0"/>
              <a:t>Computer Science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hanan.hindy@cis.asu.edu.eg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" y="1600200"/>
            <a:ext cx="8229600" cy="3600400"/>
          </a:xfrm>
        </p:spPr>
        <p:txBody>
          <a:bodyPr/>
          <a:lstStyle/>
          <a:p>
            <a:r>
              <a:rPr lang="en-US" sz="2400" dirty="0">
                <a:latin typeface="+mn-lt"/>
                <a:cs typeface="+mn-cs"/>
              </a:rPr>
              <a:t>A single data structure that contains data as well as functions.</a:t>
            </a:r>
          </a:p>
          <a:p>
            <a:r>
              <a:rPr lang="en-US" sz="2400" dirty="0">
                <a:latin typeface="+mn-lt"/>
                <a:cs typeface="+mn-cs"/>
              </a:rPr>
              <a:t>A class in C++ consists of its members:</a:t>
            </a:r>
          </a:p>
          <a:p>
            <a:pPr lvl="1"/>
            <a:r>
              <a:rPr lang="en-US" sz="2400" dirty="0"/>
              <a:t>Data: Member variables.</a:t>
            </a:r>
          </a:p>
          <a:p>
            <a:pPr lvl="1"/>
            <a:r>
              <a:rPr lang="en-US" sz="2400" dirty="0"/>
              <a:t>Member functions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Declaration:</a:t>
            </a:r>
            <a:endParaRPr lang="ar-EG" sz="2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66056" y="4239345"/>
            <a:ext cx="41148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Name {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details …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more details …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};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Class:</a:t>
            </a:r>
            <a:r>
              <a:rPr lang="en-US" sz="2800" dirty="0"/>
              <a:t> </a:t>
            </a:r>
            <a:r>
              <a:rPr lang="en-US" sz="2800" u="sng" dirty="0"/>
              <a:t>Rectangle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Member Variables: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Width.</a:t>
            </a:r>
          </a:p>
          <a:p>
            <a:pPr lvl="1"/>
            <a:r>
              <a:rPr lang="en-US" dirty="0"/>
              <a:t>Height.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Member Functions:</a:t>
            </a:r>
          </a:p>
          <a:p>
            <a:pPr lvl="1"/>
            <a:r>
              <a:rPr lang="en-US" dirty="0"/>
              <a:t>Calculate Area.</a:t>
            </a:r>
            <a:endParaRPr lang="ar-E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</a:t>
            </a:r>
            <a:endParaRPr lang="ar-E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05800" cy="1715616"/>
          </a:xfrm>
        </p:spPr>
        <p:txBody>
          <a:bodyPr>
            <a:normAutofit/>
          </a:bodyPr>
          <a:lstStyle/>
          <a:p>
            <a:pPr algn="just" eaLnBrk="0" latinLnBrk="0" hangingPunct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Private:</a:t>
            </a:r>
            <a:r>
              <a:rPr lang="en-US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 variable can’t be accessed or modified outside the class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just" eaLnBrk="0" latinLnBrk="0" hangingPunct="0"/>
            <a:r>
              <a:rPr lang="en-US" sz="2400" dirty="0"/>
              <a:t>Only member functions can change its value.</a:t>
            </a:r>
          </a:p>
          <a:p>
            <a:pPr algn="just" eaLnBrk="0" latinLnBrk="0" hangingPunct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Private vs. Public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438400" y="1752600"/>
            <a:ext cx="4648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rectangle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private: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width;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height;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1981200"/>
            <a:ext cx="1447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Access Modifiers 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 bwMode="auto">
          <a:xfrm>
            <a:off x="1676400" y="2304366"/>
            <a:ext cx="1676400" cy="362634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  <a:endParaRPr lang="ar-E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752600"/>
            <a:ext cx="5791200" cy="419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rectangle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width;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height;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area()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width*height;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vs. Object</a:t>
            </a:r>
            <a:endParaRPr lang="ar-EG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5908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225425" marR="0" lvl="0" indent="-22542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 class defines a data type, much like a 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  <a:p>
            <a:pPr marL="225425" marR="0" lvl="0" indent="-22542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 object is an instance of the class.</a:t>
            </a:r>
          </a:p>
          <a:p>
            <a:pPr marL="225425" marR="0" lvl="0" indent="-22542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They share the common structure that the class defines. </a:t>
            </a:r>
          </a:p>
          <a:p>
            <a:pPr marL="225425" marR="0" lvl="0" indent="-22542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A classes is like a mold and objects are the items produced using the mold.</a:t>
            </a:r>
            <a:endParaRPr kumimoji="0" lang="ar-EG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2133600" y="47244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rectangle r1;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876800"/>
            <a:ext cx="838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Class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 bwMode="auto">
          <a:xfrm flipV="1">
            <a:off x="1371600" y="4953000"/>
            <a:ext cx="914400" cy="1143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029200" y="52578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Object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rot="16200000" flipV="1">
            <a:off x="4819650" y="4476750"/>
            <a:ext cx="304800" cy="12573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+mn-lt"/>
                <a:cs typeface="+mn-cs"/>
              </a:rPr>
              <a:t>A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constructor</a:t>
            </a:r>
            <a:r>
              <a:rPr lang="en-US" sz="2800" dirty="0">
                <a:latin typeface="+mn-lt"/>
                <a:cs typeface="+mn-cs"/>
              </a:rPr>
              <a:t> is a method that describes how an instance of the class is constructed.</a:t>
            </a:r>
          </a:p>
          <a:p>
            <a:r>
              <a:rPr lang="en-US" sz="2800" dirty="0">
                <a:latin typeface="+mn-lt"/>
                <a:cs typeface="+mn-cs"/>
              </a:rPr>
              <a:t>It is a function used to initialize the data of an object of a class.</a:t>
            </a:r>
          </a:p>
          <a:p>
            <a:pPr lvl="1" eaLnBrk="0" latinLnBrk="0" hangingPunct="0"/>
            <a:r>
              <a:rPr lang="en-US" dirty="0"/>
              <a:t>Same name as class itself.</a:t>
            </a:r>
          </a:p>
          <a:p>
            <a:pPr lvl="1" eaLnBrk="0" latinLnBrk="0" hangingPunct="0"/>
            <a:r>
              <a:rPr lang="en-US" dirty="0"/>
              <a:t>Cannot return anything, not even </a:t>
            </a:r>
            <a:r>
              <a:rPr lang="en-US" b="1" dirty="0">
                <a:latin typeface="Courier New" pitchFamily="49" charset="0"/>
              </a:rPr>
              <a:t>void</a:t>
            </a:r>
          </a:p>
          <a:p>
            <a:pPr lvl="1" eaLnBrk="0" latinLnBrk="0" hangingPunct="0"/>
            <a:r>
              <a:rPr lang="en-US" dirty="0"/>
              <a:t>Called automatically with the creation of the object.</a:t>
            </a:r>
          </a:p>
          <a:p>
            <a:pPr lvl="1" eaLnBrk="0" latinLnBrk="0" hangingPunct="0"/>
            <a:r>
              <a:rPr lang="en-US" dirty="0"/>
              <a:t>If no constructor is explicitly defined, one that initializes the data members using language defaults is automatically generated.</a:t>
            </a:r>
          </a:p>
          <a:p>
            <a:pPr lvl="1" eaLnBrk="0" latinLnBrk="0" hangingPunct="0">
              <a:buNone/>
            </a:pPr>
            <a:endParaRPr lang="en-US" dirty="0"/>
          </a:p>
          <a:p>
            <a:pPr lvl="1" eaLnBrk="0" latinLnBrk="0" hangingPunct="0"/>
            <a:endParaRPr lang="ar-E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cont.</a:t>
            </a:r>
            <a:endParaRPr lang="ar-EG" dirty="0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Definition: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905000" y="2209800"/>
            <a:ext cx="54864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width=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height=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685800" y="434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•"/>
              <a:tabLst/>
              <a:defRPr/>
            </a:pPr>
            <a:r>
              <a:rPr lang="en-US" sz="2800" kern="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an Object: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905000" y="5029200"/>
            <a:ext cx="5486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 r1(5,7);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cont.</a:t>
            </a:r>
            <a:endParaRPr lang="ar-EG" dirty="0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Another way to define a constructor: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676400" y="2743200"/>
            <a:ext cx="57912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:width(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),height(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685800" y="403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Char char="•"/>
              <a:tabLst/>
              <a:defRPr/>
            </a:pPr>
            <a:r>
              <a:rPr lang="en-US" sz="2800" kern="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an Object: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905000" y="4724400"/>
            <a:ext cx="5486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 r1(5,7);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162800" cy="1069514"/>
          </a:xfrm>
        </p:spPr>
        <p:txBody>
          <a:bodyPr/>
          <a:lstStyle/>
          <a:p>
            <a:r>
              <a:rPr lang="en-US" dirty="0"/>
              <a:t>Constructors cont.</a:t>
            </a:r>
            <a:endParaRPr lang="ar-EG" dirty="0"/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685800" y="1221914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You can have more than one constructor: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828800" y="2364914"/>
            <a:ext cx="5105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:width(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),height(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 bwMode="auto">
          <a:xfrm>
            <a:off x="685800" y="3965114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•"/>
              <a:tabLst/>
              <a:defRPr/>
            </a:pPr>
            <a:r>
              <a:rPr lang="en-US" sz="2400" kern="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Constructor2: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828800" y="3279314"/>
            <a:ext cx="5105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 r1(5,7);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 bwMode="auto">
          <a:xfrm>
            <a:off x="685800" y="1679114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Constructor1: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828800" y="4650914"/>
            <a:ext cx="541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rectangle():width(0),height(0){}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1828800" y="5412914"/>
            <a:ext cx="5105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04800" y="1600200"/>
            <a:ext cx="8229600" cy="3600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 A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destructor</a:t>
            </a:r>
            <a:r>
              <a:rPr lang="en-US" sz="2400" dirty="0"/>
              <a:t> is a special member function of a class that is executed when:</a:t>
            </a:r>
          </a:p>
          <a:p>
            <a:pPr lvl="1"/>
            <a:r>
              <a:rPr lang="en-US" sz="2400" dirty="0"/>
              <a:t>an object of it's class goes out of scope.</a:t>
            </a:r>
          </a:p>
          <a:p>
            <a:pPr lvl="1"/>
            <a:r>
              <a:rPr lang="en-US" sz="2400" dirty="0"/>
              <a:t>delete expression is applied to a pointer to the object of that class.</a:t>
            </a:r>
          </a:p>
          <a:p>
            <a:pPr lvl="1"/>
            <a:r>
              <a:rPr lang="en-US" sz="2400" dirty="0"/>
              <a:t>Program ends.</a:t>
            </a:r>
          </a:p>
          <a:p>
            <a:pPr lvl="1"/>
            <a:r>
              <a:rPr lang="en-US" sz="2400" dirty="0"/>
              <a:t>Is explicitly called</a:t>
            </a:r>
          </a:p>
          <a:p>
            <a:r>
              <a:rPr lang="en-US" sz="2400" dirty="0"/>
              <a:t> It can neither return a value nor can it take any parameters.</a:t>
            </a:r>
            <a:endParaRPr lang="ar-EG" sz="24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5105400"/>
            <a:ext cx="3810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~rectangle(void){}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Expectations???</a:t>
            </a:r>
            <a:endParaRPr lang="ar-EG" dirty="0"/>
          </a:p>
        </p:txBody>
      </p:sp>
      <p:pic>
        <p:nvPicPr>
          <p:cNvPr id="1026" name="Picture 2" descr="C:\Users\Fatma\Desktop\no expecta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3661055" cy="3983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2086"/>
            <a:ext cx="7162800" cy="1069514"/>
          </a:xfrm>
        </p:spPr>
        <p:txBody>
          <a:bodyPr/>
          <a:lstStyle/>
          <a:p>
            <a:pPr eaLnBrk="0" latinLnBrk="0" hangingPunct="0"/>
            <a:r>
              <a:rPr lang="en-US" sz="4000" dirty="0"/>
              <a:t>Separation of Interface and Implementation</a:t>
            </a:r>
            <a:endParaRPr lang="ar-EG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381056" cy="3600400"/>
          </a:xfrm>
        </p:spPr>
        <p:txBody>
          <a:bodyPr>
            <a:normAutofit/>
          </a:bodyPr>
          <a:lstStyle/>
          <a:p>
            <a:r>
              <a:rPr lang="en-GB" sz="2400" dirty="0"/>
              <a:t>In C++ it is </a:t>
            </a:r>
            <a:r>
              <a:rPr lang="en-US" sz="2400" dirty="0"/>
              <a:t>common to separate the class interface from its implementation.</a:t>
            </a:r>
          </a:p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The interface </a:t>
            </a:r>
            <a:r>
              <a:rPr lang="en-GB" sz="2400" dirty="0"/>
              <a:t>(.h file) lists the </a:t>
            </a:r>
            <a:r>
              <a:rPr lang="en-US" sz="2400" dirty="0"/>
              <a:t>class and its members (data and functions).</a:t>
            </a:r>
          </a:p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The implementation </a:t>
            </a:r>
            <a:r>
              <a:rPr lang="en-GB" sz="2400" dirty="0"/>
              <a:t>(.</a:t>
            </a:r>
            <a:r>
              <a:rPr lang="en-GB" sz="2400" dirty="0" err="1"/>
              <a:t>cpp</a:t>
            </a:r>
            <a:r>
              <a:rPr lang="en-GB" sz="2400" dirty="0"/>
              <a:t> file) provides implementations of the functions.</a:t>
            </a:r>
          </a:p>
          <a:p>
            <a:r>
              <a:rPr lang="en-GB" sz="2400" dirty="0"/>
              <a:t>Source code that requires </a:t>
            </a:r>
            <a:r>
              <a:rPr lang="en-US" sz="2400" dirty="0"/>
              <a:t>knowledge of the interface must </a:t>
            </a:r>
            <a:r>
              <a:rPr lang="en-US" sz="2400" b="1" dirty="0"/>
              <a:t>#include </a:t>
            </a:r>
            <a:r>
              <a:rPr lang="en-US" sz="2400" dirty="0"/>
              <a:t>the interface file.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Resolution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457256" cy="3600400"/>
          </a:xfrm>
        </p:spPr>
        <p:txBody>
          <a:bodyPr>
            <a:normAutofit/>
          </a:bodyPr>
          <a:lstStyle/>
          <a:p>
            <a:r>
              <a:rPr lang="en-GB" sz="2400" dirty="0"/>
              <a:t>Each member function </a:t>
            </a:r>
            <a:r>
              <a:rPr lang="en-US" sz="2400" dirty="0"/>
              <a:t>must identify the class that it is part of.</a:t>
            </a:r>
          </a:p>
          <a:p>
            <a:r>
              <a:rPr lang="en-US" sz="2400" dirty="0"/>
              <a:t>The syntax is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ClassName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::</a:t>
            </a:r>
            <a:r>
              <a:rPr lang="en-US" sz="2400" b="1" dirty="0">
                <a:solidFill>
                  <a:srgbClr val="FF0000"/>
                </a:solidFill>
              </a:rPr>
              <a:t>member</a:t>
            </a:r>
            <a:r>
              <a:rPr lang="en-US" sz="2400" dirty="0"/>
              <a:t>.</a:t>
            </a:r>
          </a:p>
          <a:p>
            <a:r>
              <a:rPr lang="en-US" sz="2400" dirty="0"/>
              <a:t>The :: is called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scope resolution operator</a:t>
            </a:r>
            <a:r>
              <a:rPr lang="en-US" sz="2400" b="1" dirty="0"/>
              <a:t>.</a:t>
            </a:r>
          </a:p>
          <a:p>
            <a:r>
              <a:rPr lang="en-US" sz="2400" dirty="0"/>
              <a:t>The signature of an implemented member function must match exactly the signature listed </a:t>
            </a:r>
            <a:r>
              <a:rPr lang="en-GB" sz="2400" dirty="0"/>
              <a:t>in the class interface.</a:t>
            </a:r>
            <a:endParaRPr lang="ar-EG" sz="24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106016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96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Pointers</a:t>
            </a:r>
            <a:endParaRPr lang="ar-EG" sz="9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7" name="Picture 3" descr="C:\Users\Fatma\Desktop\arrow-cursor-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683125"/>
            <a:ext cx="1873250" cy="1873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79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  <a:endParaRPr lang="ar-E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pointer variable is a variable that stores the address where another object resides.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32004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Declaration: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170612" y="4191000"/>
            <a:ext cx="1066800" cy="5334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1012" y="42672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0612" y="4953000"/>
            <a:ext cx="1066800" cy="5334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6212" y="5029200"/>
            <a:ext cx="1066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numPtr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Curved Connector 23"/>
          <p:cNvCxnSpPr>
            <a:stCxn id="22" idx="3"/>
            <a:endCxn id="20" idx="3"/>
          </p:cNvCxnSpPr>
          <p:nvPr/>
        </p:nvCxnSpPr>
        <p:spPr bwMode="auto">
          <a:xfrm flipV="1">
            <a:off x="7237412" y="4457700"/>
            <a:ext cx="1588" cy="762000"/>
          </a:xfrm>
          <a:prstGeom prst="curvedConnector3">
            <a:avLst>
              <a:gd name="adj1" fmla="val 14395466"/>
            </a:avLst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09600" y="4419600"/>
            <a:ext cx="47244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num=54, *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numPtr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numPtr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&amp;num;</a:t>
            </a:r>
          </a:p>
        </p:txBody>
      </p:sp>
    </p:spTree>
    <p:extLst>
      <p:ext uri="{BB962C8B-B14F-4D97-AF65-F5344CB8AC3E}">
        <p14:creationId xmlns:p14="http://schemas.microsoft.com/office/powerpoint/2010/main" val="82350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Pointers?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Dynamic allocation of memory.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Enable complex </a:t>
            </a:r>
            <a:r>
              <a:rPr lang="en-US" sz="2800" dirty="0">
                <a:solidFill>
                  <a:schemeClr val="tx1"/>
                </a:solidFill>
              </a:rPr>
              <a:t>"linked" data structures like linked lists and trees.</a:t>
            </a:r>
            <a:endParaRPr lang="ar-E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0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162800" cy="1069514"/>
          </a:xfrm>
        </p:spPr>
        <p:txBody>
          <a:bodyPr/>
          <a:lstStyle/>
          <a:p>
            <a:r>
              <a:rPr lang="en-US" dirty="0"/>
              <a:t>Pointer Assignment</a:t>
            </a:r>
            <a:endParaRPr lang="ar-EG" dirty="0"/>
          </a:p>
        </p:txBody>
      </p:sp>
      <p:sp>
        <p:nvSpPr>
          <p:cNvPr id="91" name="Content Placeholder 2"/>
          <p:cNvSpPr txBox="1">
            <a:spLocks/>
          </p:cNvSpPr>
          <p:nvPr/>
        </p:nvSpPr>
        <p:spPr bwMode="auto">
          <a:xfrm>
            <a:off x="762000" y="993314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*p1, *p2;</a:t>
            </a:r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>
            <a:off x="762000" y="1831514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 = p2;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19200" y="25173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219200" y="31269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2480" y="257827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7720" y="320311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438400" y="25173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438400" y="31269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99" name="Straight Arrow Connector 98"/>
          <p:cNvCxnSpPr>
            <a:stCxn id="93" idx="3"/>
            <a:endCxn id="97" idx="1"/>
          </p:cNvCxnSpPr>
          <p:nvPr/>
        </p:nvCxnSpPr>
        <p:spPr bwMode="auto">
          <a:xfrm>
            <a:off x="1676400" y="27459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0" name="Straight Arrow Connector 99"/>
          <p:cNvCxnSpPr>
            <a:stCxn id="94" idx="3"/>
            <a:endCxn id="98" idx="1"/>
          </p:cNvCxnSpPr>
          <p:nvPr/>
        </p:nvCxnSpPr>
        <p:spPr bwMode="auto">
          <a:xfrm>
            <a:off x="1676400" y="33555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5227320" y="25173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227320" y="31269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00600" y="257827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5840" y="320311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46520" y="25173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46520" y="31269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07" name="Straight Arrow Connector 106"/>
          <p:cNvCxnSpPr>
            <a:stCxn id="101" idx="3"/>
            <a:endCxn id="106" idx="1"/>
          </p:cNvCxnSpPr>
          <p:nvPr/>
        </p:nvCxnSpPr>
        <p:spPr bwMode="auto">
          <a:xfrm>
            <a:off x="5684520" y="2745914"/>
            <a:ext cx="7620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8" name="Straight Arrow Connector 107"/>
          <p:cNvCxnSpPr>
            <a:stCxn id="102" idx="3"/>
            <a:endCxn id="106" idx="1"/>
          </p:cNvCxnSpPr>
          <p:nvPr/>
        </p:nvCxnSpPr>
        <p:spPr bwMode="auto">
          <a:xfrm>
            <a:off x="5684520" y="33555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9" name="Content Placeholder 2"/>
          <p:cNvSpPr txBox="1">
            <a:spLocks/>
          </p:cNvSpPr>
          <p:nvPr/>
        </p:nvSpPr>
        <p:spPr bwMode="auto">
          <a:xfrm>
            <a:off x="762000" y="4041314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*p1 = *p2;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1219200" y="47271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219200" y="53367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92480" y="478807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7720" y="541291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438400" y="47271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438400" y="53367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16" name="Straight Arrow Connector 115"/>
          <p:cNvCxnSpPr>
            <a:stCxn id="110" idx="3"/>
            <a:endCxn id="114" idx="1"/>
          </p:cNvCxnSpPr>
          <p:nvPr/>
        </p:nvCxnSpPr>
        <p:spPr bwMode="auto">
          <a:xfrm>
            <a:off x="1676400" y="49557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7" name="Straight Arrow Connector 116"/>
          <p:cNvCxnSpPr>
            <a:stCxn id="111" idx="3"/>
            <a:endCxn id="115" idx="1"/>
          </p:cNvCxnSpPr>
          <p:nvPr/>
        </p:nvCxnSpPr>
        <p:spPr bwMode="auto">
          <a:xfrm>
            <a:off x="1676400" y="55653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5227320" y="47271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227320" y="53367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800600" y="478807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15840" y="541291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46520" y="47271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46520" y="53367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24" name="Straight Arrow Connector 123"/>
          <p:cNvCxnSpPr>
            <a:stCxn id="118" idx="3"/>
            <a:endCxn id="122" idx="1"/>
          </p:cNvCxnSpPr>
          <p:nvPr/>
        </p:nvCxnSpPr>
        <p:spPr bwMode="auto">
          <a:xfrm>
            <a:off x="5684520" y="49557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stCxn id="119" idx="3"/>
            <a:endCxn id="123" idx="1"/>
          </p:cNvCxnSpPr>
          <p:nvPr/>
        </p:nvCxnSpPr>
        <p:spPr bwMode="auto">
          <a:xfrm>
            <a:off x="5684520" y="55653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26" name="Rectangle 125"/>
          <p:cNvSpPr/>
          <p:nvPr/>
        </p:nvSpPr>
        <p:spPr bwMode="auto">
          <a:xfrm>
            <a:off x="609600" y="1618154"/>
            <a:ext cx="6781800" cy="2133600"/>
          </a:xfrm>
          <a:prstGeom prst="rect">
            <a:avLst/>
          </a:prstGeom>
          <a:noFill/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09600" y="3888914"/>
            <a:ext cx="6781800" cy="2133600"/>
          </a:xfrm>
          <a:prstGeom prst="rect">
            <a:avLst/>
          </a:prstGeom>
          <a:noFill/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8" name="Right Arrow 127"/>
          <p:cNvSpPr/>
          <p:nvPr/>
        </p:nvSpPr>
        <p:spPr bwMode="auto">
          <a:xfrm>
            <a:off x="3276600" y="2898314"/>
            <a:ext cx="1371600" cy="381000"/>
          </a:xfrm>
          <a:prstGeom prst="rightArrow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9" name="Right Arrow 128"/>
          <p:cNvSpPr/>
          <p:nvPr/>
        </p:nvSpPr>
        <p:spPr bwMode="auto">
          <a:xfrm>
            <a:off x="3276600" y="5108114"/>
            <a:ext cx="1371600" cy="381000"/>
          </a:xfrm>
          <a:prstGeom prst="rightArrow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04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ar-E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4400" y="1828800"/>
            <a:ext cx="4724400" cy="3733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numPtr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&lt;&lt;*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numPtr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sz="280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num=54;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numPtr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&amp;num;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&lt;&lt;*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numPtr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1828800"/>
            <a:ext cx="2362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0" latinLnBrk="0" hangingPunct="0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 will this produce?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667000"/>
            <a:ext cx="2362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Exception!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4248090"/>
            <a:ext cx="2362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0" latinLnBrk="0" hangingPunct="0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 will this produce?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4933890"/>
            <a:ext cx="2362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54</a:t>
            </a:r>
            <a:endParaRPr lang="ar-EG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(new) Operator</a:t>
            </a:r>
            <a:endParaRPr lang="ar-EG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5791200" y="2057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?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64480" y="21183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152400" y="20574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*p1;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791200" y="2667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4480" y="27279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7010400" y="2667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#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>
            <a:stCxn id="74" idx="3"/>
            <a:endCxn id="76" idx="1"/>
          </p:cNvCxnSpPr>
          <p:nvPr/>
        </p:nvCxnSpPr>
        <p:spPr bwMode="auto">
          <a:xfrm>
            <a:off x="6248400" y="2895600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152400" y="27432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 =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791200" y="3352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64480" y="34137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010400" y="3352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2" name="Straight Arrow Connector 81"/>
          <p:cNvCxnSpPr>
            <a:stCxn id="79" idx="3"/>
            <a:endCxn id="81" idx="1"/>
          </p:cNvCxnSpPr>
          <p:nvPr/>
        </p:nvCxnSpPr>
        <p:spPr bwMode="auto">
          <a:xfrm>
            <a:off x="6248400" y="3581400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3" name="Content Placeholder 2"/>
          <p:cNvSpPr txBox="1">
            <a:spLocks/>
          </p:cNvSpPr>
          <p:nvPr/>
        </p:nvSpPr>
        <p:spPr bwMode="auto">
          <a:xfrm>
            <a:off x="152400" y="34290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*p1 = 4;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5791200" y="4114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64480" y="41757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7" name="Straight Arrow Connector 86"/>
          <p:cNvCxnSpPr>
            <a:stCxn id="84" idx="3"/>
            <a:endCxn id="86" idx="1"/>
          </p:cNvCxnSpPr>
          <p:nvPr/>
        </p:nvCxnSpPr>
        <p:spPr bwMode="auto">
          <a:xfrm>
            <a:off x="6248400" y="4343400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8" name="Content Placeholder 2"/>
          <p:cNvSpPr txBox="1">
            <a:spLocks/>
          </p:cNvSpPr>
          <p:nvPr/>
        </p:nvSpPr>
        <p:spPr bwMode="auto">
          <a:xfrm>
            <a:off x="152400" y="41910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*p2=p1;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791200" y="4724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480" y="47853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1" name="Straight Arrow Connector 90"/>
          <p:cNvCxnSpPr>
            <a:stCxn id="89" idx="3"/>
            <a:endCxn id="86" idx="2"/>
          </p:cNvCxnSpPr>
          <p:nvPr/>
        </p:nvCxnSpPr>
        <p:spPr bwMode="auto">
          <a:xfrm flipV="1">
            <a:off x="6248400" y="4572000"/>
            <a:ext cx="990600" cy="3810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791200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64480" y="54711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239000" y="6019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#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 bwMode="auto">
          <a:xfrm>
            <a:off x="152400" y="54864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 =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64480" y="60807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8" name="Straight Arrow Connector 97"/>
          <p:cNvCxnSpPr>
            <a:stCxn id="96" idx="3"/>
            <a:endCxn id="94" idx="1"/>
          </p:cNvCxnSpPr>
          <p:nvPr/>
        </p:nvCxnSpPr>
        <p:spPr bwMode="auto">
          <a:xfrm>
            <a:off x="6248400" y="6248400"/>
            <a:ext cx="9906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7239000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00" name="Straight Arrow Connector 99"/>
          <p:cNvCxnSpPr>
            <a:stCxn id="92" idx="3"/>
            <a:endCxn id="99" idx="1"/>
          </p:cNvCxnSpPr>
          <p:nvPr/>
        </p:nvCxnSpPr>
        <p:spPr bwMode="auto">
          <a:xfrm>
            <a:off x="6248400" y="5638800"/>
            <a:ext cx="9906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33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76" grpId="0" animBg="1"/>
      <p:bldP spid="78" grpId="0" animBg="1"/>
      <p:bldP spid="79" grpId="0" animBg="1"/>
      <p:bldP spid="80" grpId="0"/>
      <p:bldP spid="81" grpId="0" animBg="1"/>
      <p:bldP spid="83" grpId="0" animBg="1"/>
      <p:bldP spid="84" grpId="0" animBg="1"/>
      <p:bldP spid="85" grpId="0"/>
      <p:bldP spid="86" grpId="0" animBg="1"/>
      <p:bldP spid="88" grpId="0" animBg="1"/>
      <p:bldP spid="89" grpId="0" animBg="1"/>
      <p:bldP spid="90" grpId="0"/>
      <p:bldP spid="92" grpId="0" animBg="1"/>
      <p:bldP spid="93" grpId="0"/>
      <p:bldP spid="94" grpId="0" animBg="1"/>
      <p:bldP spid="95" grpId="0" animBg="1"/>
      <p:bldP spid="96" grpId="0" animBg="1"/>
      <p:bldP spid="97" grpId="0"/>
      <p:bldP spid="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C++ does not have a </a:t>
            </a:r>
            <a:r>
              <a:rPr lang="en-US" sz="2800" u="sng" dirty="0">
                <a:solidFill>
                  <a:schemeClr val="tx1"/>
                </a:solidFill>
              </a:rPr>
              <a:t>garbage collector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an object that is allocated by new is no longer referenced, the delete operation must be applied to the object.</a:t>
            </a:r>
          </a:p>
          <a:p>
            <a:pPr marL="225425" indent="-165100"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Otherwise, the memory </a:t>
            </a:r>
            <a:r>
              <a:rPr lang="en-US" sz="2800" dirty="0">
                <a:solidFill>
                  <a:schemeClr val="tx1"/>
                </a:solidFill>
              </a:rPr>
              <a:t>that it consumes is lost until the program terminates (memory leak).</a:t>
            </a:r>
          </a:p>
          <a:p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7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(delete) Operator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delete operator </a:t>
            </a:r>
            <a:r>
              <a:rPr lang="en-US" sz="2400" dirty="0" err="1">
                <a:solidFill>
                  <a:schemeClr val="tx1"/>
                </a:solidFill>
              </a:rPr>
              <a:t>deallocates</a:t>
            </a:r>
            <a:r>
              <a:rPr lang="en-US" sz="2400" dirty="0">
                <a:solidFill>
                  <a:schemeClr val="tx1"/>
                </a:solidFill>
              </a:rPr>
              <a:t> the object or array currently pointed to by the pointer which was previously allocated at run-time by the new operator.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freed memory space is returned.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pointer still exists, the location it points to is destroyed.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ar-EG" sz="24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76400" y="50292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delete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p1;</a:t>
            </a:r>
          </a:p>
        </p:txBody>
      </p:sp>
    </p:spTree>
    <p:extLst>
      <p:ext uri="{BB962C8B-B14F-4D97-AF65-F5344CB8AC3E}">
        <p14:creationId xmlns:p14="http://schemas.microsoft.com/office/powerpoint/2010/main" val="399727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Contract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6968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Smile 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We are all together in this.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Classroom rules.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Everything counts.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Cheating and copying is never ok.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ar-EG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/>
              <a:t>Use pointers to represent a family tree.</a:t>
            </a:r>
          </a:p>
          <a:p>
            <a:r>
              <a:rPr lang="en-US" sz="2800" dirty="0"/>
              <a:t>We need to know each person’s name as well as who their parent is.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38862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Competition:</a:t>
            </a:r>
          </a:p>
          <a:p>
            <a:pPr marL="800100" lvl="1" indent="-342900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How would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you represent your data?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Fatma\Desktop\+1_Music_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CC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696200" y="4419600"/>
            <a:ext cx="609600" cy="511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905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cs typeface="+mn-cs"/>
              </a:rPr>
              <a:t>Lecture Notes.</a:t>
            </a:r>
          </a:p>
          <a:p>
            <a:r>
              <a:rPr lang="en-US" sz="2800" dirty="0">
                <a:latin typeface="+mn-lt"/>
                <a:cs typeface="+mn-cs"/>
              </a:rPr>
              <a:t>Lecture Code.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Text Book: </a:t>
            </a:r>
            <a:r>
              <a:rPr lang="en-US" sz="2800" dirty="0">
                <a:latin typeface="+mn-lt"/>
                <a:cs typeface="+mn-cs"/>
              </a:rPr>
              <a:t>Chapter 1</a:t>
            </a:r>
          </a:p>
          <a:p>
            <a:pPr lvl="1"/>
            <a:r>
              <a:rPr lang="en-US" dirty="0"/>
              <a:t>1.5.1</a:t>
            </a:r>
          </a:p>
          <a:p>
            <a:pPr lvl="1"/>
            <a:r>
              <a:rPr lang="en-US" dirty="0"/>
              <a:t>1.4.1, 1.4.2, 1.4.3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Grades Distribution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Total Grade:</a:t>
            </a:r>
            <a:r>
              <a:rPr lang="en-US" sz="3200" dirty="0"/>
              <a:t> 100</a:t>
            </a:r>
          </a:p>
          <a:p>
            <a:pPr lvl="1"/>
            <a:r>
              <a:rPr lang="en-US" dirty="0"/>
              <a:t>Final Exam: 50</a:t>
            </a:r>
          </a:p>
          <a:p>
            <a:pPr lvl="1"/>
            <a:r>
              <a:rPr lang="en-US" dirty="0"/>
              <a:t>Year’s Work: 50</a:t>
            </a:r>
          </a:p>
          <a:p>
            <a:pPr lvl="1"/>
            <a:endParaRPr lang="en-US" dirty="0"/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Year’s Work:</a:t>
            </a:r>
          </a:p>
          <a:p>
            <a:pPr lvl="1"/>
            <a:r>
              <a:rPr lang="en-US" dirty="0"/>
              <a:t>Mid-Term Exam: 15</a:t>
            </a:r>
          </a:p>
          <a:p>
            <a:pPr lvl="1"/>
            <a:r>
              <a:rPr lang="en-US" dirty="0"/>
              <a:t>Lab work, project and </a:t>
            </a:r>
            <a:r>
              <a:rPr lang="en-US"/>
              <a:t>assignments 35</a:t>
            </a:r>
            <a:endParaRPr lang="ar-E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6009456" cy="4010745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Lecture Notes.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</a:rPr>
              <a:t>Lecture Code.</a:t>
            </a:r>
          </a:p>
          <a:p>
            <a:pPr algn="just"/>
            <a:endParaRPr lang="en-US" sz="3200" dirty="0">
              <a:solidFill>
                <a:schemeClr val="tx1"/>
              </a:solidFill>
            </a:endParaRPr>
          </a:p>
          <a:p>
            <a:pPr algn="just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Text Book: </a:t>
            </a:r>
            <a:r>
              <a:rPr lang="en-US" sz="3200" dirty="0">
                <a:solidFill>
                  <a:schemeClr val="tx1"/>
                </a:solidFill>
              </a:rPr>
              <a:t>Data Structures and Algorithm Analysis in C++ (Fourth Edition). Mark Allen Weiss, Pearson.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3" descr="C:\Users\Wedad\Desktop\dsaac++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429000"/>
            <a:ext cx="2019300" cy="2656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Pointers revision + Introduction to Classes.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Stacks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Queues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Array Lists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Linked Lists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Binary Search Trees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Hash Tables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STL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Graphs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Course Competition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/>
              <a:t>A term long competition where you collect points and the students with the highest number of points win.</a:t>
            </a:r>
          </a:p>
          <a:p>
            <a:r>
              <a:rPr lang="en-US" sz="3200" dirty="0"/>
              <a:t> How to earn points:</a:t>
            </a:r>
          </a:p>
          <a:p>
            <a:pPr lvl="1"/>
            <a:r>
              <a:rPr lang="en-US" dirty="0"/>
              <a:t> Special questions in the lecture.</a:t>
            </a:r>
          </a:p>
          <a:p>
            <a:pPr lvl="1"/>
            <a:r>
              <a:rPr lang="en-US" dirty="0"/>
              <a:t> Programming tasks.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Office Hours 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Dr. Wedad </a:t>
            </a:r>
            <a:r>
              <a:rPr lang="en-US" sz="2800" dirty="0"/>
              <a:t>H</a:t>
            </a:r>
            <a:r>
              <a:rPr lang="en-US" sz="2800" dirty="0">
                <a:solidFill>
                  <a:schemeClr val="tx1"/>
                </a:solidFill>
              </a:rPr>
              <a:t>ussein 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Sunday</a:t>
            </a:r>
            <a:r>
              <a:rPr lang="en-US" sz="2400" dirty="0"/>
              <a:t>: 12 pm – 2pm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Office: Quality Assurance Unit-First Floor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chemeClr val="tx1"/>
                </a:solidFill>
              </a:rPr>
              <a:t> Dr. </a:t>
            </a:r>
            <a:r>
              <a:rPr lang="en-US" sz="2800" dirty="0" err="1">
                <a:solidFill>
                  <a:schemeClr val="tx1"/>
                </a:solidFill>
              </a:rPr>
              <a:t>Hana</a:t>
            </a:r>
            <a:r>
              <a:rPr lang="en-US" sz="2800" dirty="0" err="1"/>
              <a:t>n</a:t>
            </a:r>
            <a:r>
              <a:rPr lang="en-US" sz="2800" dirty="0"/>
              <a:t> </a:t>
            </a:r>
            <a:r>
              <a:rPr lang="en-US" sz="2800" dirty="0" err="1"/>
              <a:t>Yousry</a:t>
            </a:r>
            <a:endParaRPr lang="en-US" sz="2800" dirty="0"/>
          </a:p>
          <a:p>
            <a:pPr lvl="1"/>
            <a:r>
              <a:rPr lang="en-US" sz="2400" dirty="0"/>
              <a:t>Sunday: 12 pm – 2pm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Office: Ground Floor Room G03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780184"/>
            <a:ext cx="8229600" cy="877416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96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Classes</a:t>
            </a:r>
            <a:endParaRPr lang="ar-EG" sz="9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C:\Users\Fatma\Desktop\objects-class-C++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1350" y="4648200"/>
            <a:ext cx="3041650" cy="1644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1164</Words>
  <Application>Microsoft Office PowerPoint</Application>
  <PresentationFormat>On-screen Show (4:3)</PresentationFormat>
  <Paragraphs>233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Courier New</vt:lpstr>
      <vt:lpstr>Times New Roman</vt:lpstr>
      <vt:lpstr>Wingdings</vt:lpstr>
      <vt:lpstr>Office Theme</vt:lpstr>
      <vt:lpstr>Custom Design</vt:lpstr>
      <vt:lpstr>PowerPoint Presentation</vt:lpstr>
      <vt:lpstr>Expectations???</vt:lpstr>
      <vt:lpstr>Course Contract</vt:lpstr>
      <vt:lpstr>Course Information Grades Distribution</vt:lpstr>
      <vt:lpstr>Course Information Resources</vt:lpstr>
      <vt:lpstr>Course Information Contents</vt:lpstr>
      <vt:lpstr>Course Information Course Competition</vt:lpstr>
      <vt:lpstr>Course Information Office Hours </vt:lpstr>
      <vt:lpstr>PowerPoint Presentation</vt:lpstr>
      <vt:lpstr>Introduction</vt:lpstr>
      <vt:lpstr>An example</vt:lpstr>
      <vt:lpstr>Member Variables</vt:lpstr>
      <vt:lpstr>Member Functions</vt:lpstr>
      <vt:lpstr>Class vs. Object</vt:lpstr>
      <vt:lpstr>Constructors</vt:lpstr>
      <vt:lpstr>Constructors cont.</vt:lpstr>
      <vt:lpstr>Constructors cont.</vt:lpstr>
      <vt:lpstr>Constructors cont.</vt:lpstr>
      <vt:lpstr>Destructors</vt:lpstr>
      <vt:lpstr>Separation of Interface and Implementation</vt:lpstr>
      <vt:lpstr>Scope Resolution</vt:lpstr>
      <vt:lpstr>PowerPoint Presentation</vt:lpstr>
      <vt:lpstr>What are Pointers?</vt:lpstr>
      <vt:lpstr>Why Pointers?</vt:lpstr>
      <vt:lpstr>Pointer Assignment</vt:lpstr>
      <vt:lpstr>Initialization</vt:lpstr>
      <vt:lpstr>The (new) Operator</vt:lpstr>
      <vt:lpstr>Memory Leaks</vt:lpstr>
      <vt:lpstr>The (delete) Operator</vt:lpstr>
      <vt:lpstr>Exercise</vt:lpstr>
      <vt:lpstr>Lecture Resources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عبد الرحمن سيد جابر</cp:lastModifiedBy>
  <cp:revision>129</cp:revision>
  <dcterms:created xsi:type="dcterms:W3CDTF">2014-04-01T16:35:38Z</dcterms:created>
  <dcterms:modified xsi:type="dcterms:W3CDTF">2022-03-01T17:58:42Z</dcterms:modified>
</cp:coreProperties>
</file>