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Century Schoolbook" panose="02040604050505020304"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fUNlTVWk0nTe2m8BOiAqR+t1t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962" y="6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Edgebased('4.png');</a:t>
            </a:r>
            <a:endParaRPr/>
          </a:p>
        </p:txBody>
      </p:sp>
      <p:sp>
        <p:nvSpPr>
          <p:cNvPr id="248" name="Google Shape;24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 Global thresholding uses a fixed threshold for all pixels in the image and therefore works only if the intensity histogram of the input image contains neatly separated peaks corresponding to the desired subject(s) and background(s). Hence, it cannot deal with images containing, for example, a strong illumination gradient.</a:t>
            </a:r>
            <a:endParaRPr/>
          </a:p>
          <a:p>
            <a:pPr marL="0" lvl="0" indent="0" algn="l" rtl="0">
              <a:lnSpc>
                <a:spcPct val="100000"/>
              </a:lnSpc>
              <a:spcBef>
                <a:spcPts val="0"/>
              </a:spcBef>
              <a:spcAft>
                <a:spcPts val="0"/>
              </a:spcAft>
              <a:buSzPts val="1400"/>
              <a:buNone/>
            </a:pPr>
            <a:endParaRPr/>
          </a:p>
        </p:txBody>
      </p:sp>
      <p:sp>
        <p:nvSpPr>
          <p:cNvPr id="167" name="Google Shape;167;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 = imread('b2.jpg');</a:t>
            </a:r>
            <a:endParaRPr/>
          </a:p>
          <a:p>
            <a:pPr marL="0" lvl="0" indent="0" algn="l" rtl="0">
              <a:lnSpc>
                <a:spcPct val="100000"/>
              </a:lnSpc>
              <a:spcBef>
                <a:spcPts val="0"/>
              </a:spcBef>
              <a:spcAft>
                <a:spcPts val="0"/>
              </a:spcAft>
              <a:buSzPts val="1400"/>
              <a:buNone/>
            </a:pPr>
            <a:r>
              <a:rPr lang="en-US"/>
              <a:t>J = rgb2gray(I);</a:t>
            </a:r>
            <a:endParaRPr/>
          </a:p>
          <a:p>
            <a:pPr marL="0" lvl="0" indent="0" algn="l" rtl="0">
              <a:lnSpc>
                <a:spcPct val="100000"/>
              </a:lnSpc>
              <a:spcBef>
                <a:spcPts val="0"/>
              </a:spcBef>
              <a:spcAft>
                <a:spcPts val="0"/>
              </a:spcAft>
              <a:buSzPts val="1400"/>
              <a:buNone/>
            </a:pPr>
            <a:r>
              <a:rPr lang="en-US"/>
              <a:t>imshow(J);</a:t>
            </a:r>
            <a:endParaRPr/>
          </a:p>
          <a:p>
            <a:pPr marL="0" lvl="0" indent="0" algn="l" rtl="0">
              <a:lnSpc>
                <a:spcPct val="100000"/>
              </a:lnSpc>
              <a:spcBef>
                <a:spcPts val="0"/>
              </a:spcBef>
              <a:spcAft>
                <a:spcPts val="0"/>
              </a:spcAft>
              <a:buSzPts val="1400"/>
              <a:buNone/>
            </a:pPr>
            <a:r>
              <a:rPr lang="en-US"/>
              <a:t>imhist(J);</a:t>
            </a:r>
            <a:endParaRPr/>
          </a:p>
          <a:p>
            <a:pPr marL="0" marR="0" lvl="0" indent="0" algn="l" rtl="0">
              <a:lnSpc>
                <a:spcPct val="100000"/>
              </a:lnSpc>
              <a:spcBef>
                <a:spcPts val="0"/>
              </a:spcBef>
              <a:spcAft>
                <a:spcPts val="0"/>
              </a:spcAft>
              <a:buClr>
                <a:srgbClr val="000000"/>
              </a:buClr>
              <a:buSzPts val="1400"/>
              <a:buFont typeface="Arial"/>
              <a:buNone/>
            </a:pPr>
            <a:r>
              <a:rPr lang="en-US"/>
              <a:t>t = </a:t>
            </a:r>
            <a:r>
              <a:rPr lang="en-US" sz="1200" b="0" i="0" u="none" strike="noStrike" cap="none">
                <a:solidFill>
                  <a:schemeClr val="dk1"/>
                </a:solidFill>
                <a:latin typeface="Calibri"/>
                <a:ea typeface="Calibri"/>
                <a:cs typeface="Calibri"/>
                <a:sym typeface="Calibri"/>
              </a:rPr>
              <a:t>graythresh(J);</a:t>
            </a:r>
            <a:endParaRPr/>
          </a:p>
          <a:p>
            <a:pPr marL="0" lvl="0" indent="0" algn="l" rtl="0">
              <a:lnSpc>
                <a:spcPct val="100000"/>
              </a:lnSpc>
              <a:spcBef>
                <a:spcPts val="0"/>
              </a:spcBef>
              <a:spcAft>
                <a:spcPts val="0"/>
              </a:spcAft>
              <a:buSzPts val="1400"/>
              <a:buNone/>
            </a:pPr>
            <a:r>
              <a:rPr lang="en-US"/>
              <a:t>K = im2bw(J, t);</a:t>
            </a:r>
            <a:endParaRPr/>
          </a:p>
          <a:p>
            <a:pPr marL="0" lvl="0" indent="0" algn="l" rtl="0">
              <a:lnSpc>
                <a:spcPct val="100000"/>
              </a:lnSpc>
              <a:spcBef>
                <a:spcPts val="0"/>
              </a:spcBef>
              <a:spcAft>
                <a:spcPts val="0"/>
              </a:spcAft>
              <a:buSzPts val="1400"/>
              <a:buNone/>
            </a:pPr>
            <a:r>
              <a:rPr lang="en-US"/>
              <a:t>imshow(K);</a:t>
            </a:r>
            <a:endParaRPr/>
          </a:p>
          <a:p>
            <a:pPr marL="0" lvl="0" indent="0" algn="l" rtl="0">
              <a:lnSpc>
                <a:spcPct val="100000"/>
              </a:lnSpc>
              <a:spcBef>
                <a:spcPts val="0"/>
              </a:spcBef>
              <a:spcAft>
                <a:spcPts val="0"/>
              </a:spcAft>
              <a:buSzPts val="1400"/>
              <a:buNone/>
            </a:pPr>
            <a:endParaRPr/>
          </a:p>
        </p:txBody>
      </p:sp>
      <p:sp>
        <p:nvSpPr>
          <p:cNvPr id="194" name="Google Shape;1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 = imread('2.jpg');</a:t>
            </a:r>
            <a:endParaRPr/>
          </a:p>
          <a:p>
            <a:pPr marL="0" lvl="0" indent="0" algn="l" rtl="0">
              <a:lnSpc>
                <a:spcPct val="100000"/>
              </a:lnSpc>
              <a:spcBef>
                <a:spcPts val="0"/>
              </a:spcBef>
              <a:spcAft>
                <a:spcPts val="0"/>
              </a:spcAft>
              <a:buSzPts val="1400"/>
              <a:buNone/>
            </a:pPr>
            <a:r>
              <a:rPr lang="en-US"/>
              <a:t>Lightbrown(I);</a:t>
            </a:r>
            <a:endParaRPr/>
          </a:p>
          <a:p>
            <a:pPr marL="0" lvl="0" indent="0" algn="l" rtl="0">
              <a:lnSpc>
                <a:spcPct val="100000"/>
              </a:lnSpc>
              <a:spcBef>
                <a:spcPts val="0"/>
              </a:spcBef>
              <a:spcAft>
                <a:spcPts val="0"/>
              </a:spcAft>
              <a:buSzPts val="1400"/>
              <a:buNone/>
            </a:pPr>
            <a:endParaRPr/>
          </a:p>
        </p:txBody>
      </p:sp>
      <p:sp>
        <p:nvSpPr>
          <p:cNvPr id="211" name="Google Shape;21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21"/>
        <p:cNvGrpSpPr/>
        <p:nvPr/>
      </p:nvGrpSpPr>
      <p:grpSpPr>
        <a:xfrm>
          <a:off x="0" y="0"/>
          <a:ext cx="0" cy="0"/>
          <a:chOff x="0" y="0"/>
          <a:chExt cx="0" cy="0"/>
        </a:xfrm>
      </p:grpSpPr>
      <p:sp>
        <p:nvSpPr>
          <p:cNvPr id="22" name="Google Shape;22;p21"/>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3000"/>
              <a:buFont typeface="Century Schoolbook"/>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1"/>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00"/>
              </a:spcBef>
              <a:spcAft>
                <a:spcPts val="0"/>
              </a:spcAft>
              <a:buSzPts val="1260"/>
              <a:buNone/>
              <a:defRPr sz="1800" b="1">
                <a:solidFill>
                  <a:schemeClr val="dk2"/>
                </a:solidFill>
              </a:defRPr>
            </a:lvl1pPr>
            <a:lvl2pPr lvl="1" algn="ctr">
              <a:lnSpc>
                <a:spcPct val="100000"/>
              </a:lnSpc>
              <a:spcBef>
                <a:spcPts val="360"/>
              </a:spcBef>
              <a:spcAft>
                <a:spcPts val="0"/>
              </a:spcAft>
              <a:buSzPts val="1440"/>
              <a:buNone/>
              <a:defRPr/>
            </a:lvl2pPr>
            <a:lvl3pPr lvl="2" algn="ctr">
              <a:lnSpc>
                <a:spcPct val="100000"/>
              </a:lnSpc>
              <a:spcBef>
                <a:spcPts val="360"/>
              </a:spcBef>
              <a:spcAft>
                <a:spcPts val="0"/>
              </a:spcAft>
              <a:buSzPts val="1080"/>
              <a:buNone/>
              <a:defRPr/>
            </a:lvl3pPr>
            <a:lvl4pPr lvl="3" algn="ctr">
              <a:lnSpc>
                <a:spcPct val="100000"/>
              </a:lnSpc>
              <a:spcBef>
                <a:spcPts val="360"/>
              </a:spcBef>
              <a:spcAft>
                <a:spcPts val="0"/>
              </a:spcAft>
              <a:buSzPts val="1080"/>
              <a:buNone/>
              <a:defRPr/>
            </a:lvl4pPr>
            <a:lvl5pPr lvl="4" algn="ctr">
              <a:lnSpc>
                <a:spcPct val="100000"/>
              </a:lnSpc>
              <a:spcBef>
                <a:spcPts val="360"/>
              </a:spcBef>
              <a:spcAft>
                <a:spcPts val="0"/>
              </a:spcAft>
              <a:buSzPts val="1224"/>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08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21"/>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1"/>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1"/>
          <p:cNvSpPr/>
          <p:nvPr/>
        </p:nvSpPr>
        <p:spPr>
          <a:xfrm>
            <a:off x="381000" y="0"/>
            <a:ext cx="609600" cy="6858000"/>
          </a:xfrm>
          <a:prstGeom prst="rect">
            <a:avLst/>
          </a:prstGeom>
          <a:solidFill>
            <a:srgbClr val="A8B9DF">
              <a:alpha val="5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7" name="Google Shape;27;p21"/>
          <p:cNvSpPr/>
          <p:nvPr/>
        </p:nvSpPr>
        <p:spPr>
          <a:xfrm>
            <a:off x="276336" y="0"/>
            <a:ext cx="104664" cy="6858000"/>
          </a:xfrm>
          <a:prstGeom prst="rect">
            <a:avLst/>
          </a:prstGeom>
          <a:solidFill>
            <a:srgbClr val="CAD4EA">
              <a:alpha val="3529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8" name="Google Shape;28;p21"/>
          <p:cNvSpPr/>
          <p:nvPr/>
        </p:nvSpPr>
        <p:spPr>
          <a:xfrm>
            <a:off x="990600" y="0"/>
            <a:ext cx="181872" cy="6858000"/>
          </a:xfrm>
          <a:prstGeom prst="rect">
            <a:avLst/>
          </a:prstGeom>
          <a:solidFill>
            <a:srgbClr val="CAD4EA">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9" name="Google Shape;29;p21"/>
          <p:cNvSpPr/>
          <p:nvPr/>
        </p:nvSpPr>
        <p:spPr>
          <a:xfrm>
            <a:off x="1141320" y="0"/>
            <a:ext cx="230280" cy="6858000"/>
          </a:xfrm>
          <a:prstGeom prst="rect">
            <a:avLst/>
          </a:prstGeom>
          <a:solidFill>
            <a:srgbClr val="E6EBF5">
              <a:alpha val="7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30" name="Google Shape;30;p21"/>
          <p:cNvCxnSpPr/>
          <p:nvPr/>
        </p:nvCxnSpPr>
        <p:spPr>
          <a:xfrm>
            <a:off x="106344" y="0"/>
            <a:ext cx="0" cy="6858000"/>
          </a:xfrm>
          <a:prstGeom prst="straightConnector1">
            <a:avLst/>
          </a:prstGeom>
          <a:noFill/>
          <a:ln w="57150" cap="flat" cmpd="sng">
            <a:solidFill>
              <a:srgbClr val="A8B9DF">
                <a:alpha val="72549"/>
              </a:srgbClr>
            </a:solidFill>
            <a:prstDash val="solid"/>
            <a:round/>
            <a:headEnd type="none" w="sm" len="sm"/>
            <a:tailEnd type="none" w="sm" len="sm"/>
          </a:ln>
        </p:spPr>
      </p:cxnSp>
      <p:cxnSp>
        <p:nvCxnSpPr>
          <p:cNvPr id="31" name="Google Shape;31;p21"/>
          <p:cNvCxnSpPr/>
          <p:nvPr/>
        </p:nvCxnSpPr>
        <p:spPr>
          <a:xfrm>
            <a:off x="914400" y="0"/>
            <a:ext cx="0" cy="6858000"/>
          </a:xfrm>
          <a:prstGeom prst="straightConnector1">
            <a:avLst/>
          </a:prstGeom>
          <a:noFill/>
          <a:ln w="57150" cap="flat" cmpd="sng">
            <a:solidFill>
              <a:srgbClr val="E6EBF5">
                <a:alpha val="82352"/>
              </a:srgbClr>
            </a:solidFill>
            <a:prstDash val="solid"/>
            <a:round/>
            <a:headEnd type="none" w="sm" len="sm"/>
            <a:tailEnd type="none" w="sm" len="sm"/>
          </a:ln>
        </p:spPr>
      </p:cxnSp>
      <p:cxnSp>
        <p:nvCxnSpPr>
          <p:cNvPr id="32" name="Google Shape;32;p21"/>
          <p:cNvCxnSpPr/>
          <p:nvPr/>
        </p:nvCxnSpPr>
        <p:spPr>
          <a:xfrm>
            <a:off x="854112" y="0"/>
            <a:ext cx="0" cy="6858000"/>
          </a:xfrm>
          <a:prstGeom prst="straightConnector1">
            <a:avLst/>
          </a:prstGeom>
          <a:noFill/>
          <a:ln w="57150" cap="flat" cmpd="sng">
            <a:solidFill>
              <a:srgbClr val="A8B9DF"/>
            </a:solidFill>
            <a:prstDash val="solid"/>
            <a:round/>
            <a:headEnd type="none" w="sm" len="sm"/>
            <a:tailEnd type="none" w="sm" len="sm"/>
          </a:ln>
        </p:spPr>
      </p:cxnSp>
      <p:cxnSp>
        <p:nvCxnSpPr>
          <p:cNvPr id="33" name="Google Shape;33;p21"/>
          <p:cNvCxnSpPr/>
          <p:nvPr/>
        </p:nvCxnSpPr>
        <p:spPr>
          <a:xfrm>
            <a:off x="1726640" y="0"/>
            <a:ext cx="0" cy="6858000"/>
          </a:xfrm>
          <a:prstGeom prst="straightConnector1">
            <a:avLst/>
          </a:prstGeom>
          <a:noFill/>
          <a:ln w="28575" cap="flat" cmpd="sng">
            <a:solidFill>
              <a:srgbClr val="A8B9DF">
                <a:alpha val="81568"/>
              </a:srgbClr>
            </a:solidFill>
            <a:prstDash val="solid"/>
            <a:round/>
            <a:headEnd type="none" w="sm" len="sm"/>
            <a:tailEnd type="none" w="sm" len="sm"/>
          </a:ln>
        </p:spPr>
      </p:cxnSp>
      <p:cxnSp>
        <p:nvCxnSpPr>
          <p:cNvPr id="34" name="Google Shape;34;p21"/>
          <p:cNvCxnSpPr/>
          <p:nvPr/>
        </p:nvCxnSpPr>
        <p:spPr>
          <a:xfrm>
            <a:off x="1066800" y="0"/>
            <a:ext cx="0" cy="6858000"/>
          </a:xfrm>
          <a:prstGeom prst="straightConnector1">
            <a:avLst/>
          </a:prstGeom>
          <a:noFill/>
          <a:ln w="9525" cap="flat" cmpd="sng">
            <a:solidFill>
              <a:srgbClr val="A8B9DF"/>
            </a:solidFill>
            <a:prstDash val="solid"/>
            <a:round/>
            <a:headEnd type="none" w="sm" len="sm"/>
            <a:tailEnd type="none" w="sm" len="sm"/>
          </a:ln>
        </p:spPr>
      </p:cxnSp>
      <p:cxnSp>
        <p:nvCxnSpPr>
          <p:cNvPr id="35" name="Google Shape;35;p21"/>
          <p:cNvCxnSpPr/>
          <p:nvPr/>
        </p:nvCxnSpPr>
        <p:spPr>
          <a:xfrm>
            <a:off x="9113856" y="0"/>
            <a:ext cx="0" cy="6858000"/>
          </a:xfrm>
          <a:prstGeom prst="straightConnector1">
            <a:avLst/>
          </a:prstGeom>
          <a:noFill/>
          <a:ln w="57150" cap="flat" cmpd="thickThin">
            <a:solidFill>
              <a:srgbClr val="A8B9DF"/>
            </a:solidFill>
            <a:prstDash val="solid"/>
            <a:round/>
            <a:headEnd type="none" w="sm" len="sm"/>
            <a:tailEnd type="none" w="sm" len="sm"/>
          </a:ln>
        </p:spPr>
      </p:cxnSp>
      <p:sp>
        <p:nvSpPr>
          <p:cNvPr id="36" name="Google Shape;36;p21"/>
          <p:cNvSpPr/>
          <p:nvPr/>
        </p:nvSpPr>
        <p:spPr>
          <a:xfrm>
            <a:off x="1219200" y="0"/>
            <a:ext cx="76200" cy="6858000"/>
          </a:xfrm>
          <a:prstGeom prst="rect">
            <a:avLst/>
          </a:prstGeom>
          <a:solidFill>
            <a:srgbClr val="A8B9DF">
              <a:alpha val="5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 name="Google Shape;37;p21"/>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 name="Google Shape;38;p21"/>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9" name="Google Shape;39;p21"/>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0" name="Google Shape;40;p21"/>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1" name="Google Shape;41;p21"/>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2" name="Google Shape;42;p21"/>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3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27" name="Google Shape;127;p3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3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31"/>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33" name="Google Shape;133;p3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2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48" name="Google Shape;48;p2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3000"/>
              <a:buFont typeface="Century Schoolbook"/>
              <a:buNone/>
              <a:defRPr sz="3000" b="1"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260"/>
              <a:buNone/>
              <a:defRPr sz="1800" b="1">
                <a:solidFill>
                  <a:schemeClr val="lt2"/>
                </a:solidFill>
              </a:defRPr>
            </a:lvl1pPr>
            <a:lvl2pPr marL="914400" lvl="1" indent="-228600" algn="l">
              <a:lnSpc>
                <a:spcPct val="100000"/>
              </a:lnSpc>
              <a:spcBef>
                <a:spcPts val="360"/>
              </a:spcBef>
              <a:spcAft>
                <a:spcPts val="0"/>
              </a:spcAft>
              <a:buSzPts val="1440"/>
              <a:buNone/>
              <a:defRPr sz="1800">
                <a:solidFill>
                  <a:schemeClr val="lt1"/>
                </a:solidFill>
              </a:defRPr>
            </a:lvl2pPr>
            <a:lvl3pPr marL="1371600" lvl="2" indent="-228600" algn="l">
              <a:lnSpc>
                <a:spcPct val="100000"/>
              </a:lnSpc>
              <a:spcBef>
                <a:spcPts val="320"/>
              </a:spcBef>
              <a:spcAft>
                <a:spcPts val="0"/>
              </a:spcAft>
              <a:buSzPts val="960"/>
              <a:buNone/>
              <a:defRPr sz="1600">
                <a:solidFill>
                  <a:schemeClr val="lt1"/>
                </a:solidFill>
              </a:defRPr>
            </a:lvl3pPr>
            <a:lvl4pPr marL="1828800" lvl="3" indent="-228600" algn="l">
              <a:lnSpc>
                <a:spcPct val="100000"/>
              </a:lnSpc>
              <a:spcBef>
                <a:spcPts val="280"/>
              </a:spcBef>
              <a:spcAft>
                <a:spcPts val="0"/>
              </a:spcAft>
              <a:buSzPts val="840"/>
              <a:buNone/>
              <a:defRPr sz="1400">
                <a:solidFill>
                  <a:schemeClr val="lt1"/>
                </a:solidFill>
              </a:defRPr>
            </a:lvl4pPr>
            <a:lvl5pPr marL="2286000" lvl="4" indent="-228600" algn="l">
              <a:lnSpc>
                <a:spcPct val="100000"/>
              </a:lnSpc>
              <a:spcBef>
                <a:spcPts val="280"/>
              </a:spcBef>
              <a:spcAft>
                <a:spcPts val="0"/>
              </a:spcAft>
              <a:buSzPts val="952"/>
              <a:buNone/>
              <a:defRPr sz="1400">
                <a:solidFill>
                  <a:schemeClr val="lt1"/>
                </a:solidFill>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23"/>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3"/>
          <p:cNvSpPr/>
          <p:nvPr/>
        </p:nvSpPr>
        <p:spPr>
          <a:xfrm>
            <a:off x="381000" y="0"/>
            <a:ext cx="609600" cy="6858000"/>
          </a:xfrm>
          <a:prstGeom prst="rect">
            <a:avLst/>
          </a:prstGeom>
          <a:solidFill>
            <a:srgbClr val="A8B9DF">
              <a:alpha val="5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5" name="Google Shape;55;p23"/>
          <p:cNvSpPr/>
          <p:nvPr/>
        </p:nvSpPr>
        <p:spPr>
          <a:xfrm>
            <a:off x="276336" y="0"/>
            <a:ext cx="104664" cy="6858000"/>
          </a:xfrm>
          <a:prstGeom prst="rect">
            <a:avLst/>
          </a:prstGeom>
          <a:solidFill>
            <a:srgbClr val="CAD4EA">
              <a:alpha val="3529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6" name="Google Shape;56;p23"/>
          <p:cNvSpPr/>
          <p:nvPr/>
        </p:nvSpPr>
        <p:spPr>
          <a:xfrm>
            <a:off x="990600" y="0"/>
            <a:ext cx="181872" cy="6858000"/>
          </a:xfrm>
          <a:prstGeom prst="rect">
            <a:avLst/>
          </a:prstGeom>
          <a:solidFill>
            <a:srgbClr val="CAD4EA">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7" name="Google Shape;57;p23"/>
          <p:cNvSpPr/>
          <p:nvPr/>
        </p:nvSpPr>
        <p:spPr>
          <a:xfrm>
            <a:off x="1141320" y="0"/>
            <a:ext cx="230280" cy="6858000"/>
          </a:xfrm>
          <a:prstGeom prst="rect">
            <a:avLst/>
          </a:prstGeom>
          <a:solidFill>
            <a:srgbClr val="E6EBF5">
              <a:alpha val="7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58" name="Google Shape;58;p23"/>
          <p:cNvCxnSpPr/>
          <p:nvPr/>
        </p:nvCxnSpPr>
        <p:spPr>
          <a:xfrm>
            <a:off x="106344" y="0"/>
            <a:ext cx="0" cy="6858000"/>
          </a:xfrm>
          <a:prstGeom prst="straightConnector1">
            <a:avLst/>
          </a:prstGeom>
          <a:noFill/>
          <a:ln w="57150" cap="flat" cmpd="sng">
            <a:solidFill>
              <a:srgbClr val="A8B9DF">
                <a:alpha val="72549"/>
              </a:srgbClr>
            </a:solidFill>
            <a:prstDash val="solid"/>
            <a:round/>
            <a:headEnd type="none" w="sm" len="sm"/>
            <a:tailEnd type="none" w="sm" len="sm"/>
          </a:ln>
        </p:spPr>
      </p:cxnSp>
      <p:cxnSp>
        <p:nvCxnSpPr>
          <p:cNvPr id="59" name="Google Shape;59;p23"/>
          <p:cNvCxnSpPr/>
          <p:nvPr/>
        </p:nvCxnSpPr>
        <p:spPr>
          <a:xfrm>
            <a:off x="914400" y="0"/>
            <a:ext cx="0" cy="6858000"/>
          </a:xfrm>
          <a:prstGeom prst="straightConnector1">
            <a:avLst/>
          </a:prstGeom>
          <a:noFill/>
          <a:ln w="57150" cap="flat" cmpd="sng">
            <a:solidFill>
              <a:srgbClr val="E6EBF5">
                <a:alpha val="82352"/>
              </a:srgbClr>
            </a:solidFill>
            <a:prstDash val="solid"/>
            <a:round/>
            <a:headEnd type="none" w="sm" len="sm"/>
            <a:tailEnd type="none" w="sm" len="sm"/>
          </a:ln>
        </p:spPr>
      </p:cxnSp>
      <p:cxnSp>
        <p:nvCxnSpPr>
          <p:cNvPr id="60" name="Google Shape;60;p23"/>
          <p:cNvCxnSpPr/>
          <p:nvPr/>
        </p:nvCxnSpPr>
        <p:spPr>
          <a:xfrm>
            <a:off x="854112" y="0"/>
            <a:ext cx="0" cy="6858000"/>
          </a:xfrm>
          <a:prstGeom prst="straightConnector1">
            <a:avLst/>
          </a:prstGeom>
          <a:noFill/>
          <a:ln w="57150" cap="flat" cmpd="sng">
            <a:solidFill>
              <a:srgbClr val="A8B9DF"/>
            </a:solidFill>
            <a:prstDash val="solid"/>
            <a:round/>
            <a:headEnd type="none" w="sm" len="sm"/>
            <a:tailEnd type="none" w="sm" len="sm"/>
          </a:ln>
        </p:spPr>
      </p:cxnSp>
      <p:cxnSp>
        <p:nvCxnSpPr>
          <p:cNvPr id="61" name="Google Shape;61;p23"/>
          <p:cNvCxnSpPr/>
          <p:nvPr/>
        </p:nvCxnSpPr>
        <p:spPr>
          <a:xfrm>
            <a:off x="1726640" y="0"/>
            <a:ext cx="0" cy="6858000"/>
          </a:xfrm>
          <a:prstGeom prst="straightConnector1">
            <a:avLst/>
          </a:prstGeom>
          <a:noFill/>
          <a:ln w="28575" cap="flat" cmpd="sng">
            <a:solidFill>
              <a:srgbClr val="A8B9DF">
                <a:alpha val="81568"/>
              </a:srgbClr>
            </a:solidFill>
            <a:prstDash val="solid"/>
            <a:round/>
            <a:headEnd type="none" w="sm" len="sm"/>
            <a:tailEnd type="none" w="sm" len="sm"/>
          </a:ln>
        </p:spPr>
      </p:cxnSp>
      <p:cxnSp>
        <p:nvCxnSpPr>
          <p:cNvPr id="62" name="Google Shape;62;p23"/>
          <p:cNvCxnSpPr/>
          <p:nvPr/>
        </p:nvCxnSpPr>
        <p:spPr>
          <a:xfrm>
            <a:off x="1066800" y="0"/>
            <a:ext cx="0" cy="6858000"/>
          </a:xfrm>
          <a:prstGeom prst="straightConnector1">
            <a:avLst/>
          </a:prstGeom>
          <a:noFill/>
          <a:ln w="9525" cap="flat" cmpd="sng">
            <a:solidFill>
              <a:srgbClr val="A8B9DF"/>
            </a:solidFill>
            <a:prstDash val="solid"/>
            <a:round/>
            <a:headEnd type="none" w="sm" len="sm"/>
            <a:tailEnd type="none" w="sm" len="sm"/>
          </a:ln>
        </p:spPr>
      </p:cxnSp>
      <p:sp>
        <p:nvSpPr>
          <p:cNvPr id="63" name="Google Shape;63;p23"/>
          <p:cNvSpPr/>
          <p:nvPr/>
        </p:nvSpPr>
        <p:spPr>
          <a:xfrm>
            <a:off x="1219200" y="0"/>
            <a:ext cx="76200" cy="6858000"/>
          </a:xfrm>
          <a:prstGeom prst="rect">
            <a:avLst/>
          </a:prstGeom>
          <a:solidFill>
            <a:srgbClr val="A8B9DF">
              <a:alpha val="5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4" name="Google Shape;64;p23"/>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5" name="Google Shape;65;p23"/>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6" name="Google Shape;66;p23"/>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7" name="Google Shape;67;p23"/>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8" name="Google Shape;68;p23"/>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69" name="Google Shape;69;p23"/>
          <p:cNvCxnSpPr/>
          <p:nvPr/>
        </p:nvCxnSpPr>
        <p:spPr>
          <a:xfrm>
            <a:off x="9097944" y="0"/>
            <a:ext cx="0" cy="6858000"/>
          </a:xfrm>
          <a:prstGeom prst="straightConnector1">
            <a:avLst/>
          </a:prstGeom>
          <a:noFill/>
          <a:ln w="57150" cap="flat" cmpd="thickThin">
            <a:solidFill>
              <a:srgbClr val="A8B9DF"/>
            </a:solidFill>
            <a:prstDash val="solid"/>
            <a:round/>
            <a:headEnd type="none" w="sm" len="sm"/>
            <a:tailEnd type="none" w="sm" len="sm"/>
          </a:ln>
        </p:spPr>
      </p:cxnSp>
      <p:sp>
        <p:nvSpPr>
          <p:cNvPr id="70" name="Google Shape;70;p23"/>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76" name="Google Shape;76;p24"/>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24"/>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3000"/>
              <a:buFont typeface="Century Schoolboo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83" name="Google Shape;83;p25"/>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4" name="Google Shape;84;p25"/>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5" name="Google Shape;85;p25"/>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600"/>
              </a:spcBef>
              <a:spcAft>
                <a:spcPts val="0"/>
              </a:spcAft>
              <a:buSzPts val="1400"/>
              <a:buFont typeface="Century Schoolbook"/>
              <a:buNone/>
              <a:defRPr sz="2000" b="1">
                <a:solidFill>
                  <a:srgbClr val="FFFFFF"/>
                </a:solidFill>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6" name="Google Shape;86;p25"/>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600"/>
              </a:spcBef>
              <a:spcAft>
                <a:spcPts val="0"/>
              </a:spcAft>
              <a:buSzPts val="1400"/>
              <a:buFont typeface="Century Schoolbook"/>
              <a:buNone/>
              <a:defRPr sz="2000" b="1">
                <a:solidFill>
                  <a:srgbClr val="FFFFFF"/>
                </a:solidFill>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91" name="Google Shape;91;p2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2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96"/>
        <p:cNvGrpSpPr/>
        <p:nvPr/>
      </p:nvGrpSpPr>
      <p:grpSpPr>
        <a:xfrm>
          <a:off x="0" y="0"/>
          <a:ext cx="0" cy="0"/>
          <a:chOff x="0" y="0"/>
          <a:chExt cx="0" cy="0"/>
        </a:xfrm>
      </p:grpSpPr>
      <p:cxnSp>
        <p:nvCxnSpPr>
          <p:cNvPr id="97" name="Google Shape;97;p28"/>
          <p:cNvCxnSpPr/>
          <p:nvPr/>
        </p:nvCxnSpPr>
        <p:spPr>
          <a:xfrm>
            <a:off x="8763000" y="0"/>
            <a:ext cx="0" cy="6858000"/>
          </a:xfrm>
          <a:prstGeom prst="straightConnector1">
            <a:avLst/>
          </a:prstGeom>
          <a:noFill/>
          <a:ln w="38100" cap="flat" cmpd="sng">
            <a:solidFill>
              <a:srgbClr val="A8B9DF">
                <a:alpha val="92549"/>
              </a:srgbClr>
            </a:solidFill>
            <a:prstDash val="solid"/>
            <a:round/>
            <a:headEnd type="none" w="sm" len="sm"/>
            <a:tailEnd type="none" w="sm" len="sm"/>
          </a:ln>
        </p:spPr>
      </p:cxnSp>
      <p:sp>
        <p:nvSpPr>
          <p:cNvPr id="98" name="Google Shape;98;p28"/>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000"/>
              <a:buFont typeface="Century Schoolbook"/>
              <a:buNone/>
              <a:defRPr sz="2000" b="1"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8"/>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SzPts val="84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200"/>
              </a:spcBef>
              <a:spcAft>
                <a:spcPts val="0"/>
              </a:spcAft>
              <a:buSzPts val="600"/>
              <a:buNone/>
              <a:defRPr sz="1000"/>
            </a:lvl3pPr>
            <a:lvl4pPr marL="1828800" lvl="3" indent="-228600" algn="l">
              <a:lnSpc>
                <a:spcPct val="100000"/>
              </a:lnSpc>
              <a:spcBef>
                <a:spcPts val="180"/>
              </a:spcBef>
              <a:spcAft>
                <a:spcPts val="0"/>
              </a:spcAft>
              <a:buSzPts val="540"/>
              <a:buNone/>
              <a:defRPr sz="900"/>
            </a:lvl4pPr>
            <a:lvl5pPr marL="2286000" lvl="4" indent="-228600" algn="l">
              <a:lnSpc>
                <a:spcPct val="100000"/>
              </a:lnSpc>
              <a:spcBef>
                <a:spcPts val="180"/>
              </a:spcBef>
              <a:spcAft>
                <a:spcPts val="0"/>
              </a:spcAft>
              <a:buSzPts val="612"/>
              <a:buNone/>
              <a:defRPr sz="900"/>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cxnSp>
        <p:nvCxnSpPr>
          <p:cNvPr id="100" name="Google Shape;100;p28"/>
          <p:cNvCxnSpPr/>
          <p:nvPr/>
        </p:nvCxnSpPr>
        <p:spPr>
          <a:xfrm>
            <a:off x="6248400" y="0"/>
            <a:ext cx="0" cy="6858000"/>
          </a:xfrm>
          <a:prstGeom prst="straightConnector1">
            <a:avLst/>
          </a:prstGeom>
          <a:noFill/>
          <a:ln w="38100" cap="flat" cmpd="sng">
            <a:solidFill>
              <a:srgbClr val="A8B9DF"/>
            </a:solidFill>
            <a:prstDash val="solid"/>
            <a:round/>
            <a:headEnd type="none" w="sm" len="sm"/>
            <a:tailEnd type="none" w="sm" len="sm"/>
          </a:ln>
        </p:spPr>
      </p:cxnSp>
      <p:cxnSp>
        <p:nvCxnSpPr>
          <p:cNvPr id="101" name="Google Shape;101;p28"/>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2" name="Google Shape;102;p28"/>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28"/>
          <p:cNvSpPr/>
          <p:nvPr/>
        </p:nvSpPr>
        <p:spPr>
          <a:xfrm>
            <a:off x="8839200" y="0"/>
            <a:ext cx="304800" cy="6858000"/>
          </a:xfrm>
          <a:prstGeom prst="rect">
            <a:avLst/>
          </a:prstGeom>
          <a:solidFill>
            <a:srgbClr val="A8B9DF">
              <a:alpha val="8627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04" name="Google Shape;104;p28"/>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5" name="Google Shape;105;p28"/>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06" name="Google Shape;106;p28"/>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7" name="Google Shape;107;p2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109" name="Google Shape;109;p2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29"/>
          <p:cNvCxnSpPr/>
          <p:nvPr/>
        </p:nvCxnSpPr>
        <p:spPr>
          <a:xfrm>
            <a:off x="8763000" y="0"/>
            <a:ext cx="0" cy="6858000"/>
          </a:xfrm>
          <a:prstGeom prst="straightConnector1">
            <a:avLst/>
          </a:prstGeom>
          <a:noFill/>
          <a:ln w="38100" cap="flat" cmpd="sng">
            <a:solidFill>
              <a:srgbClr val="A8B9DF"/>
            </a:solidFill>
            <a:prstDash val="solid"/>
            <a:round/>
            <a:headEnd type="none" w="sm" len="sm"/>
            <a:tailEnd type="none" w="sm" len="sm"/>
          </a:ln>
        </p:spPr>
      </p:cxnSp>
      <p:sp>
        <p:nvSpPr>
          <p:cNvPr id="112" name="Google Shape;112;p29"/>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13" name="Google Shape;113;p29"/>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000"/>
              <a:buFont typeface="Century Schoolbook"/>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9"/>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Autofit/>
          </a:bodyPr>
          <a:lstStyle>
            <a:lvl1pPr marR="0" lvl="0" algn="l" rtl="0">
              <a:lnSpc>
                <a:spcPct val="100000"/>
              </a:lnSpc>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360"/>
              </a:spcBef>
              <a:spcAft>
                <a:spcPts val="0"/>
              </a:spcAft>
              <a:buClr>
                <a:srgbClr val="0D61AD"/>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360"/>
              </a:spcBef>
              <a:spcAft>
                <a:spcPts val="0"/>
              </a:spcAft>
              <a:buClr>
                <a:srgbClr val="A8B9D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320"/>
              </a:spcBef>
              <a:spcAft>
                <a:spcPts val="0"/>
              </a:spcAft>
              <a:buClr>
                <a:srgbClr val="A8CB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lnSpc>
                <a:spcPct val="100000"/>
              </a:lnSpc>
              <a:spcBef>
                <a:spcPts val="280"/>
              </a:spcBef>
              <a:spcAft>
                <a:spcPts val="0"/>
              </a:spcAft>
              <a:buClr>
                <a:srgbClr val="A8B9DF"/>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lnSpc>
                <a:spcPct val="100000"/>
              </a:lnSpc>
              <a:spcBef>
                <a:spcPts val="280"/>
              </a:spcBef>
              <a:spcAft>
                <a:spcPts val="0"/>
              </a:spcAft>
              <a:buClr>
                <a:srgbClr val="0D61AD"/>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15" name="Google Shape;115;p29"/>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
              </a:spcBef>
              <a:spcAft>
                <a:spcPts val="0"/>
              </a:spcAft>
              <a:buSzPts val="840"/>
              <a:buFont typeface="Century Schoolbook"/>
              <a:buNone/>
              <a:defRPr sz="1200"/>
            </a:lvl1pPr>
            <a:lvl2pPr marL="914400" lvl="1" indent="-289560" algn="l">
              <a:lnSpc>
                <a:spcPct val="100000"/>
              </a:lnSpc>
              <a:spcBef>
                <a:spcPts val="400"/>
              </a:spcBef>
              <a:spcAft>
                <a:spcPts val="0"/>
              </a:spcAft>
              <a:buSzPts val="960"/>
              <a:buChar char="●"/>
              <a:defRPr sz="1200"/>
            </a:lvl2pPr>
            <a:lvl3pPr marL="1371600" lvl="2" indent="-266700" algn="l">
              <a:lnSpc>
                <a:spcPct val="100000"/>
              </a:lnSpc>
              <a:spcBef>
                <a:spcPts val="200"/>
              </a:spcBef>
              <a:spcAft>
                <a:spcPts val="0"/>
              </a:spcAft>
              <a:buSzPts val="600"/>
              <a:buChar char="•"/>
              <a:defRPr sz="1000"/>
            </a:lvl3pPr>
            <a:lvl4pPr marL="1828800" lvl="3" indent="-262889" algn="l">
              <a:lnSpc>
                <a:spcPct val="100000"/>
              </a:lnSpc>
              <a:spcBef>
                <a:spcPts val="180"/>
              </a:spcBef>
              <a:spcAft>
                <a:spcPts val="0"/>
              </a:spcAft>
              <a:buSzPts val="540"/>
              <a:buChar char="•"/>
              <a:defRPr sz="900"/>
            </a:lvl4pPr>
            <a:lvl5pPr marL="2286000" lvl="4" indent="-267461" algn="l">
              <a:lnSpc>
                <a:spcPct val="100000"/>
              </a:lnSpc>
              <a:spcBef>
                <a:spcPts val="180"/>
              </a:spcBef>
              <a:spcAft>
                <a:spcPts val="0"/>
              </a:spcAft>
              <a:buSzPts val="612"/>
              <a:buChar char="●"/>
              <a:defRPr sz="900"/>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cxnSp>
        <p:nvCxnSpPr>
          <p:cNvPr id="116" name="Google Shape;116;p29"/>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7" name="Google Shape;117;p29"/>
          <p:cNvSpPr/>
          <p:nvPr/>
        </p:nvSpPr>
        <p:spPr>
          <a:xfrm>
            <a:off x="8839200" y="0"/>
            <a:ext cx="304800" cy="6858000"/>
          </a:xfrm>
          <a:prstGeom prst="rect">
            <a:avLst/>
          </a:prstGeom>
          <a:solidFill>
            <a:srgbClr val="A8B9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18" name="Google Shape;118;p29"/>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29"/>
          <p:cNvCxnSpPr/>
          <p:nvPr/>
        </p:nvCxnSpPr>
        <p:spPr>
          <a:xfrm>
            <a:off x="6248400" y="0"/>
            <a:ext cx="0" cy="6858000"/>
          </a:xfrm>
          <a:prstGeom prst="straightConnector1">
            <a:avLst/>
          </a:prstGeom>
          <a:noFill/>
          <a:ln w="38100" cap="flat" cmpd="sng">
            <a:solidFill>
              <a:srgbClr val="A8B9DF"/>
            </a:solidFill>
            <a:prstDash val="solid"/>
            <a:round/>
            <a:headEnd type="none" w="sm" len="sm"/>
            <a:tailEnd type="none" w="sm" len="sm"/>
          </a:ln>
        </p:spPr>
      </p:cxnSp>
      <p:cxnSp>
        <p:nvCxnSpPr>
          <p:cNvPr id="120" name="Google Shape;120;p29"/>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1" name="Google Shape;121;p2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123" name="Google Shape;123;p2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20"/>
          <p:cNvCxnSpPr/>
          <p:nvPr/>
        </p:nvCxnSpPr>
        <p:spPr>
          <a:xfrm>
            <a:off x="8763000" y="0"/>
            <a:ext cx="0" cy="6858000"/>
          </a:xfrm>
          <a:prstGeom prst="straightConnector1">
            <a:avLst/>
          </a:prstGeom>
          <a:noFill/>
          <a:ln w="38100" cap="flat" cmpd="sng">
            <a:solidFill>
              <a:srgbClr val="A8B9DF">
                <a:alpha val="92549"/>
              </a:srgbClr>
            </a:solidFill>
            <a:prstDash val="solid"/>
            <a:round/>
            <a:headEnd type="none" w="sm" len="sm"/>
            <a:tailEnd type="none" w="sm" len="sm"/>
          </a:ln>
        </p:spPr>
      </p:cxnSp>
      <p:sp>
        <p:nvSpPr>
          <p:cNvPr id="11" name="Google Shape;11;p2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0D61AD"/>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A8B9D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A8CB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A8B9DF"/>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0D61AD"/>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2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 name="Google Shape;14;p2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5" name="Google Shape;15;p20"/>
          <p:cNvCxnSpPr/>
          <p:nvPr/>
        </p:nvCxnSpPr>
        <p:spPr>
          <a:xfrm>
            <a:off x="76200" y="0"/>
            <a:ext cx="0" cy="6858000"/>
          </a:xfrm>
          <a:prstGeom prst="straightConnector1">
            <a:avLst/>
          </a:prstGeom>
          <a:noFill/>
          <a:ln w="57150" cap="flat" cmpd="thickThin">
            <a:solidFill>
              <a:srgbClr val="A8B9DF"/>
            </a:solidFill>
            <a:prstDash val="solid"/>
            <a:round/>
            <a:headEnd type="none" w="sm" len="sm"/>
            <a:tailEnd type="none" w="sm" len="sm"/>
          </a:ln>
        </p:spPr>
      </p:cxnSp>
      <p:cxnSp>
        <p:nvCxnSpPr>
          <p:cNvPr id="16" name="Google Shape;16;p20"/>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Google Shape;17;p20"/>
          <p:cNvSpPr/>
          <p:nvPr/>
        </p:nvSpPr>
        <p:spPr>
          <a:xfrm>
            <a:off x="8839200" y="0"/>
            <a:ext cx="304800" cy="6858000"/>
          </a:xfrm>
          <a:prstGeom prst="rect">
            <a:avLst/>
          </a:prstGeom>
          <a:solidFill>
            <a:srgbClr val="A8B9DF">
              <a:alpha val="8627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8" name="Google Shape;18;p20"/>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Google Shape;19;p20"/>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0" name="Google Shape;20;p2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ctrTitle"/>
          </p:nvPr>
        </p:nvSpPr>
        <p:spPr>
          <a:xfrm>
            <a:off x="2209800" y="2133600"/>
            <a:ext cx="6172200" cy="19705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FF0000"/>
              </a:buClr>
              <a:buSzPts val="3200"/>
              <a:buFont typeface="Century Schoolbook"/>
              <a:buNone/>
            </a:pPr>
            <a:r>
              <a:rPr lang="en-US" sz="3200">
                <a:solidFill>
                  <a:srgbClr val="FF0000"/>
                </a:solidFill>
              </a:rPr>
              <a:t>Image Segmentation</a:t>
            </a:r>
            <a:br>
              <a:rPr lang="en-US" sz="3200"/>
            </a:br>
            <a:br>
              <a:rPr lang="en-US" sz="3200"/>
            </a:b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a:t>Color-based segmentation</a:t>
            </a:r>
            <a:br>
              <a:rPr lang="en-US"/>
            </a:br>
            <a:r>
              <a:rPr lang="en-US"/>
              <a:t>(Intensity slicing)</a:t>
            </a:r>
            <a:endParaRPr/>
          </a:p>
        </p:txBody>
      </p:sp>
      <p:sp>
        <p:nvSpPr>
          <p:cNvPr id="229" name="Google Shape;229;p1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a:t>Specific color segmentation:</a:t>
            </a:r>
            <a:endParaRPr/>
          </a:p>
          <a:p>
            <a:pPr marL="274320" lvl="0" indent="-167640" algn="l" rtl="0">
              <a:lnSpc>
                <a:spcPct val="100000"/>
              </a:lnSpc>
              <a:spcBef>
                <a:spcPts val="600"/>
              </a:spcBef>
              <a:spcAft>
                <a:spcPts val="0"/>
              </a:spcAft>
              <a:buSzPts val="1680"/>
              <a:buNone/>
            </a:pPr>
            <a:endParaRPr/>
          </a:p>
        </p:txBody>
      </p:sp>
      <p:sp>
        <p:nvSpPr>
          <p:cNvPr id="230" name="Google Shape;230;p1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10</a:t>
            </a:fld>
            <a:endParaRPr/>
          </a:p>
        </p:txBody>
      </p:sp>
      <p:pic>
        <p:nvPicPr>
          <p:cNvPr id="231" name="Google Shape;231;p10"/>
          <p:cNvPicPr preferRelativeResize="0"/>
          <p:nvPr/>
        </p:nvPicPr>
        <p:blipFill rotWithShape="1">
          <a:blip r:embed="rId3">
            <a:alphaModFix/>
          </a:blip>
          <a:srcRect/>
          <a:stretch/>
        </p:blipFill>
        <p:spPr>
          <a:xfrm>
            <a:off x="304800" y="2140058"/>
            <a:ext cx="3886200" cy="4333894"/>
          </a:xfrm>
          <a:prstGeom prst="rect">
            <a:avLst/>
          </a:prstGeom>
          <a:noFill/>
          <a:ln>
            <a:noFill/>
          </a:ln>
        </p:spPr>
      </p:pic>
      <p:pic>
        <p:nvPicPr>
          <p:cNvPr id="232" name="Google Shape;232;p10"/>
          <p:cNvPicPr preferRelativeResize="0"/>
          <p:nvPr/>
        </p:nvPicPr>
        <p:blipFill rotWithShape="1">
          <a:blip r:embed="rId4">
            <a:alphaModFix/>
          </a:blip>
          <a:srcRect/>
          <a:stretch/>
        </p:blipFill>
        <p:spPr>
          <a:xfrm>
            <a:off x="4800600" y="2166056"/>
            <a:ext cx="3886200" cy="4367518"/>
          </a:xfrm>
          <a:prstGeom prst="rect">
            <a:avLst/>
          </a:prstGeom>
          <a:noFill/>
          <a:ln>
            <a:noFill/>
          </a:ln>
        </p:spPr>
      </p:pic>
      <p:sp>
        <p:nvSpPr>
          <p:cNvPr id="233" name="Google Shape;233;p10"/>
          <p:cNvSpPr/>
          <p:nvPr/>
        </p:nvSpPr>
        <p:spPr>
          <a:xfrm>
            <a:off x="4191000" y="3962400"/>
            <a:ext cx="609600" cy="457200"/>
          </a:xfrm>
          <a:prstGeom prst="rightArrow">
            <a:avLst>
              <a:gd name="adj1" fmla="val 50000"/>
              <a:gd name="adj2" fmla="val 50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700"/>
              <a:buFont typeface="Century Schoolbook"/>
              <a:buNone/>
            </a:pPr>
            <a:r>
              <a:rPr lang="en-US" sz="2700"/>
              <a:t>Edge-based segmentation</a:t>
            </a:r>
            <a:br>
              <a:rPr lang="en-US" sz="2700"/>
            </a:br>
            <a:r>
              <a:rPr lang="en-US" sz="2700"/>
              <a:t>(Edge Detection followed by Connected Components)</a:t>
            </a:r>
            <a:endParaRPr sz="2700"/>
          </a:p>
        </p:txBody>
      </p:sp>
      <p:sp>
        <p:nvSpPr>
          <p:cNvPr id="239" name="Google Shape;239;p1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a:t>Segment based on the object boundaries</a:t>
            </a:r>
            <a:endParaRPr/>
          </a:p>
        </p:txBody>
      </p:sp>
      <p:sp>
        <p:nvSpPr>
          <p:cNvPr id="240" name="Google Shape;240;p1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11</a:t>
            </a:fld>
            <a:endParaRPr/>
          </a:p>
        </p:txBody>
      </p:sp>
      <p:pic>
        <p:nvPicPr>
          <p:cNvPr id="241" name="Google Shape;241;p11"/>
          <p:cNvPicPr preferRelativeResize="0"/>
          <p:nvPr/>
        </p:nvPicPr>
        <p:blipFill rotWithShape="1">
          <a:blip r:embed="rId3">
            <a:alphaModFix/>
          </a:blip>
          <a:srcRect/>
          <a:stretch/>
        </p:blipFill>
        <p:spPr>
          <a:xfrm>
            <a:off x="494852" y="2285207"/>
            <a:ext cx="3333750" cy="2238375"/>
          </a:xfrm>
          <a:prstGeom prst="rect">
            <a:avLst/>
          </a:prstGeom>
          <a:noFill/>
          <a:ln>
            <a:noFill/>
          </a:ln>
        </p:spPr>
      </p:pic>
      <p:pic>
        <p:nvPicPr>
          <p:cNvPr id="242" name="Google Shape;242;p11"/>
          <p:cNvPicPr preferRelativeResize="0"/>
          <p:nvPr/>
        </p:nvPicPr>
        <p:blipFill rotWithShape="1">
          <a:blip r:embed="rId4">
            <a:alphaModFix/>
          </a:blip>
          <a:srcRect/>
          <a:stretch/>
        </p:blipFill>
        <p:spPr>
          <a:xfrm>
            <a:off x="3941467" y="4744865"/>
            <a:ext cx="3035771" cy="1978367"/>
          </a:xfrm>
          <a:prstGeom prst="rect">
            <a:avLst/>
          </a:prstGeom>
          <a:noFill/>
          <a:ln>
            <a:noFill/>
          </a:ln>
          <a:effectLst>
            <a:outerShdw blurRad="292100" dist="139700" dir="2700000" algn="tl" rotWithShape="0">
              <a:srgbClr val="333333">
                <a:alpha val="64313"/>
              </a:srgbClr>
            </a:outerShdw>
          </a:effectLst>
        </p:spPr>
      </p:pic>
      <p:sp>
        <p:nvSpPr>
          <p:cNvPr id="243" name="Google Shape;243;p11"/>
          <p:cNvSpPr/>
          <p:nvPr/>
        </p:nvSpPr>
        <p:spPr>
          <a:xfrm>
            <a:off x="3845199" y="3054826"/>
            <a:ext cx="933450" cy="457200"/>
          </a:xfrm>
          <a:prstGeom prst="rightArrow">
            <a:avLst>
              <a:gd name="adj1" fmla="val 50000"/>
              <a:gd name="adj2" fmla="val 50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pic>
        <p:nvPicPr>
          <p:cNvPr id="244" name="Google Shape;244;p11"/>
          <p:cNvPicPr preferRelativeResize="0"/>
          <p:nvPr/>
        </p:nvPicPr>
        <p:blipFill rotWithShape="1">
          <a:blip r:embed="rId5">
            <a:alphaModFix/>
          </a:blip>
          <a:srcRect/>
          <a:stretch/>
        </p:blipFill>
        <p:spPr>
          <a:xfrm>
            <a:off x="4778648" y="2285207"/>
            <a:ext cx="3364711" cy="2196958"/>
          </a:xfrm>
          <a:prstGeom prst="rect">
            <a:avLst/>
          </a:prstGeom>
          <a:noFill/>
          <a:ln>
            <a:noFill/>
          </a:ln>
        </p:spPr>
      </p:pic>
      <p:sp>
        <p:nvSpPr>
          <p:cNvPr id="245" name="Google Shape;245;p11"/>
          <p:cNvSpPr txBox="1"/>
          <p:nvPr/>
        </p:nvSpPr>
        <p:spPr>
          <a:xfrm>
            <a:off x="295177" y="5272384"/>
            <a:ext cx="3425938"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Each black region surrounded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By white border represents an</a:t>
            </a:r>
            <a:br>
              <a:rPr lang="en-US" sz="1800" b="0" i="0" u="none" strike="noStrike" cap="none">
                <a:solidFill>
                  <a:schemeClr val="dk1"/>
                </a:solidFill>
                <a:latin typeface="Century Schoolbook"/>
                <a:ea typeface="Century Schoolbook"/>
                <a:cs typeface="Century Schoolbook"/>
                <a:sym typeface="Century Schoolbook"/>
              </a:rPr>
            </a:br>
            <a:r>
              <a:rPr lang="en-US" sz="1800" b="0" i="0" u="none" strike="noStrike" cap="none">
                <a:solidFill>
                  <a:schemeClr val="dk1"/>
                </a:solidFill>
                <a:latin typeface="Century Schoolbook"/>
                <a:ea typeface="Century Schoolbook"/>
                <a:cs typeface="Century Schoolbook"/>
                <a:sym typeface="Century Schoolbook"/>
              </a:rPr>
              <a:t>object.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000"/>
              <a:buFont typeface="Century Schoolbook"/>
              <a:buNone/>
            </a:pPr>
            <a:r>
              <a:rPr lang="en-US"/>
              <a:t>Demo 3</a:t>
            </a:r>
            <a:endParaRPr/>
          </a:p>
        </p:txBody>
      </p:sp>
      <p:sp>
        <p:nvSpPr>
          <p:cNvPr id="251" name="Google Shape;251;p1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457200" lvl="0" indent="-457200" algn="l" rtl="0">
              <a:lnSpc>
                <a:spcPct val="80000"/>
              </a:lnSpc>
              <a:spcBef>
                <a:spcPts val="0"/>
              </a:spcBef>
              <a:spcAft>
                <a:spcPts val="0"/>
              </a:spcAft>
              <a:buSzPts val="1359"/>
              <a:buFont typeface="Century Schoolbook"/>
              <a:buAutoNum type="arabicPeriod"/>
            </a:pPr>
            <a:r>
              <a:rPr lang="en-US" sz="1942"/>
              <a:t>Open Image “4.png”</a:t>
            </a:r>
            <a:endParaRPr/>
          </a:p>
          <a:p>
            <a:pPr marL="457200" lvl="0" indent="-457200" algn="l" rtl="0">
              <a:lnSpc>
                <a:spcPct val="80000"/>
              </a:lnSpc>
              <a:spcBef>
                <a:spcPts val="600"/>
              </a:spcBef>
              <a:spcAft>
                <a:spcPts val="0"/>
              </a:spcAft>
              <a:buSzPts val="1359"/>
              <a:buFont typeface="Century Schoolbook"/>
              <a:buAutoNum type="arabicPeriod"/>
            </a:pPr>
            <a:r>
              <a:rPr lang="en-US" sz="1942"/>
              <a:t>Convert to grayscale</a:t>
            </a:r>
            <a:endParaRPr/>
          </a:p>
          <a:p>
            <a:pPr marL="457200" lvl="0" indent="-457200" algn="l" rtl="0">
              <a:lnSpc>
                <a:spcPct val="80000"/>
              </a:lnSpc>
              <a:spcBef>
                <a:spcPts val="600"/>
              </a:spcBef>
              <a:spcAft>
                <a:spcPts val="0"/>
              </a:spcAft>
              <a:buSzPts val="1359"/>
              <a:buFont typeface="Century Schoolbook"/>
              <a:buAutoNum type="arabicPeriod"/>
            </a:pPr>
            <a:r>
              <a:rPr lang="en-US" sz="1942"/>
              <a:t>Apply edge detection using “</a:t>
            </a:r>
            <a:r>
              <a:rPr lang="en-US" sz="1942" i="1"/>
              <a:t>Y = edge(X,'canny’)</a:t>
            </a:r>
            <a:r>
              <a:rPr lang="en-US" sz="1942"/>
              <a:t>”</a:t>
            </a:r>
            <a:endParaRPr/>
          </a:p>
          <a:p>
            <a:pPr marL="457200" lvl="0" indent="-457200" algn="l" rtl="0">
              <a:lnSpc>
                <a:spcPct val="80000"/>
              </a:lnSpc>
              <a:spcBef>
                <a:spcPts val="600"/>
              </a:spcBef>
              <a:spcAft>
                <a:spcPts val="0"/>
              </a:spcAft>
              <a:buSzPts val="1359"/>
              <a:buFont typeface="Century Schoolbook"/>
              <a:buAutoNum type="arabicPeriod"/>
            </a:pPr>
            <a:r>
              <a:rPr lang="en-US" sz="1942" b="1" i="1"/>
              <a:t>Show the result</a:t>
            </a:r>
            <a:endParaRPr/>
          </a:p>
          <a:p>
            <a:pPr marL="457200" lvl="0" indent="-457200" algn="l" rtl="0">
              <a:lnSpc>
                <a:spcPct val="80000"/>
              </a:lnSpc>
              <a:spcBef>
                <a:spcPts val="600"/>
              </a:spcBef>
              <a:spcAft>
                <a:spcPts val="0"/>
              </a:spcAft>
              <a:buSzPts val="1359"/>
              <a:buFont typeface="Century Schoolbook"/>
              <a:buAutoNum type="arabicPeriod"/>
            </a:pPr>
            <a:r>
              <a:rPr lang="en-US" sz="1942"/>
              <a:t>If boundaries of each object is not fully connected apply dilation to increase the thickness of edge using </a:t>
            </a:r>
            <a:endParaRPr/>
          </a:p>
          <a:p>
            <a:pPr marL="0" lvl="0" indent="0" algn="ctr" rtl="0">
              <a:lnSpc>
                <a:spcPct val="80000"/>
              </a:lnSpc>
              <a:spcBef>
                <a:spcPts val="600"/>
              </a:spcBef>
              <a:spcAft>
                <a:spcPts val="0"/>
              </a:spcAft>
              <a:buSzPts val="1359"/>
              <a:buNone/>
            </a:pPr>
            <a:r>
              <a:rPr lang="en-US" sz="1942"/>
              <a:t>“</a:t>
            </a:r>
            <a:r>
              <a:rPr lang="en-US" sz="1942" i="1"/>
              <a:t>Z = imdilate(Y,ones(5,5))</a:t>
            </a:r>
            <a:r>
              <a:rPr lang="en-US" sz="1942"/>
              <a:t>”</a:t>
            </a:r>
            <a:endParaRPr/>
          </a:p>
          <a:p>
            <a:pPr marL="457200" lvl="0" indent="-457200" algn="l" rtl="0">
              <a:lnSpc>
                <a:spcPct val="80000"/>
              </a:lnSpc>
              <a:spcBef>
                <a:spcPts val="600"/>
              </a:spcBef>
              <a:spcAft>
                <a:spcPts val="0"/>
              </a:spcAft>
              <a:buSzPts val="1359"/>
              <a:buFont typeface="Century Schoolbook"/>
              <a:buAutoNum type="arabicPeriod" startAt="5"/>
            </a:pPr>
            <a:r>
              <a:rPr lang="en-US" sz="1942" b="1" i="1"/>
              <a:t>Show the result</a:t>
            </a:r>
            <a:endParaRPr/>
          </a:p>
          <a:p>
            <a:pPr marL="457200" lvl="0" indent="-457200" algn="l" rtl="0">
              <a:lnSpc>
                <a:spcPct val="80000"/>
              </a:lnSpc>
              <a:spcBef>
                <a:spcPts val="600"/>
              </a:spcBef>
              <a:spcAft>
                <a:spcPts val="0"/>
              </a:spcAft>
              <a:buSzPts val="1359"/>
              <a:buFont typeface="Century Schoolbook"/>
              <a:buAutoNum type="arabicPeriod" startAt="5"/>
            </a:pPr>
            <a:r>
              <a:rPr lang="en-US" sz="1942"/>
              <a:t>Convert image to negative using ~ operator</a:t>
            </a:r>
            <a:endParaRPr/>
          </a:p>
          <a:p>
            <a:pPr marL="457200" lvl="0" indent="-457200" algn="l" rtl="0">
              <a:lnSpc>
                <a:spcPct val="80000"/>
              </a:lnSpc>
              <a:spcBef>
                <a:spcPts val="600"/>
              </a:spcBef>
              <a:spcAft>
                <a:spcPts val="0"/>
              </a:spcAft>
              <a:buSzPts val="1359"/>
              <a:buFont typeface="Century Schoolbook"/>
              <a:buAutoNum type="arabicPeriod" startAt="5"/>
            </a:pPr>
            <a:r>
              <a:rPr lang="en-US" sz="1942" b="1" i="1"/>
              <a:t>Show the result</a:t>
            </a:r>
            <a:endParaRPr/>
          </a:p>
          <a:p>
            <a:pPr marL="457200" lvl="0" indent="-457200" algn="l" rtl="0">
              <a:lnSpc>
                <a:spcPct val="80000"/>
              </a:lnSpc>
              <a:spcBef>
                <a:spcPts val="600"/>
              </a:spcBef>
              <a:spcAft>
                <a:spcPts val="0"/>
              </a:spcAft>
              <a:buSzPts val="1359"/>
              <a:buFont typeface="Century Schoolbook"/>
              <a:buAutoNum type="arabicPeriod" startAt="5"/>
            </a:pPr>
            <a:r>
              <a:rPr lang="en-US" sz="1942"/>
              <a:t>To colorize each group of pixels surrounded by white boundary use</a:t>
            </a:r>
            <a:endParaRPr/>
          </a:p>
          <a:p>
            <a:pPr marL="822960" lvl="1" indent="-457200" algn="l" rtl="0">
              <a:lnSpc>
                <a:spcPct val="80000"/>
              </a:lnSpc>
              <a:spcBef>
                <a:spcPts val="388"/>
              </a:spcBef>
              <a:spcAft>
                <a:spcPts val="0"/>
              </a:spcAft>
              <a:buSzPts val="1554"/>
              <a:buFont typeface="Century Schoolbook"/>
              <a:buAutoNum type="arabicPeriod"/>
            </a:pPr>
            <a:r>
              <a:rPr lang="en-US" sz="1942" i="1"/>
              <a:t>[L num] = bwlabel(Z);  %group pixels together</a:t>
            </a:r>
            <a:endParaRPr/>
          </a:p>
          <a:p>
            <a:pPr marL="822960" lvl="1" indent="-457200" algn="l" rtl="0">
              <a:lnSpc>
                <a:spcPct val="80000"/>
              </a:lnSpc>
              <a:spcBef>
                <a:spcPts val="388"/>
              </a:spcBef>
              <a:spcAft>
                <a:spcPts val="0"/>
              </a:spcAft>
              <a:buSzPts val="1554"/>
              <a:buFont typeface="Century Schoolbook"/>
              <a:buAutoNum type="arabicPeriod"/>
            </a:pPr>
            <a:r>
              <a:rPr lang="en-US" sz="1942" i="1"/>
              <a:t>RGB = label2rgb(L);     %colorize each group</a:t>
            </a:r>
            <a:endParaRPr/>
          </a:p>
          <a:p>
            <a:pPr marL="457200" lvl="0" indent="-457200" algn="l" rtl="0">
              <a:lnSpc>
                <a:spcPct val="80000"/>
              </a:lnSpc>
              <a:spcBef>
                <a:spcPts val="600"/>
              </a:spcBef>
              <a:spcAft>
                <a:spcPts val="0"/>
              </a:spcAft>
              <a:buSzPts val="1359"/>
              <a:buFont typeface="Century Schoolbook"/>
              <a:buAutoNum type="arabicPeriod" startAt="5"/>
            </a:pPr>
            <a:r>
              <a:rPr lang="en-US" sz="1942" b="1" i="1"/>
              <a:t>Show the result</a:t>
            </a:r>
            <a:endParaRPr/>
          </a:p>
          <a:p>
            <a:pPr marL="457200" lvl="0" indent="-370878" algn="l" rtl="0">
              <a:lnSpc>
                <a:spcPct val="80000"/>
              </a:lnSpc>
              <a:spcBef>
                <a:spcPts val="600"/>
              </a:spcBef>
              <a:spcAft>
                <a:spcPts val="0"/>
              </a:spcAft>
              <a:buSzPts val="1359"/>
              <a:buFont typeface="Century Schoolbook"/>
              <a:buNone/>
            </a:pPr>
            <a:endParaRPr sz="1942"/>
          </a:p>
        </p:txBody>
      </p:sp>
      <p:sp>
        <p:nvSpPr>
          <p:cNvPr id="252" name="Google Shape;252;p1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a:t>Edge-based segmentation</a:t>
            </a:r>
            <a:br>
              <a:rPr lang="en-US"/>
            </a:br>
            <a:r>
              <a:rPr lang="en-US"/>
              <a:t>(Hough Transform)</a:t>
            </a:r>
            <a:endParaRPr/>
          </a:p>
        </p:txBody>
      </p:sp>
      <p:sp>
        <p:nvSpPr>
          <p:cNvPr id="258" name="Google Shape;258;p1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a:t>Segment based lines in image</a:t>
            </a:r>
            <a:endParaRPr/>
          </a:p>
        </p:txBody>
      </p:sp>
      <p:sp>
        <p:nvSpPr>
          <p:cNvPr id="259" name="Google Shape;259;p1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13</a:t>
            </a:fld>
            <a:endParaRPr/>
          </a:p>
        </p:txBody>
      </p:sp>
      <p:pic>
        <p:nvPicPr>
          <p:cNvPr id="260" name="Google Shape;260;p13"/>
          <p:cNvPicPr preferRelativeResize="0"/>
          <p:nvPr/>
        </p:nvPicPr>
        <p:blipFill rotWithShape="1">
          <a:blip r:embed="rId3">
            <a:alphaModFix/>
          </a:blip>
          <a:srcRect/>
          <a:stretch/>
        </p:blipFill>
        <p:spPr>
          <a:xfrm>
            <a:off x="228600" y="2286000"/>
            <a:ext cx="8382000" cy="26278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4"/>
          <p:cNvSpPr txBox="1">
            <a:spLocks noGrp="1"/>
          </p:cNvSpPr>
          <p:nvPr>
            <p:ph type="title"/>
          </p:nvPr>
        </p:nvSpPr>
        <p:spPr>
          <a:xfrm>
            <a:off x="670381" y="-76200"/>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a:t>Edge-based segmentation</a:t>
            </a:r>
            <a:br>
              <a:rPr lang="en-US"/>
            </a:br>
            <a:r>
              <a:rPr lang="en-US"/>
              <a:t>(Hough Transform)</a:t>
            </a:r>
            <a:endParaRPr/>
          </a:p>
        </p:txBody>
      </p:sp>
      <p:sp>
        <p:nvSpPr>
          <p:cNvPr id="267" name="Google Shape;267;p1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14</a:t>
            </a:fld>
            <a:endParaRPr/>
          </a:p>
        </p:txBody>
      </p:sp>
      <p:pic>
        <p:nvPicPr>
          <p:cNvPr id="268" name="Google Shape;268;p14"/>
          <p:cNvPicPr preferRelativeResize="0"/>
          <p:nvPr/>
        </p:nvPicPr>
        <p:blipFill rotWithShape="1">
          <a:blip r:embed="rId3">
            <a:alphaModFix/>
          </a:blip>
          <a:srcRect/>
          <a:stretch/>
        </p:blipFill>
        <p:spPr>
          <a:xfrm>
            <a:off x="670381" y="1228032"/>
            <a:ext cx="7467600" cy="4344786"/>
          </a:xfrm>
          <a:prstGeom prst="rect">
            <a:avLst/>
          </a:prstGeom>
          <a:noFill/>
          <a:ln>
            <a:noFill/>
          </a:ln>
        </p:spPr>
      </p:pic>
      <p:sp>
        <p:nvSpPr>
          <p:cNvPr id="269" name="Google Shape;269;p14"/>
          <p:cNvSpPr txBox="1">
            <a:spLocks noGrp="1"/>
          </p:cNvSpPr>
          <p:nvPr>
            <p:ph type="body" idx="1"/>
          </p:nvPr>
        </p:nvSpPr>
        <p:spPr>
          <a:xfrm>
            <a:off x="829056" y="5950458"/>
            <a:ext cx="3581400" cy="609600"/>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a:t>Angle Range: -90~89</a:t>
            </a:r>
            <a:endParaRPr/>
          </a:p>
          <a:p>
            <a:pPr marL="274320" lvl="0" indent="-167640" algn="l" rtl="0">
              <a:lnSpc>
                <a:spcPct val="100000"/>
              </a:lnSpc>
              <a:spcBef>
                <a:spcPts val="600"/>
              </a:spcBef>
              <a:spcAft>
                <a:spcPts val="0"/>
              </a:spcAft>
              <a:buSzPts val="168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15</a:t>
            </a:fld>
            <a:endParaRPr/>
          </a:p>
        </p:txBody>
      </p:sp>
      <p:pic>
        <p:nvPicPr>
          <p:cNvPr id="276" name="Google Shape;276;p15"/>
          <p:cNvPicPr preferRelativeResize="0"/>
          <p:nvPr/>
        </p:nvPicPr>
        <p:blipFill rotWithShape="1">
          <a:blip r:embed="rId3">
            <a:alphaModFix/>
          </a:blip>
          <a:srcRect/>
          <a:stretch/>
        </p:blipFill>
        <p:spPr>
          <a:xfrm>
            <a:off x="221429" y="3147508"/>
            <a:ext cx="7696200" cy="3763384"/>
          </a:xfrm>
          <a:prstGeom prst="rect">
            <a:avLst/>
          </a:prstGeom>
          <a:noFill/>
          <a:ln>
            <a:noFill/>
          </a:ln>
        </p:spPr>
      </p:pic>
      <p:pic>
        <p:nvPicPr>
          <p:cNvPr id="277" name="Google Shape;277;p15"/>
          <p:cNvPicPr preferRelativeResize="0"/>
          <p:nvPr/>
        </p:nvPicPr>
        <p:blipFill rotWithShape="1">
          <a:blip r:embed="rId4">
            <a:alphaModFix/>
          </a:blip>
          <a:srcRect/>
          <a:stretch/>
        </p:blipFill>
        <p:spPr>
          <a:xfrm>
            <a:off x="685800" y="140301"/>
            <a:ext cx="2677297" cy="2286000"/>
          </a:xfrm>
          <a:prstGeom prst="rect">
            <a:avLst/>
          </a:prstGeom>
          <a:noFill/>
          <a:ln>
            <a:noFill/>
          </a:ln>
        </p:spPr>
      </p:pic>
      <p:sp>
        <p:nvSpPr>
          <p:cNvPr id="278" name="Google Shape;278;p15"/>
          <p:cNvSpPr/>
          <p:nvPr/>
        </p:nvSpPr>
        <p:spPr>
          <a:xfrm>
            <a:off x="3505200" y="1054701"/>
            <a:ext cx="1676400" cy="457200"/>
          </a:xfrm>
          <a:prstGeom prst="rightArrow">
            <a:avLst>
              <a:gd name="adj1" fmla="val 50000"/>
              <a:gd name="adj2" fmla="val 50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pic>
        <p:nvPicPr>
          <p:cNvPr id="279" name="Google Shape;279;p15"/>
          <p:cNvPicPr preferRelativeResize="0"/>
          <p:nvPr/>
        </p:nvPicPr>
        <p:blipFill rotWithShape="1">
          <a:blip r:embed="rId5">
            <a:alphaModFix/>
          </a:blip>
          <a:srcRect/>
          <a:stretch/>
        </p:blipFill>
        <p:spPr>
          <a:xfrm>
            <a:off x="5191197" y="157782"/>
            <a:ext cx="2696848" cy="2286000"/>
          </a:xfrm>
          <a:prstGeom prst="rect">
            <a:avLst/>
          </a:prstGeom>
          <a:noFill/>
          <a:ln>
            <a:noFill/>
          </a:ln>
        </p:spPr>
      </p:pic>
      <p:sp>
        <p:nvSpPr>
          <p:cNvPr id="280" name="Google Shape;280;p15"/>
          <p:cNvSpPr txBox="1"/>
          <p:nvPr/>
        </p:nvSpPr>
        <p:spPr>
          <a:xfrm>
            <a:off x="3373092" y="773668"/>
            <a:ext cx="180850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Edge Detection</a:t>
            </a:r>
            <a:endParaRPr sz="1800" b="0" i="0" u="none" strike="noStrike" cap="none">
              <a:solidFill>
                <a:schemeClr val="dk1"/>
              </a:solidFill>
              <a:latin typeface="Century Schoolbook"/>
              <a:ea typeface="Century Schoolbook"/>
              <a:cs typeface="Century Schoolbook"/>
              <a:sym typeface="Century Schoolbook"/>
            </a:endParaRPr>
          </a:p>
        </p:txBody>
      </p:sp>
      <p:sp>
        <p:nvSpPr>
          <p:cNvPr id="281" name="Google Shape;281;p15"/>
          <p:cNvSpPr/>
          <p:nvPr/>
        </p:nvSpPr>
        <p:spPr>
          <a:xfrm rot="5400000">
            <a:off x="6242350" y="2596850"/>
            <a:ext cx="697899" cy="381000"/>
          </a:xfrm>
          <a:prstGeom prst="rightArrow">
            <a:avLst>
              <a:gd name="adj1" fmla="val 50000"/>
              <a:gd name="adj2" fmla="val 50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82" name="Google Shape;282;p15"/>
          <p:cNvSpPr txBox="1"/>
          <p:nvPr/>
        </p:nvSpPr>
        <p:spPr>
          <a:xfrm>
            <a:off x="4444176" y="2513733"/>
            <a:ext cx="209544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Hough Transform</a:t>
            </a:r>
            <a:endParaRPr sz="1800" b="0" i="0" u="none" strike="noStrike" cap="none">
              <a:solidFill>
                <a:schemeClr val="dk1"/>
              </a:solidFill>
              <a:latin typeface="Century Schoolbook"/>
              <a:ea typeface="Century Schoolbook"/>
              <a:cs typeface="Century Schoolbook"/>
              <a:sym typeface="Century Schoolbook"/>
            </a:endParaRPr>
          </a:p>
        </p:txBody>
      </p:sp>
      <p:sp>
        <p:nvSpPr>
          <p:cNvPr id="283" name="Google Shape;283;p15"/>
          <p:cNvSpPr/>
          <p:nvPr/>
        </p:nvSpPr>
        <p:spPr>
          <a:xfrm>
            <a:off x="2362200" y="4648200"/>
            <a:ext cx="304800" cy="3048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84" name="Google Shape;284;p15"/>
          <p:cNvSpPr/>
          <p:nvPr/>
        </p:nvSpPr>
        <p:spPr>
          <a:xfrm>
            <a:off x="2286000" y="5029200"/>
            <a:ext cx="304800" cy="3048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85" name="Google Shape;285;p15"/>
          <p:cNvSpPr/>
          <p:nvPr/>
        </p:nvSpPr>
        <p:spPr>
          <a:xfrm>
            <a:off x="5943600" y="5334000"/>
            <a:ext cx="304800" cy="3048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86" name="Google Shape;286;p15"/>
          <p:cNvSpPr/>
          <p:nvPr/>
        </p:nvSpPr>
        <p:spPr>
          <a:xfrm>
            <a:off x="5867400" y="5715000"/>
            <a:ext cx="304800" cy="3048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pic>
        <p:nvPicPr>
          <p:cNvPr id="287" name="Google Shape;287;p15"/>
          <p:cNvPicPr preferRelativeResize="0"/>
          <p:nvPr/>
        </p:nvPicPr>
        <p:blipFill rotWithShape="1">
          <a:blip r:embed="rId6">
            <a:alphaModFix/>
          </a:blip>
          <a:srcRect/>
          <a:stretch/>
        </p:blipFill>
        <p:spPr>
          <a:xfrm>
            <a:off x="693327" y="140301"/>
            <a:ext cx="2732936" cy="2286000"/>
          </a:xfrm>
          <a:prstGeom prst="rect">
            <a:avLst/>
          </a:prstGeom>
          <a:noFill/>
          <a:ln>
            <a:noFill/>
          </a:ln>
        </p:spPr>
      </p:pic>
      <p:pic>
        <p:nvPicPr>
          <p:cNvPr id="288" name="Google Shape;288;p15"/>
          <p:cNvPicPr preferRelativeResize="0"/>
          <p:nvPr/>
        </p:nvPicPr>
        <p:blipFill rotWithShape="1">
          <a:blip r:embed="rId7">
            <a:alphaModFix/>
          </a:blip>
          <a:srcRect/>
          <a:stretch/>
        </p:blipFill>
        <p:spPr>
          <a:xfrm>
            <a:off x="5191197" y="157782"/>
            <a:ext cx="2726432" cy="22685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a:t>Edge-based segmentation</a:t>
            </a:r>
            <a:br>
              <a:rPr lang="en-US"/>
            </a:br>
            <a:r>
              <a:rPr lang="en-US"/>
              <a:t>(Hough Transform)</a:t>
            </a:r>
            <a:endParaRPr/>
          </a:p>
        </p:txBody>
      </p:sp>
      <p:sp>
        <p:nvSpPr>
          <p:cNvPr id="294" name="Google Shape;294;p1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a:t>Detected Lines</a:t>
            </a:r>
            <a:endParaRPr/>
          </a:p>
        </p:txBody>
      </p:sp>
      <p:sp>
        <p:nvSpPr>
          <p:cNvPr id="295" name="Google Shape;295;p1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16</a:t>
            </a:fld>
            <a:endParaRPr/>
          </a:p>
        </p:txBody>
      </p:sp>
      <p:pic>
        <p:nvPicPr>
          <p:cNvPr id="296" name="Google Shape;296;p16"/>
          <p:cNvPicPr preferRelativeResize="0"/>
          <p:nvPr/>
        </p:nvPicPr>
        <p:blipFill rotWithShape="1">
          <a:blip r:embed="rId3">
            <a:alphaModFix/>
          </a:blip>
          <a:srcRect/>
          <a:stretch/>
        </p:blipFill>
        <p:spPr>
          <a:xfrm>
            <a:off x="2590800" y="2590800"/>
            <a:ext cx="3733800" cy="32109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a:t>Edge-based segmentation</a:t>
            </a:r>
            <a:br>
              <a:rPr lang="en-US"/>
            </a:br>
            <a:r>
              <a:rPr lang="en-US"/>
              <a:t>(Hough Transform)</a:t>
            </a:r>
            <a:endParaRPr/>
          </a:p>
        </p:txBody>
      </p:sp>
      <p:sp>
        <p:nvSpPr>
          <p:cNvPr id="302" name="Google Shape;302;p17"/>
          <p:cNvSpPr txBox="1">
            <a:spLocks noGrp="1"/>
          </p:cNvSpPr>
          <p:nvPr>
            <p:ph type="body" idx="1"/>
          </p:nvPr>
        </p:nvSpPr>
        <p:spPr>
          <a:xfrm>
            <a:off x="457200" y="1600200"/>
            <a:ext cx="8281416"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a:t>Can be used to segment any object with straight edges</a:t>
            </a:r>
            <a:endParaRPr/>
          </a:p>
        </p:txBody>
      </p:sp>
      <p:sp>
        <p:nvSpPr>
          <p:cNvPr id="303" name="Google Shape;303;p1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17</a:t>
            </a:fld>
            <a:endParaRPr/>
          </a:p>
        </p:txBody>
      </p:sp>
      <p:pic>
        <p:nvPicPr>
          <p:cNvPr id="304" name="Google Shape;304;p17"/>
          <p:cNvPicPr preferRelativeResize="0"/>
          <p:nvPr/>
        </p:nvPicPr>
        <p:blipFill rotWithShape="1">
          <a:blip r:embed="rId3">
            <a:alphaModFix/>
          </a:blip>
          <a:srcRect/>
          <a:stretch/>
        </p:blipFill>
        <p:spPr>
          <a:xfrm>
            <a:off x="914400" y="2441721"/>
            <a:ext cx="2859464" cy="2433721"/>
          </a:xfrm>
          <a:prstGeom prst="rect">
            <a:avLst/>
          </a:prstGeom>
          <a:noFill/>
          <a:ln>
            <a:noFill/>
          </a:ln>
        </p:spPr>
      </p:pic>
      <p:pic>
        <p:nvPicPr>
          <p:cNvPr id="305" name="Google Shape;305;p17"/>
          <p:cNvPicPr preferRelativeResize="0"/>
          <p:nvPr/>
        </p:nvPicPr>
        <p:blipFill rotWithShape="1">
          <a:blip r:embed="rId4">
            <a:alphaModFix/>
          </a:blip>
          <a:srcRect/>
          <a:stretch/>
        </p:blipFill>
        <p:spPr>
          <a:xfrm>
            <a:off x="5410200" y="2441721"/>
            <a:ext cx="2081159" cy="2433721"/>
          </a:xfrm>
          <a:prstGeom prst="rect">
            <a:avLst/>
          </a:prstGeom>
          <a:noFill/>
          <a:ln>
            <a:noFill/>
          </a:ln>
        </p:spPr>
      </p:pic>
      <p:pic>
        <p:nvPicPr>
          <p:cNvPr id="306" name="Google Shape;306;p17"/>
          <p:cNvPicPr preferRelativeResize="0"/>
          <p:nvPr/>
        </p:nvPicPr>
        <p:blipFill rotWithShape="1">
          <a:blip r:embed="rId5">
            <a:alphaModFix/>
          </a:blip>
          <a:srcRect/>
          <a:stretch/>
        </p:blipFill>
        <p:spPr>
          <a:xfrm>
            <a:off x="2700284" y="5622152"/>
            <a:ext cx="4791075" cy="1209675"/>
          </a:xfrm>
          <a:prstGeom prst="rect">
            <a:avLst/>
          </a:prstGeom>
          <a:noFill/>
          <a:ln>
            <a:noFill/>
          </a:ln>
        </p:spPr>
      </p:pic>
      <p:sp>
        <p:nvSpPr>
          <p:cNvPr id="307" name="Google Shape;307;p17"/>
          <p:cNvSpPr txBox="1"/>
          <p:nvPr/>
        </p:nvSpPr>
        <p:spPr>
          <a:xfrm>
            <a:off x="1371600" y="4894945"/>
            <a:ext cx="170591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Sign detection</a:t>
            </a:r>
            <a:endParaRPr sz="1800" b="0" i="0" u="none" strike="noStrike" cap="none">
              <a:solidFill>
                <a:schemeClr val="dk1"/>
              </a:solidFill>
              <a:latin typeface="Century Schoolbook"/>
              <a:ea typeface="Century Schoolbook"/>
              <a:cs typeface="Century Schoolbook"/>
              <a:sym typeface="Century Schoolbook"/>
            </a:endParaRPr>
          </a:p>
        </p:txBody>
      </p:sp>
      <p:sp>
        <p:nvSpPr>
          <p:cNvPr id="308" name="Google Shape;308;p17"/>
          <p:cNvSpPr txBox="1"/>
          <p:nvPr/>
        </p:nvSpPr>
        <p:spPr>
          <a:xfrm>
            <a:off x="5807013" y="4976873"/>
            <a:ext cx="128753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Telephone</a:t>
            </a:r>
            <a:endParaRPr sz="1800" b="0" i="0" u="none" strike="noStrike" cap="none">
              <a:solidFill>
                <a:schemeClr val="dk1"/>
              </a:solidFill>
              <a:latin typeface="Century Schoolbook"/>
              <a:ea typeface="Century Schoolbook"/>
              <a:cs typeface="Century Schoolbook"/>
              <a:sym typeface="Century Schoolbook"/>
            </a:endParaRPr>
          </a:p>
        </p:txBody>
      </p:sp>
      <p:sp>
        <p:nvSpPr>
          <p:cNvPr id="309" name="Google Shape;309;p17"/>
          <p:cNvSpPr txBox="1"/>
          <p:nvPr/>
        </p:nvSpPr>
        <p:spPr>
          <a:xfrm>
            <a:off x="685800" y="5964050"/>
            <a:ext cx="207941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Geometric shapes</a:t>
            </a:r>
            <a:endParaRPr sz="1800"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000"/>
              <a:buFont typeface="Century Schoolbook"/>
              <a:buNone/>
            </a:pPr>
            <a:r>
              <a:rPr lang="en-US"/>
              <a:t>Agenda</a:t>
            </a:r>
            <a:endParaRPr/>
          </a:p>
        </p:txBody>
      </p:sp>
      <p:sp>
        <p:nvSpPr>
          <p:cNvPr id="146" name="Google Shape;146;p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a:t>Segmentation</a:t>
            </a:r>
            <a:endParaRPr/>
          </a:p>
          <a:p>
            <a:pPr marL="640080" lvl="1" indent="-274320" algn="l" rtl="0">
              <a:lnSpc>
                <a:spcPct val="100000"/>
              </a:lnSpc>
              <a:spcBef>
                <a:spcPts val="420"/>
              </a:spcBef>
              <a:spcAft>
                <a:spcPts val="0"/>
              </a:spcAft>
              <a:buSzPts val="1680"/>
              <a:buChar char="●"/>
            </a:pPr>
            <a:r>
              <a:rPr lang="en-US"/>
              <a:t>Color-Based Segmentation</a:t>
            </a:r>
            <a:endParaRPr/>
          </a:p>
          <a:p>
            <a:pPr marL="914400" lvl="2" indent="-182880" algn="l" rtl="0">
              <a:lnSpc>
                <a:spcPct val="100000"/>
              </a:lnSpc>
              <a:spcBef>
                <a:spcPts val="360"/>
              </a:spcBef>
              <a:spcAft>
                <a:spcPts val="0"/>
              </a:spcAft>
              <a:buSzPts val="1080"/>
              <a:buChar char="•"/>
            </a:pPr>
            <a:r>
              <a:rPr lang="en-US"/>
              <a:t>Global Threshold</a:t>
            </a:r>
            <a:endParaRPr/>
          </a:p>
          <a:p>
            <a:pPr marL="914400" lvl="2" indent="-182880" algn="l" rtl="0">
              <a:lnSpc>
                <a:spcPct val="100000"/>
              </a:lnSpc>
              <a:spcBef>
                <a:spcPts val="360"/>
              </a:spcBef>
              <a:spcAft>
                <a:spcPts val="0"/>
              </a:spcAft>
              <a:buSzPts val="1080"/>
              <a:buChar char="•"/>
            </a:pPr>
            <a:r>
              <a:rPr lang="en-US"/>
              <a:t>Intensity slicing</a:t>
            </a:r>
            <a:endParaRPr/>
          </a:p>
          <a:p>
            <a:pPr marL="640080" lvl="1" indent="-274320" algn="l" rtl="0">
              <a:lnSpc>
                <a:spcPct val="100000"/>
              </a:lnSpc>
              <a:spcBef>
                <a:spcPts val="420"/>
              </a:spcBef>
              <a:spcAft>
                <a:spcPts val="0"/>
              </a:spcAft>
              <a:buSzPts val="1680"/>
              <a:buChar char="●"/>
            </a:pPr>
            <a:r>
              <a:rPr lang="en-US"/>
              <a:t>Edge-Based Segmentation</a:t>
            </a:r>
            <a:endParaRPr/>
          </a:p>
          <a:p>
            <a:pPr marL="914400" lvl="2" indent="-182880" algn="l" rtl="0">
              <a:lnSpc>
                <a:spcPct val="100000"/>
              </a:lnSpc>
              <a:spcBef>
                <a:spcPts val="360"/>
              </a:spcBef>
              <a:spcAft>
                <a:spcPts val="0"/>
              </a:spcAft>
              <a:buSzPts val="1080"/>
              <a:buChar char="•"/>
            </a:pPr>
            <a:r>
              <a:rPr lang="en-US"/>
              <a:t>Hough Transform</a:t>
            </a:r>
            <a:endParaRPr/>
          </a:p>
          <a:p>
            <a:pPr marL="914400" lvl="2" indent="-182880" algn="l" rtl="0">
              <a:lnSpc>
                <a:spcPct val="100000"/>
              </a:lnSpc>
              <a:spcBef>
                <a:spcPts val="360"/>
              </a:spcBef>
              <a:spcAft>
                <a:spcPts val="0"/>
              </a:spcAft>
              <a:buSzPts val="1080"/>
              <a:buChar char="•"/>
            </a:pPr>
            <a:r>
              <a:rPr lang="en-US"/>
              <a:t>Edge detection followed by Connected Component</a:t>
            </a:r>
            <a:endParaRPr/>
          </a:p>
          <a:p>
            <a:pPr marL="274320" lvl="0" indent="-167640" algn="l" rtl="0">
              <a:lnSpc>
                <a:spcPct val="100000"/>
              </a:lnSpc>
              <a:spcBef>
                <a:spcPts val="600"/>
              </a:spcBef>
              <a:spcAft>
                <a:spcPts val="0"/>
              </a:spcAft>
              <a:buSzPts val="1680"/>
              <a:buNone/>
            </a:pPr>
            <a:endParaRPr/>
          </a:p>
          <a:p>
            <a:pPr marL="274320" lvl="0" indent="-167640" algn="l" rtl="0">
              <a:lnSpc>
                <a:spcPct val="100000"/>
              </a:lnSpc>
              <a:spcBef>
                <a:spcPts val="600"/>
              </a:spcBef>
              <a:spcAft>
                <a:spcPts val="0"/>
              </a:spcAft>
              <a:buSzPts val="1680"/>
              <a:buNone/>
            </a:pPr>
            <a:endParaRPr/>
          </a:p>
        </p:txBody>
      </p:sp>
      <p:sp>
        <p:nvSpPr>
          <p:cNvPr id="147" name="Google Shape;147;p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Century Schoolbook"/>
              <a:buNone/>
            </a:pPr>
            <a:r>
              <a:rPr lang="en-US" sz="3600"/>
              <a:t>Segmentation</a:t>
            </a:r>
            <a:br>
              <a:rPr lang="en-US" sz="3600"/>
            </a:b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
          <p:cNvSpPr txBox="1">
            <a:spLocks noGrp="1"/>
          </p:cNvSpPr>
          <p:nvPr>
            <p:ph type="title"/>
          </p:nvPr>
        </p:nvSpPr>
        <p:spPr>
          <a:xfrm>
            <a:off x="457200" y="-48992"/>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a:t>Segmentation?</a:t>
            </a:r>
            <a:endParaRPr/>
          </a:p>
        </p:txBody>
      </p:sp>
      <p:sp>
        <p:nvSpPr>
          <p:cNvPr id="159" name="Google Shape;159;p4"/>
          <p:cNvSpPr txBox="1">
            <a:spLocks noGrp="1"/>
          </p:cNvSpPr>
          <p:nvPr>
            <p:ph type="body" idx="1"/>
          </p:nvPr>
        </p:nvSpPr>
        <p:spPr>
          <a:xfrm>
            <a:off x="457200" y="1120902"/>
            <a:ext cx="7467600" cy="487375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80"/>
              <a:buNone/>
            </a:pPr>
            <a:endParaRPr/>
          </a:p>
          <a:p>
            <a:pPr marL="274320" lvl="0" indent="-274320" algn="l" rtl="0">
              <a:lnSpc>
                <a:spcPct val="100000"/>
              </a:lnSpc>
              <a:spcBef>
                <a:spcPts val="600"/>
              </a:spcBef>
              <a:spcAft>
                <a:spcPts val="0"/>
              </a:spcAft>
              <a:buSzPts val="1680"/>
              <a:buChar char="•"/>
            </a:pPr>
            <a:r>
              <a:rPr lang="en-US"/>
              <a:t>Segmentation is the process of </a:t>
            </a:r>
            <a:r>
              <a:rPr lang="en-US" i="1">
                <a:solidFill>
                  <a:srgbClr val="FF0000"/>
                </a:solidFill>
              </a:rPr>
              <a:t>dividing image into regions </a:t>
            </a:r>
            <a:r>
              <a:rPr lang="en-US"/>
              <a:t>such that each region represent a </a:t>
            </a:r>
            <a:r>
              <a:rPr lang="en-US" i="1">
                <a:solidFill>
                  <a:srgbClr val="FF0000"/>
                </a:solidFill>
              </a:rPr>
              <a:t>single object</a:t>
            </a:r>
            <a:r>
              <a:rPr lang="en-US" i="1"/>
              <a:t>.</a:t>
            </a:r>
            <a:endParaRPr/>
          </a:p>
          <a:p>
            <a:pPr marL="274320" lvl="0" indent="-167640" algn="l" rtl="0">
              <a:lnSpc>
                <a:spcPct val="100000"/>
              </a:lnSpc>
              <a:spcBef>
                <a:spcPts val="600"/>
              </a:spcBef>
              <a:spcAft>
                <a:spcPts val="0"/>
              </a:spcAft>
              <a:buSzPts val="1680"/>
              <a:buNone/>
            </a:pPr>
            <a:endParaRPr/>
          </a:p>
        </p:txBody>
      </p:sp>
      <p:sp>
        <p:nvSpPr>
          <p:cNvPr id="160" name="Google Shape;160;p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4</a:t>
            </a:fld>
            <a:endParaRPr/>
          </a:p>
        </p:txBody>
      </p:sp>
      <p:pic>
        <p:nvPicPr>
          <p:cNvPr id="161" name="Google Shape;161;p4"/>
          <p:cNvPicPr preferRelativeResize="0"/>
          <p:nvPr/>
        </p:nvPicPr>
        <p:blipFill rotWithShape="1">
          <a:blip r:embed="rId3">
            <a:alphaModFix/>
          </a:blip>
          <a:srcRect/>
          <a:stretch/>
        </p:blipFill>
        <p:spPr>
          <a:xfrm>
            <a:off x="381000" y="3200400"/>
            <a:ext cx="3492470" cy="2619353"/>
          </a:xfrm>
          <a:prstGeom prst="rect">
            <a:avLst/>
          </a:prstGeom>
          <a:noFill/>
          <a:ln>
            <a:noFill/>
          </a:ln>
        </p:spPr>
      </p:pic>
      <p:pic>
        <p:nvPicPr>
          <p:cNvPr id="162" name="Google Shape;162;p4"/>
          <p:cNvPicPr preferRelativeResize="0"/>
          <p:nvPr/>
        </p:nvPicPr>
        <p:blipFill rotWithShape="1">
          <a:blip r:embed="rId4">
            <a:alphaModFix/>
          </a:blip>
          <a:srcRect/>
          <a:stretch/>
        </p:blipFill>
        <p:spPr>
          <a:xfrm>
            <a:off x="4572000" y="3206675"/>
            <a:ext cx="3581400" cy="2619353"/>
          </a:xfrm>
          <a:prstGeom prst="rect">
            <a:avLst/>
          </a:prstGeom>
          <a:noFill/>
          <a:ln>
            <a:noFill/>
          </a:ln>
        </p:spPr>
      </p:pic>
      <p:sp>
        <p:nvSpPr>
          <p:cNvPr id="163" name="Google Shape;163;p4"/>
          <p:cNvSpPr/>
          <p:nvPr/>
        </p:nvSpPr>
        <p:spPr>
          <a:xfrm>
            <a:off x="3938016" y="4267200"/>
            <a:ext cx="609600" cy="609600"/>
          </a:xfrm>
          <a:prstGeom prst="rightArrow">
            <a:avLst>
              <a:gd name="adj1" fmla="val 50000"/>
              <a:gd name="adj2" fmla="val 50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a:t>Color-based segmentation</a:t>
            </a:r>
            <a:br>
              <a:rPr lang="en-US"/>
            </a:br>
            <a:r>
              <a:rPr lang="en-US"/>
              <a:t>(Global Threshold)</a:t>
            </a:r>
            <a:endParaRPr/>
          </a:p>
        </p:txBody>
      </p:sp>
      <p:sp>
        <p:nvSpPr>
          <p:cNvPr id="170" name="Google Shape;170;p5"/>
          <p:cNvSpPr txBox="1">
            <a:spLocks noGrp="1"/>
          </p:cNvSpPr>
          <p:nvPr>
            <p:ph type="body" idx="1"/>
          </p:nvPr>
        </p:nvSpPr>
        <p:spPr>
          <a:xfrm>
            <a:off x="457200" y="1600200"/>
            <a:ext cx="7848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b="1"/>
              <a:t>Global threshold</a:t>
            </a:r>
            <a:r>
              <a:rPr lang="en-US"/>
              <a:t>: simplest form of segmentation</a:t>
            </a:r>
            <a:endParaRPr/>
          </a:p>
        </p:txBody>
      </p:sp>
      <p:sp>
        <p:nvSpPr>
          <p:cNvPr id="171" name="Google Shape;171;p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5</a:t>
            </a:fld>
            <a:endParaRPr/>
          </a:p>
        </p:txBody>
      </p:sp>
      <p:pic>
        <p:nvPicPr>
          <p:cNvPr id="172" name="Google Shape;172;p5"/>
          <p:cNvPicPr preferRelativeResize="0"/>
          <p:nvPr/>
        </p:nvPicPr>
        <p:blipFill rotWithShape="1">
          <a:blip r:embed="rId3">
            <a:alphaModFix/>
          </a:blip>
          <a:srcRect/>
          <a:stretch/>
        </p:blipFill>
        <p:spPr>
          <a:xfrm>
            <a:off x="329184" y="3689222"/>
            <a:ext cx="2990535" cy="2967292"/>
          </a:xfrm>
          <a:prstGeom prst="rect">
            <a:avLst/>
          </a:prstGeom>
          <a:noFill/>
          <a:ln>
            <a:noFill/>
          </a:ln>
        </p:spPr>
      </p:pic>
      <p:pic>
        <p:nvPicPr>
          <p:cNvPr id="173" name="Google Shape;173;p5"/>
          <p:cNvPicPr preferRelativeResize="0"/>
          <p:nvPr/>
        </p:nvPicPr>
        <p:blipFill rotWithShape="1">
          <a:blip r:embed="rId4">
            <a:alphaModFix/>
          </a:blip>
          <a:srcRect/>
          <a:stretch/>
        </p:blipFill>
        <p:spPr>
          <a:xfrm>
            <a:off x="4038600" y="3739483"/>
            <a:ext cx="3733800" cy="2917031"/>
          </a:xfrm>
          <a:prstGeom prst="rect">
            <a:avLst/>
          </a:prstGeom>
          <a:noFill/>
          <a:ln>
            <a:noFill/>
          </a:ln>
        </p:spPr>
      </p:pic>
      <p:cxnSp>
        <p:nvCxnSpPr>
          <p:cNvPr id="174" name="Google Shape;174;p5"/>
          <p:cNvCxnSpPr/>
          <p:nvPr/>
        </p:nvCxnSpPr>
        <p:spPr>
          <a:xfrm>
            <a:off x="5791200" y="3613022"/>
            <a:ext cx="0" cy="3124200"/>
          </a:xfrm>
          <a:prstGeom prst="straightConnector1">
            <a:avLst/>
          </a:prstGeom>
          <a:noFill/>
          <a:ln w="34925" cap="flat" cmpd="sng">
            <a:solidFill>
              <a:srgbClr val="FF0000"/>
            </a:solidFill>
            <a:prstDash val="solid"/>
            <a:round/>
            <a:headEnd type="none" w="sm" len="sm"/>
            <a:tailEnd type="none" w="sm" len="sm"/>
          </a:ln>
          <a:effectLst>
            <a:outerShdw blurRad="50800" dist="20000" dir="5400000" rotWithShape="0">
              <a:srgbClr val="000000">
                <a:alpha val="41568"/>
              </a:srgbClr>
            </a:outerShdw>
          </a:effectLst>
        </p:spPr>
      </p:cxnSp>
      <p:sp>
        <p:nvSpPr>
          <p:cNvPr id="175" name="Google Shape;175;p5"/>
          <p:cNvSpPr txBox="1"/>
          <p:nvPr/>
        </p:nvSpPr>
        <p:spPr>
          <a:xfrm>
            <a:off x="5257423" y="3319890"/>
            <a:ext cx="99097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T = 113</a:t>
            </a:r>
            <a:endParaRPr sz="1400" b="0" i="0" u="none" strike="noStrike" cap="none">
              <a:solidFill>
                <a:srgbClr val="000000"/>
              </a:solidFill>
              <a:latin typeface="Arial"/>
              <a:ea typeface="Arial"/>
              <a:cs typeface="Arial"/>
              <a:sym typeface="Arial"/>
            </a:endParaRPr>
          </a:p>
        </p:txBody>
      </p:sp>
      <p:sp>
        <p:nvSpPr>
          <p:cNvPr id="176" name="Google Shape;176;p5"/>
          <p:cNvSpPr txBox="1"/>
          <p:nvPr/>
        </p:nvSpPr>
        <p:spPr>
          <a:xfrm>
            <a:off x="1066800" y="2363257"/>
            <a:ext cx="6096000" cy="68653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entury Schoolbook"/>
                <a:ea typeface="Century Schoolbook"/>
                <a:cs typeface="Century Schoolbook"/>
                <a:sym typeface="Century Schoolbook"/>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a:t>Color-based segmentation</a:t>
            </a:r>
            <a:br>
              <a:rPr lang="en-US"/>
            </a:br>
            <a:r>
              <a:rPr lang="en-US"/>
              <a:t>(Global Threshold)</a:t>
            </a:r>
            <a:endParaRPr/>
          </a:p>
        </p:txBody>
      </p:sp>
      <p:sp>
        <p:nvSpPr>
          <p:cNvPr id="183" name="Google Shape;183;p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6</a:t>
            </a:fld>
            <a:endParaRPr/>
          </a:p>
        </p:txBody>
      </p:sp>
      <p:pic>
        <p:nvPicPr>
          <p:cNvPr id="184" name="Google Shape;184;p6"/>
          <p:cNvPicPr preferRelativeResize="0"/>
          <p:nvPr/>
        </p:nvPicPr>
        <p:blipFill rotWithShape="1">
          <a:blip r:embed="rId3">
            <a:alphaModFix/>
          </a:blip>
          <a:srcRect/>
          <a:stretch/>
        </p:blipFill>
        <p:spPr>
          <a:xfrm>
            <a:off x="533400" y="2362200"/>
            <a:ext cx="2990535" cy="2967292"/>
          </a:xfrm>
          <a:prstGeom prst="rect">
            <a:avLst/>
          </a:prstGeom>
          <a:noFill/>
          <a:ln>
            <a:noFill/>
          </a:ln>
        </p:spPr>
      </p:pic>
      <p:pic>
        <p:nvPicPr>
          <p:cNvPr id="185" name="Google Shape;185;p6"/>
          <p:cNvPicPr preferRelativeResize="0"/>
          <p:nvPr/>
        </p:nvPicPr>
        <p:blipFill rotWithShape="1">
          <a:blip r:embed="rId4">
            <a:alphaModFix/>
          </a:blip>
          <a:srcRect/>
          <a:stretch/>
        </p:blipFill>
        <p:spPr>
          <a:xfrm>
            <a:off x="4343400" y="2357692"/>
            <a:ext cx="2971800" cy="2971800"/>
          </a:xfrm>
          <a:prstGeom prst="rect">
            <a:avLst/>
          </a:prstGeom>
          <a:noFill/>
          <a:ln>
            <a:noFill/>
          </a:ln>
        </p:spPr>
      </p:pic>
      <p:sp>
        <p:nvSpPr>
          <p:cNvPr id="186" name="Google Shape;186;p6"/>
          <p:cNvSpPr/>
          <p:nvPr/>
        </p:nvSpPr>
        <p:spPr>
          <a:xfrm>
            <a:off x="3669208" y="3538792"/>
            <a:ext cx="609600" cy="609600"/>
          </a:xfrm>
          <a:prstGeom prst="rightArrow">
            <a:avLst>
              <a:gd name="adj1" fmla="val 50000"/>
              <a:gd name="adj2" fmla="val 50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87" name="Google Shape;187;p6"/>
          <p:cNvCxnSpPr>
            <a:endCxn id="188" idx="0"/>
          </p:cNvCxnSpPr>
          <p:nvPr/>
        </p:nvCxnSpPr>
        <p:spPr>
          <a:xfrm flipH="1">
            <a:off x="4800600" y="5080350"/>
            <a:ext cx="381000" cy="653700"/>
          </a:xfrm>
          <a:prstGeom prst="straightConnector1">
            <a:avLst/>
          </a:prstGeom>
          <a:noFill/>
          <a:ln w="34925" cap="flat" cmpd="sng">
            <a:solidFill>
              <a:schemeClr val="accent5"/>
            </a:solidFill>
            <a:prstDash val="solid"/>
            <a:round/>
            <a:headEnd type="none" w="sm" len="sm"/>
            <a:tailEnd type="triangle" w="med" len="med"/>
          </a:ln>
          <a:effectLst>
            <a:outerShdw blurRad="50800" dist="20000" dir="5400000" rotWithShape="0">
              <a:srgbClr val="000000">
                <a:alpha val="41568"/>
              </a:srgbClr>
            </a:outerShdw>
          </a:effectLst>
        </p:spPr>
      </p:cxnSp>
      <p:sp>
        <p:nvSpPr>
          <p:cNvPr id="188" name="Google Shape;188;p6"/>
          <p:cNvSpPr txBox="1"/>
          <p:nvPr/>
        </p:nvSpPr>
        <p:spPr>
          <a:xfrm>
            <a:off x="4086302" y="5734050"/>
            <a:ext cx="142859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Foreground</a:t>
            </a:r>
            <a:endParaRPr sz="1400" b="0" i="0" u="none" strike="noStrike" cap="none">
              <a:solidFill>
                <a:srgbClr val="000000"/>
              </a:solidFill>
              <a:latin typeface="Arial"/>
              <a:ea typeface="Arial"/>
              <a:cs typeface="Arial"/>
              <a:sym typeface="Arial"/>
            </a:endParaRPr>
          </a:p>
        </p:txBody>
      </p:sp>
      <p:sp>
        <p:nvSpPr>
          <p:cNvPr id="189" name="Google Shape;189;p6"/>
          <p:cNvSpPr txBox="1"/>
          <p:nvPr/>
        </p:nvSpPr>
        <p:spPr>
          <a:xfrm>
            <a:off x="5829300" y="1583802"/>
            <a:ext cx="147508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Background</a:t>
            </a:r>
            <a:endParaRPr sz="1400" b="0" i="0" u="none" strike="noStrike" cap="none">
              <a:solidFill>
                <a:srgbClr val="000000"/>
              </a:solidFill>
              <a:latin typeface="Arial"/>
              <a:ea typeface="Arial"/>
              <a:cs typeface="Arial"/>
              <a:sym typeface="Arial"/>
            </a:endParaRPr>
          </a:p>
        </p:txBody>
      </p:sp>
      <p:cxnSp>
        <p:nvCxnSpPr>
          <p:cNvPr id="190" name="Google Shape;190;p6"/>
          <p:cNvCxnSpPr>
            <a:endCxn id="189" idx="2"/>
          </p:cNvCxnSpPr>
          <p:nvPr/>
        </p:nvCxnSpPr>
        <p:spPr>
          <a:xfrm rot="10800000" flipH="1">
            <a:off x="6096142" y="1953134"/>
            <a:ext cx="470700" cy="637800"/>
          </a:xfrm>
          <a:prstGeom prst="straightConnector1">
            <a:avLst/>
          </a:prstGeom>
          <a:noFill/>
          <a:ln w="34925" cap="flat" cmpd="sng">
            <a:solidFill>
              <a:schemeClr val="accent5"/>
            </a:solidFill>
            <a:prstDash val="solid"/>
            <a:round/>
            <a:headEnd type="none" w="sm" len="sm"/>
            <a:tailEnd type="triangle" w="med" len="med"/>
          </a:ln>
          <a:effectLst>
            <a:outerShdw blurRad="50800" dist="20000" dir="5400000" rotWithShape="0">
              <a:srgbClr val="000000">
                <a:alpha val="41568"/>
              </a:srgbClr>
            </a:outerShdw>
          </a:effectLst>
        </p:spPr>
      </p:cxnSp>
      <p:sp>
        <p:nvSpPr>
          <p:cNvPr id="191" name="Google Shape;191;p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a:t>Global threshold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000"/>
              <a:buFont typeface="Century Schoolbook"/>
              <a:buNone/>
            </a:pPr>
            <a:r>
              <a:rPr lang="en-US"/>
              <a:t>Demo 1</a:t>
            </a:r>
            <a:endParaRPr/>
          </a:p>
        </p:txBody>
      </p:sp>
      <p:sp>
        <p:nvSpPr>
          <p:cNvPr id="197" name="Google Shape;197;p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a:t>Open image “b2.jpg” and apply threshold on it to separate the rabbit from the background.</a:t>
            </a:r>
            <a:endParaRPr/>
          </a:p>
          <a:p>
            <a:pPr marL="274320" lvl="0" indent="-167640" algn="l" rtl="0">
              <a:lnSpc>
                <a:spcPct val="100000"/>
              </a:lnSpc>
              <a:spcBef>
                <a:spcPts val="600"/>
              </a:spcBef>
              <a:spcAft>
                <a:spcPts val="0"/>
              </a:spcAft>
              <a:buSzPts val="1680"/>
              <a:buNone/>
            </a:pPr>
            <a:endParaRPr/>
          </a:p>
          <a:p>
            <a:pPr marL="274320" lvl="0" indent="-274320" algn="l" rtl="0">
              <a:lnSpc>
                <a:spcPct val="100000"/>
              </a:lnSpc>
              <a:spcBef>
                <a:spcPts val="600"/>
              </a:spcBef>
              <a:spcAft>
                <a:spcPts val="0"/>
              </a:spcAft>
              <a:buSzPts val="1680"/>
              <a:buChar char="•"/>
            </a:pPr>
            <a:r>
              <a:rPr lang="en-US"/>
              <a:t>These functions might help:</a:t>
            </a:r>
            <a:endParaRPr/>
          </a:p>
          <a:p>
            <a:pPr marL="640080" lvl="1" indent="-274320" algn="l" rtl="0">
              <a:lnSpc>
                <a:spcPct val="100000"/>
              </a:lnSpc>
              <a:spcBef>
                <a:spcPts val="420"/>
              </a:spcBef>
              <a:spcAft>
                <a:spcPts val="0"/>
              </a:spcAft>
              <a:buSzPts val="1680"/>
              <a:buChar char="●"/>
            </a:pPr>
            <a:r>
              <a:rPr lang="en-US"/>
              <a:t>rgb2gray(X)</a:t>
            </a:r>
            <a:endParaRPr/>
          </a:p>
          <a:p>
            <a:pPr marL="640080" lvl="1" indent="-274320" algn="l" rtl="0">
              <a:lnSpc>
                <a:spcPct val="100000"/>
              </a:lnSpc>
              <a:spcBef>
                <a:spcPts val="420"/>
              </a:spcBef>
              <a:spcAft>
                <a:spcPts val="0"/>
              </a:spcAft>
              <a:buSzPts val="1680"/>
              <a:buChar char="●"/>
            </a:pPr>
            <a:r>
              <a:rPr lang="en-US"/>
              <a:t>imhist(X)</a:t>
            </a:r>
            <a:endParaRPr/>
          </a:p>
          <a:p>
            <a:pPr marL="640080" lvl="1" indent="-274320" algn="l" rtl="0">
              <a:lnSpc>
                <a:spcPct val="100000"/>
              </a:lnSpc>
              <a:spcBef>
                <a:spcPts val="420"/>
              </a:spcBef>
              <a:spcAft>
                <a:spcPts val="0"/>
              </a:spcAft>
              <a:buSzPts val="1680"/>
              <a:buChar char="●"/>
            </a:pPr>
            <a:r>
              <a:rPr lang="en-US"/>
              <a:t>Im2bw(X,thresh)</a:t>
            </a:r>
            <a:endParaRPr/>
          </a:p>
        </p:txBody>
      </p:sp>
      <p:sp>
        <p:nvSpPr>
          <p:cNvPr id="198" name="Google Shape;198;p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a:t>Color-based segmentation</a:t>
            </a:r>
            <a:br>
              <a:rPr lang="en-US"/>
            </a:br>
            <a:r>
              <a:rPr lang="en-US"/>
              <a:t>(Intensity slicing)</a:t>
            </a:r>
            <a:endParaRPr/>
          </a:p>
        </p:txBody>
      </p:sp>
      <p:sp>
        <p:nvSpPr>
          <p:cNvPr id="204" name="Google Shape;204;p8"/>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a:t>Specific color segmentation:</a:t>
            </a:r>
            <a:endParaRPr/>
          </a:p>
          <a:p>
            <a:pPr marL="274320" lvl="0" indent="-167640" algn="l" rtl="0">
              <a:lnSpc>
                <a:spcPct val="100000"/>
              </a:lnSpc>
              <a:spcBef>
                <a:spcPts val="600"/>
              </a:spcBef>
              <a:spcAft>
                <a:spcPts val="0"/>
              </a:spcAft>
              <a:buSzPts val="1680"/>
              <a:buNone/>
            </a:pPr>
            <a:endParaRPr/>
          </a:p>
        </p:txBody>
      </p:sp>
      <p:sp>
        <p:nvSpPr>
          <p:cNvPr id="205" name="Google Shape;205;p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8</a:t>
            </a:fld>
            <a:endParaRPr/>
          </a:p>
        </p:txBody>
      </p:sp>
      <p:pic>
        <p:nvPicPr>
          <p:cNvPr id="206" name="Google Shape;206;p8"/>
          <p:cNvPicPr preferRelativeResize="0"/>
          <p:nvPr/>
        </p:nvPicPr>
        <p:blipFill rotWithShape="1">
          <a:blip r:embed="rId3">
            <a:alphaModFix/>
          </a:blip>
          <a:srcRect/>
          <a:stretch/>
        </p:blipFill>
        <p:spPr>
          <a:xfrm>
            <a:off x="533400" y="2140058"/>
            <a:ext cx="3886200" cy="4333894"/>
          </a:xfrm>
          <a:prstGeom prst="rect">
            <a:avLst/>
          </a:prstGeom>
          <a:noFill/>
          <a:ln>
            <a:noFill/>
          </a:ln>
        </p:spPr>
      </p:pic>
      <p:sp>
        <p:nvSpPr>
          <p:cNvPr id="207" name="Google Shape;207;p8"/>
          <p:cNvSpPr/>
          <p:nvPr/>
        </p:nvSpPr>
        <p:spPr>
          <a:xfrm>
            <a:off x="4419600" y="4037076"/>
            <a:ext cx="1143000" cy="458724"/>
          </a:xfrm>
          <a:prstGeom prst="rightArrow">
            <a:avLst>
              <a:gd name="adj1" fmla="val 50000"/>
              <a:gd name="adj2" fmla="val 50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08" name="Google Shape;208;p8"/>
          <p:cNvSpPr txBox="1"/>
          <p:nvPr/>
        </p:nvSpPr>
        <p:spPr>
          <a:xfrm>
            <a:off x="5783502" y="3943272"/>
            <a:ext cx="2345514"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Extract light brown </a:t>
            </a:r>
            <a:br>
              <a:rPr lang="en-US" sz="1800" b="0" i="0" u="none" strike="noStrike" cap="none">
                <a:solidFill>
                  <a:schemeClr val="dk1"/>
                </a:solidFill>
                <a:latin typeface="Century Schoolbook"/>
                <a:ea typeface="Century Schoolbook"/>
                <a:cs typeface="Century Schoolbook"/>
                <a:sym typeface="Century Schoolbook"/>
              </a:rPr>
            </a:br>
            <a:r>
              <a:rPr lang="en-US" sz="1800" b="0" i="0" u="none" strike="noStrike" cap="none">
                <a:solidFill>
                  <a:schemeClr val="dk1"/>
                </a:solidFill>
                <a:latin typeface="Century Schoolbook"/>
                <a:ea typeface="Century Schoolbook"/>
                <a:cs typeface="Century Schoolbook"/>
                <a:sym typeface="Century Schoolbook"/>
              </a:rPr>
              <a:t>chairs only?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a:t>Color-based segmentation</a:t>
            </a:r>
            <a:br>
              <a:rPr lang="en-US"/>
            </a:br>
            <a:r>
              <a:rPr lang="en-US"/>
              <a:t>(Intensity slicing)</a:t>
            </a:r>
            <a:endParaRPr/>
          </a:p>
        </p:txBody>
      </p:sp>
      <p:sp>
        <p:nvSpPr>
          <p:cNvPr id="214" name="Google Shape;214;p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680"/>
              <a:buChar char="•"/>
            </a:pPr>
            <a:r>
              <a:rPr lang="en-US"/>
              <a:t>Specific color segmentation:</a:t>
            </a:r>
            <a:endParaRPr/>
          </a:p>
          <a:p>
            <a:pPr marL="274320" lvl="0" indent="-167640" algn="l" rtl="0">
              <a:lnSpc>
                <a:spcPct val="100000"/>
              </a:lnSpc>
              <a:spcBef>
                <a:spcPts val="600"/>
              </a:spcBef>
              <a:spcAft>
                <a:spcPts val="0"/>
              </a:spcAft>
              <a:buSzPts val="1680"/>
              <a:buNone/>
            </a:pPr>
            <a:endParaRPr/>
          </a:p>
        </p:txBody>
      </p:sp>
      <p:sp>
        <p:nvSpPr>
          <p:cNvPr id="215" name="Google Shape;215;p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t>9</a:t>
            </a:fld>
            <a:endParaRPr/>
          </a:p>
        </p:txBody>
      </p:sp>
      <p:pic>
        <p:nvPicPr>
          <p:cNvPr id="216" name="Google Shape;216;p9"/>
          <p:cNvPicPr preferRelativeResize="0"/>
          <p:nvPr/>
        </p:nvPicPr>
        <p:blipFill rotWithShape="1">
          <a:blip r:embed="rId3">
            <a:alphaModFix/>
          </a:blip>
          <a:srcRect/>
          <a:stretch/>
        </p:blipFill>
        <p:spPr>
          <a:xfrm>
            <a:off x="533400" y="2140058"/>
            <a:ext cx="3886200" cy="4333894"/>
          </a:xfrm>
          <a:prstGeom prst="rect">
            <a:avLst/>
          </a:prstGeom>
          <a:noFill/>
          <a:ln>
            <a:noFill/>
          </a:ln>
        </p:spPr>
      </p:pic>
      <p:cxnSp>
        <p:nvCxnSpPr>
          <p:cNvPr id="217" name="Google Shape;217;p9"/>
          <p:cNvCxnSpPr/>
          <p:nvPr/>
        </p:nvCxnSpPr>
        <p:spPr>
          <a:xfrm rot="10800000" flipH="1">
            <a:off x="1676400" y="2286000"/>
            <a:ext cx="3581400" cy="2021006"/>
          </a:xfrm>
          <a:prstGeom prst="straightConnector1">
            <a:avLst/>
          </a:prstGeom>
          <a:noFill/>
          <a:ln w="34925" cap="flat" cmpd="sng">
            <a:solidFill>
              <a:schemeClr val="accent4"/>
            </a:solidFill>
            <a:prstDash val="solid"/>
            <a:round/>
            <a:headEnd type="none" w="sm" len="sm"/>
            <a:tailEnd type="triangle" w="med" len="med"/>
          </a:ln>
          <a:effectLst>
            <a:outerShdw blurRad="50800" dist="20000" dir="5400000" rotWithShape="0">
              <a:srgbClr val="000000">
                <a:alpha val="41568"/>
              </a:srgbClr>
            </a:outerShdw>
          </a:effectLst>
        </p:spPr>
      </p:cxnSp>
      <p:sp>
        <p:nvSpPr>
          <p:cNvPr id="218" name="Google Shape;218;p9"/>
          <p:cNvSpPr txBox="1"/>
          <p:nvPr/>
        </p:nvSpPr>
        <p:spPr>
          <a:xfrm>
            <a:off x="4621127" y="5295819"/>
            <a:ext cx="3502882" cy="14773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Therefore, any pixel that 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R &gt; 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R &gt; G by more than 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G &gt; B by more than  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Belong to the light brown chair</a:t>
            </a:r>
            <a:endParaRPr sz="1400" b="0" i="0" u="none" strike="noStrike" cap="none">
              <a:solidFill>
                <a:srgbClr val="000000"/>
              </a:solidFill>
              <a:latin typeface="Arial"/>
              <a:ea typeface="Arial"/>
              <a:cs typeface="Arial"/>
              <a:sym typeface="Arial"/>
            </a:endParaRPr>
          </a:p>
        </p:txBody>
      </p:sp>
      <p:sp>
        <p:nvSpPr>
          <p:cNvPr id="219" name="Google Shape;219;p9"/>
          <p:cNvSpPr txBox="1"/>
          <p:nvPr/>
        </p:nvSpPr>
        <p:spPr>
          <a:xfrm>
            <a:off x="5300979" y="1824335"/>
            <a:ext cx="877163"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R: 210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G: 180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B: 153</a:t>
            </a:r>
            <a:endParaRPr sz="1400" b="0" i="0" u="none" strike="noStrike" cap="none">
              <a:solidFill>
                <a:srgbClr val="000000"/>
              </a:solidFill>
              <a:latin typeface="Arial"/>
              <a:ea typeface="Arial"/>
              <a:cs typeface="Arial"/>
              <a:sym typeface="Arial"/>
            </a:endParaRPr>
          </a:p>
        </p:txBody>
      </p:sp>
      <p:cxnSp>
        <p:nvCxnSpPr>
          <p:cNvPr id="220" name="Google Shape;220;p9"/>
          <p:cNvCxnSpPr/>
          <p:nvPr/>
        </p:nvCxnSpPr>
        <p:spPr>
          <a:xfrm rot="10800000" flipH="1">
            <a:off x="1697990" y="3581400"/>
            <a:ext cx="3483610" cy="854500"/>
          </a:xfrm>
          <a:prstGeom prst="straightConnector1">
            <a:avLst/>
          </a:prstGeom>
          <a:noFill/>
          <a:ln w="34925" cap="flat" cmpd="sng">
            <a:solidFill>
              <a:schemeClr val="accent4"/>
            </a:solidFill>
            <a:prstDash val="solid"/>
            <a:round/>
            <a:headEnd type="none" w="sm" len="sm"/>
            <a:tailEnd type="triangle" w="med" len="med"/>
          </a:ln>
          <a:effectLst>
            <a:outerShdw blurRad="50800" dist="20000" dir="5400000" rotWithShape="0">
              <a:srgbClr val="000000">
                <a:alpha val="41568"/>
              </a:srgbClr>
            </a:outerShdw>
          </a:effectLst>
        </p:spPr>
      </p:cxnSp>
      <p:sp>
        <p:nvSpPr>
          <p:cNvPr id="221" name="Google Shape;221;p9"/>
          <p:cNvSpPr txBox="1"/>
          <p:nvPr/>
        </p:nvSpPr>
        <p:spPr>
          <a:xfrm>
            <a:off x="5257800" y="3085320"/>
            <a:ext cx="877163"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R: 151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G: 125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B: 103</a:t>
            </a:r>
            <a:endParaRPr sz="1400" b="0" i="0" u="none" strike="noStrike" cap="none">
              <a:solidFill>
                <a:srgbClr val="000000"/>
              </a:solidFill>
              <a:latin typeface="Arial"/>
              <a:ea typeface="Arial"/>
              <a:cs typeface="Arial"/>
              <a:sym typeface="Arial"/>
            </a:endParaRPr>
          </a:p>
        </p:txBody>
      </p:sp>
      <p:cxnSp>
        <p:nvCxnSpPr>
          <p:cNvPr id="222" name="Google Shape;222;p9"/>
          <p:cNvCxnSpPr/>
          <p:nvPr/>
        </p:nvCxnSpPr>
        <p:spPr>
          <a:xfrm rot="10800000" flipH="1">
            <a:off x="1981200" y="4657292"/>
            <a:ext cx="3200400" cy="708167"/>
          </a:xfrm>
          <a:prstGeom prst="straightConnector1">
            <a:avLst/>
          </a:prstGeom>
          <a:noFill/>
          <a:ln w="34925" cap="flat" cmpd="sng">
            <a:solidFill>
              <a:schemeClr val="accent4"/>
            </a:solidFill>
            <a:prstDash val="solid"/>
            <a:round/>
            <a:headEnd type="none" w="sm" len="sm"/>
            <a:tailEnd type="triangle" w="med" len="med"/>
          </a:ln>
          <a:effectLst>
            <a:outerShdw blurRad="50800" dist="20000" dir="5400000" rotWithShape="0">
              <a:srgbClr val="000000">
                <a:alpha val="41568"/>
              </a:srgbClr>
            </a:outerShdw>
          </a:effectLst>
        </p:spPr>
      </p:cxnSp>
      <p:sp>
        <p:nvSpPr>
          <p:cNvPr id="223" name="Google Shape;223;p9"/>
          <p:cNvSpPr txBox="1"/>
          <p:nvPr/>
        </p:nvSpPr>
        <p:spPr>
          <a:xfrm>
            <a:off x="5279390" y="4158187"/>
            <a:ext cx="877163"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R: 109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G: 88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B: 62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riel">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544</Words>
  <Application>Microsoft Office PowerPoint</Application>
  <PresentationFormat>On-screen Show (4:3)</PresentationFormat>
  <Paragraphs>111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Century Schoolbook</vt:lpstr>
      <vt:lpstr>Noto Sans Symbols</vt:lpstr>
      <vt:lpstr>Arial</vt:lpstr>
      <vt:lpstr>Oriel</vt:lpstr>
      <vt:lpstr>Image Segmentation  </vt:lpstr>
      <vt:lpstr>Agenda</vt:lpstr>
      <vt:lpstr>Segmentation  </vt:lpstr>
      <vt:lpstr>Segmentation?</vt:lpstr>
      <vt:lpstr>Color-based segmentation (Global Threshold)</vt:lpstr>
      <vt:lpstr>Color-based segmentation (Global Threshold)</vt:lpstr>
      <vt:lpstr>Demo 1</vt:lpstr>
      <vt:lpstr>Color-based segmentation (Intensity slicing)</vt:lpstr>
      <vt:lpstr>Color-based segmentation (Intensity slicing)</vt:lpstr>
      <vt:lpstr>Color-based segmentation (Intensity slicing)</vt:lpstr>
      <vt:lpstr>Edge-based segmentation (Edge Detection followed by Connected Components)</vt:lpstr>
      <vt:lpstr>Demo 3</vt:lpstr>
      <vt:lpstr>Edge-based segmentation (Hough Transform)</vt:lpstr>
      <vt:lpstr>Edge-based segmentation (Hough Transform)</vt:lpstr>
      <vt:lpstr>PowerPoint Presentation</vt:lpstr>
      <vt:lpstr>Edge-based segmentation (Hough Transform)</vt:lpstr>
      <vt:lpstr>Edge-based segmentation (Hough Transform)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dc:title>
  <cp:lastModifiedBy>Mohamed Ali</cp:lastModifiedBy>
  <cp:revision>1</cp:revision>
  <dcterms:modified xsi:type="dcterms:W3CDTF">2022-10-07T11:54:20Z</dcterms:modified>
</cp:coreProperties>
</file>