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29-May-20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A63173-C189-45EB-BB86-8D838F2B0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Coloring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971FB-2553-4CE2-B064-44773B30E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Task 10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0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CD7D556-F611-4CCB-BD49-DD3D89374ACC}"/>
              </a:ext>
            </a:extLst>
          </p:cNvPr>
          <p:cNvSpPr txBox="1"/>
          <p:nvPr/>
        </p:nvSpPr>
        <p:spPr>
          <a:xfrm>
            <a:off x="836247" y="1085549"/>
            <a:ext cx="3430947" cy="4686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+mj-lt"/>
                <a:ea typeface="+mj-ea"/>
                <a:cs typeface="+mj-cs"/>
              </a:rPr>
              <a:t>(</a:t>
            </a:r>
            <a:r>
              <a:rPr lang="en-US" sz="2400" dirty="0" err="1">
                <a:latin typeface="+mj-lt"/>
                <a:ea typeface="+mj-ea"/>
                <a:cs typeface="+mj-cs"/>
              </a:rPr>
              <a:t>Check_Availability</a:t>
            </a:r>
            <a:r>
              <a:rPr lang="en-US" sz="2400" dirty="0">
                <a:latin typeface="+mj-lt"/>
                <a:ea typeface="+mj-ea"/>
                <a:cs typeface="+mj-cs"/>
              </a:rPr>
              <a:t>)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3">
            <a:extLst>
              <a:ext uri="{FF2B5EF4-FFF2-40B4-BE49-F238E27FC236}">
                <a16:creationId xmlns:a16="http://schemas.microsoft.com/office/drawing/2014/main" id="{040E2350-650F-4EE5-9D4E-14D46D966753}"/>
              </a:ext>
            </a:extLst>
          </p:cNvPr>
          <p:cNvSpPr txBox="1"/>
          <p:nvPr/>
        </p:nvSpPr>
        <p:spPr>
          <a:xfrm>
            <a:off x="5041399" y="1085549"/>
            <a:ext cx="5579707" cy="4686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/>
              <a:t>check_Availability</a:t>
            </a:r>
            <a:r>
              <a:rPr lang="en-US" dirty="0"/>
              <a:t>(G[V][V],color[M])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1. for </a:t>
            </a:r>
            <a:r>
              <a:rPr lang="en-US" dirty="0" err="1"/>
              <a:t>i</a:t>
            </a:r>
            <a:r>
              <a:rPr lang="en-US" dirty="0"/>
              <a:t> &lt;--- 1 to Number of Vertices V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2.      for j &lt;--- i+1 to Number of Vertices V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3.	     do if G[</a:t>
            </a:r>
            <a:r>
              <a:rPr lang="en-US" dirty="0" err="1"/>
              <a:t>i</a:t>
            </a:r>
            <a:r>
              <a:rPr lang="en-US" dirty="0"/>
              <a:t>][j] and color[j] =color[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4.			then return 0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5. return 1</a:t>
            </a:r>
          </a:p>
        </p:txBody>
      </p:sp>
    </p:spTree>
    <p:extLst>
      <p:ext uri="{BB962C8B-B14F-4D97-AF65-F5344CB8AC3E}">
        <p14:creationId xmlns:p14="http://schemas.microsoft.com/office/powerpoint/2010/main" val="3844553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47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2" name="Rectangle 58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F5F11E2-372A-4BB2-92F0-AB0C31C5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1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1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Time complexity</a:t>
            </a:r>
            <a:br>
              <a:rPr lang="en-US" sz="1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1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7F29A0-D825-448D-9DE2-7E5F8EEF60E3}"/>
              </a:ext>
            </a:extLst>
          </p:cNvPr>
          <p:cNvSpPr txBox="1"/>
          <p:nvPr/>
        </p:nvSpPr>
        <p:spPr>
          <a:xfrm>
            <a:off x="1154954" y="2603500"/>
            <a:ext cx="6397313" cy="3416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operation is function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check_Availability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Check_Availability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(G[V][V],color[</a:t>
            </a:r>
            <a:r>
              <a:rPr lang="en-US" dirty="0"/>
              <a:t>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 time complexity:-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Because # all of the combination of colors =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/>
              <a:t>M POW (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V).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F(V)= m POW(</a:t>
            </a:r>
            <a:r>
              <a:rPr lang="en-US" dirty="0"/>
              <a:t>2V)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c , So the time complexity is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O(</a:t>
            </a:r>
            <a:r>
              <a:rPr lang="en-US" dirty="0"/>
              <a:t>M POW(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2V)).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Hint: this time complexity is max but the average is less than it. 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BBDEC5-AB9B-458F-BF02-95B3CBF56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266" y="2796526"/>
            <a:ext cx="3876145" cy="30260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5476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D3F6C-BA2D-44A1-AF40-7FAF707DD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4929" y="1241267"/>
            <a:ext cx="4798142" cy="24304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EBEBEB"/>
                </a:solidFill>
              </a:rPr>
              <a:t>Email: abdelrahman_20180314@fci.Helwan.edu.eg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085FC-D443-46C6-AFC7-3F0C5DA8B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4929" y="3783585"/>
            <a:ext cx="4798142" cy="2430402"/>
          </a:xfrm>
        </p:spPr>
        <p:txBody>
          <a:bodyPr>
            <a:normAutofit/>
          </a:bodyPr>
          <a:lstStyle/>
          <a:p>
            <a:r>
              <a:rPr lang="en-US" dirty="0"/>
              <a:t>PLEASE contact with me if you have anything not clear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Email">
            <a:extLst>
              <a:ext uri="{FF2B5EF4-FFF2-40B4-BE49-F238E27FC236}">
                <a16:creationId xmlns:a16="http://schemas.microsoft.com/office/drawing/2014/main" id="{569DD1A9-3A1D-45EE-AC29-1888EAC09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1391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7E55-A07B-4721-B487-0713A82C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						</a:t>
            </a:r>
            <a:r>
              <a:rPr lang="en-US" dirty="0"/>
              <a:t>Algorithm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51442-FD37-4591-A8B9-C8850FE4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400" b="1" dirty="0"/>
              <a:t>1- Greedy algorithm.</a:t>
            </a:r>
            <a:br>
              <a:rPr lang="en-US" sz="4400" b="1" dirty="0"/>
            </a:br>
            <a:r>
              <a:rPr lang="en-US" sz="4400" b="1" dirty="0"/>
              <a:t>2- Backtracking algorithm.</a:t>
            </a:r>
          </a:p>
          <a:p>
            <a:pPr marL="0" indent="0">
              <a:buNone/>
            </a:pPr>
            <a:r>
              <a:rPr lang="en-US" sz="4400" b="1" dirty="0"/>
              <a:t>3- Naive Approach 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473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D7D556-F611-4CCB-BD49-DD3D89374ACC}"/>
              </a:ext>
            </a:extLst>
          </p:cNvPr>
          <p:cNvSpPr txBox="1"/>
          <p:nvPr/>
        </p:nvSpPr>
        <p:spPr>
          <a:xfrm>
            <a:off x="0" y="326572"/>
            <a:ext cx="9274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</a:rPr>
              <a:t>						1- Greedy algorithm</a:t>
            </a:r>
            <a:r>
              <a:rPr lang="en-US" b="1">
                <a:solidFill>
                  <a:schemeClr val="accent1"/>
                </a:solidFill>
              </a:rPr>
              <a:t>(PSUDOCODE)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0E2350-650F-4EE5-9D4E-14D46D966753}"/>
              </a:ext>
            </a:extLst>
          </p:cNvPr>
          <p:cNvSpPr txBox="1"/>
          <p:nvPr/>
        </p:nvSpPr>
        <p:spPr>
          <a:xfrm>
            <a:off x="145868" y="1225689"/>
            <a:ext cx="1190026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Graph</a:t>
            </a:r>
            <a:r>
              <a:rPr lang="ar-EG" sz="1600" b="1" dirty="0"/>
              <a:t> _</a:t>
            </a:r>
            <a:r>
              <a:rPr lang="en-US" sz="1600" b="1" dirty="0"/>
              <a:t>Coloring </a:t>
            </a:r>
            <a:r>
              <a:rPr lang="en-US" sz="1600" dirty="0"/>
              <a:t>(G[V][V], color[M])</a:t>
            </a:r>
          </a:p>
          <a:p>
            <a:r>
              <a:rPr lang="en-US" sz="1600" dirty="0"/>
              <a:t> 1. color[1] = 1</a:t>
            </a:r>
          </a:p>
          <a:p>
            <a:r>
              <a:rPr lang="en-US" sz="1600" dirty="0"/>
              <a:t> 2.	 for v &lt;--- 2 to number of vertices V</a:t>
            </a:r>
          </a:p>
          <a:p>
            <a:r>
              <a:rPr lang="en-US" sz="1600" dirty="0"/>
              <a:t> 3.		do color[v] = -1				</a:t>
            </a:r>
            <a:r>
              <a:rPr lang="ar-EG" sz="1600" dirty="0"/>
              <a:t>	</a:t>
            </a:r>
            <a:r>
              <a:rPr lang="en-US" sz="1600" dirty="0"/>
              <a:t>//End FOR LOOP	</a:t>
            </a:r>
          </a:p>
          <a:p>
            <a:r>
              <a:rPr lang="en-US" sz="1600" dirty="0"/>
              <a:t> 4.  for </a:t>
            </a:r>
            <a:r>
              <a:rPr lang="en-US" sz="1600" dirty="0" err="1"/>
              <a:t>i</a:t>
            </a:r>
            <a:r>
              <a:rPr lang="en-US" sz="1600" dirty="0"/>
              <a:t> &lt;--- 2 to number of vertices V</a:t>
            </a:r>
          </a:p>
          <a:p>
            <a:r>
              <a:rPr lang="en-US" sz="1600" dirty="0"/>
              <a:t> 5.	 for c &lt;--- 1 to M number of  colors</a:t>
            </a:r>
          </a:p>
          <a:p>
            <a:r>
              <a:rPr lang="en-US" sz="1600" dirty="0"/>
              <a:t> 6.		for j &lt;--- 1 to number of vertices V</a:t>
            </a:r>
          </a:p>
          <a:p>
            <a:r>
              <a:rPr lang="en-US" sz="1600" dirty="0"/>
              <a:t> 7.			do color[</a:t>
            </a:r>
            <a:r>
              <a:rPr lang="en-US" sz="1600" dirty="0" err="1"/>
              <a:t>i</a:t>
            </a:r>
            <a:r>
              <a:rPr lang="en-US" sz="1600" dirty="0"/>
              <a:t>] = c </a:t>
            </a:r>
          </a:p>
          <a:p>
            <a:r>
              <a:rPr lang="en-US" sz="1600" dirty="0"/>
              <a:t> 8.			do if G[</a:t>
            </a:r>
            <a:r>
              <a:rPr lang="en-US" sz="1600" dirty="0" err="1"/>
              <a:t>i</a:t>
            </a:r>
            <a:r>
              <a:rPr lang="en-US" sz="1600" dirty="0"/>
              <a:t>][j] = 1 and color[j] = c	</a:t>
            </a:r>
          </a:p>
          <a:p>
            <a:r>
              <a:rPr lang="en-US" sz="1600" dirty="0"/>
              <a:t> 9.				 color[</a:t>
            </a:r>
            <a:r>
              <a:rPr lang="en-US" sz="1600" dirty="0" err="1"/>
              <a:t>i</a:t>
            </a:r>
            <a:r>
              <a:rPr lang="en-US" sz="1600" dirty="0"/>
              <a:t>] = -1</a:t>
            </a:r>
          </a:p>
          <a:p>
            <a:r>
              <a:rPr lang="en-US" sz="1600" dirty="0"/>
              <a:t>10.				 break		//End IF	</a:t>
            </a:r>
            <a:r>
              <a:rPr lang="ar-EG" sz="1600" dirty="0"/>
              <a:t>	</a:t>
            </a:r>
            <a:r>
              <a:rPr lang="en-US" sz="1600" dirty="0"/>
              <a:t>//End FOR LOOP </a:t>
            </a:r>
          </a:p>
          <a:p>
            <a:r>
              <a:rPr lang="en-US" sz="1600" dirty="0"/>
              <a:t>11.		if color[</a:t>
            </a:r>
            <a:r>
              <a:rPr lang="en-US" sz="1600" dirty="0" err="1"/>
              <a:t>i</a:t>
            </a:r>
            <a:r>
              <a:rPr lang="en-US" sz="1600" dirty="0"/>
              <a:t>] != -1			</a:t>
            </a:r>
          </a:p>
          <a:p>
            <a:pPr marL="342900" indent="-342900">
              <a:buAutoNum type="arabicPeriod" startAt="12"/>
            </a:pPr>
            <a:r>
              <a:rPr lang="en-US" sz="1600" dirty="0"/>
              <a:t>                 Break     //End IF  //End FOR LOOP </a:t>
            </a:r>
          </a:p>
          <a:p>
            <a:pPr marL="342900" indent="-342900">
              <a:buAutoNum type="arabicPeriod" startAt="12"/>
            </a:pPr>
            <a:r>
              <a:rPr lang="en-US" sz="1600" dirty="0"/>
              <a:t>     if color[</a:t>
            </a:r>
            <a:r>
              <a:rPr lang="en-US" sz="1600" dirty="0" err="1"/>
              <a:t>i</a:t>
            </a:r>
            <a:r>
              <a:rPr lang="en-US" sz="1600" dirty="0"/>
              <a:t>] = -1	            </a:t>
            </a:r>
          </a:p>
          <a:p>
            <a:pPr marL="342900" indent="-342900">
              <a:buAutoNum type="arabicPeriod" startAt="12"/>
            </a:pPr>
            <a:r>
              <a:rPr lang="en-US" sz="1600" dirty="0"/>
              <a:t>             do print "The solution isn’t found"</a:t>
            </a:r>
          </a:p>
          <a:p>
            <a:pPr marL="342900" indent="-342900">
              <a:buAutoNum type="arabicPeriod" startAt="13"/>
            </a:pPr>
            <a:r>
              <a:rPr lang="en-US" sz="1600" dirty="0"/>
              <a:t>             return 0			</a:t>
            </a:r>
            <a:r>
              <a:rPr lang="ar-EG" sz="1600" dirty="0"/>
              <a:t>					</a:t>
            </a:r>
            <a:r>
              <a:rPr lang="en-US" sz="1600" dirty="0"/>
              <a:t> //End IF</a:t>
            </a:r>
          </a:p>
          <a:p>
            <a:r>
              <a:rPr lang="en-US" sz="1600" dirty="0"/>
              <a:t>16.	   if </a:t>
            </a:r>
            <a:r>
              <a:rPr lang="en-US" sz="1600" dirty="0" err="1"/>
              <a:t>i</a:t>
            </a:r>
            <a:r>
              <a:rPr lang="en-US" sz="1600" dirty="0"/>
              <a:t> = number of vertices V	</a:t>
            </a:r>
          </a:p>
          <a:p>
            <a:r>
              <a:rPr lang="en-US" sz="1600" dirty="0"/>
              <a:t>17.		then </a:t>
            </a:r>
            <a:r>
              <a:rPr lang="en-US" sz="1600" b="1" dirty="0"/>
              <a:t>Display</a:t>
            </a:r>
            <a:r>
              <a:rPr lang="ar-EG" sz="1600" b="1" dirty="0"/>
              <a:t>_</a:t>
            </a:r>
            <a:r>
              <a:rPr lang="en-US" sz="1600" b="1" dirty="0"/>
              <a:t>Solution</a:t>
            </a:r>
            <a:r>
              <a:rPr lang="en-US" sz="1600" dirty="0"/>
              <a:t>(color[M])</a:t>
            </a:r>
          </a:p>
          <a:p>
            <a:r>
              <a:rPr lang="en-US" sz="1600" dirty="0"/>
              <a:t>18.		return 1</a:t>
            </a:r>
            <a:r>
              <a:rPr lang="ar-EG" sz="1600" dirty="0"/>
              <a:t>  							</a:t>
            </a:r>
            <a:r>
              <a:rPr lang="en-US" sz="1600" dirty="0"/>
              <a:t> //End IF</a:t>
            </a:r>
          </a:p>
          <a:p>
            <a:r>
              <a:rPr lang="en-US" sz="1600" dirty="0"/>
              <a:t>19.	  //End FOR LOOP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7EB13-04E1-483D-9240-521CB6F0C7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870" y="1406768"/>
            <a:ext cx="4496585" cy="52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7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F5F11E2-372A-4BB2-92F0-AB0C31C5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/>
            </a:br>
            <a:r>
              <a:rPr lang="en-US" b="1"/>
              <a:t>Time complexity</a:t>
            </a:r>
            <a:br>
              <a:rPr lang="en-US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EE281B-E8EC-4056-B706-F0DCB0BA2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385645"/>
            <a:ext cx="10026852" cy="762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A55ADF-1DE6-4225-AFC6-C832190A9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3210700"/>
            <a:ext cx="10026852" cy="76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CB8F78-1225-45F5-8C72-F78171D5C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985" y="6216041"/>
            <a:ext cx="2129350" cy="6419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ACAF13-792C-46BE-A89F-BC8B0845C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379" y="3852659"/>
            <a:ext cx="9284676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6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D7D556-F611-4CCB-BD49-DD3D89374ACC}"/>
              </a:ext>
            </a:extLst>
          </p:cNvPr>
          <p:cNvSpPr txBox="1"/>
          <p:nvPr/>
        </p:nvSpPr>
        <p:spPr>
          <a:xfrm>
            <a:off x="0" y="326572"/>
            <a:ext cx="9274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			2- Backtracking Algorithm</a:t>
            </a:r>
            <a:r>
              <a:rPr lang="en-US" b="1" dirty="0">
                <a:solidFill>
                  <a:schemeClr val="accent1"/>
                </a:solidFill>
              </a:rPr>
              <a:t>(PSUDOCODE)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0E2350-650F-4EE5-9D4E-14D46D966753}"/>
              </a:ext>
            </a:extLst>
          </p:cNvPr>
          <p:cNvSpPr txBox="1"/>
          <p:nvPr/>
        </p:nvSpPr>
        <p:spPr>
          <a:xfrm>
            <a:off x="145868" y="1225689"/>
            <a:ext cx="119002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Graph_Coloring</a:t>
            </a:r>
            <a:r>
              <a:rPr lang="en-US" sz="2000" dirty="0"/>
              <a:t>(G[V][V],M)</a:t>
            </a:r>
          </a:p>
          <a:p>
            <a:r>
              <a:rPr lang="en-US" sz="2000" dirty="0"/>
              <a:t>1. for </a:t>
            </a:r>
            <a:r>
              <a:rPr lang="en-US" sz="2000" dirty="0" err="1"/>
              <a:t>i</a:t>
            </a:r>
            <a:r>
              <a:rPr lang="en-US" sz="2000" dirty="0"/>
              <a:t> &lt;--- 1 to V </a:t>
            </a:r>
          </a:p>
          <a:p>
            <a:pPr marL="457200" indent="-457200">
              <a:buAutoNum type="arabicPeriod" startAt="2"/>
            </a:pPr>
            <a:r>
              <a:rPr lang="en-US" sz="2000" dirty="0"/>
              <a:t>do color[</a:t>
            </a:r>
            <a:r>
              <a:rPr lang="en-US" sz="2000" dirty="0" err="1"/>
              <a:t>i</a:t>
            </a:r>
            <a:r>
              <a:rPr lang="en-US" sz="2000" dirty="0"/>
              <a:t>] &lt;--- -1 </a:t>
            </a:r>
          </a:p>
          <a:p>
            <a:pPr marL="457200" indent="-457200">
              <a:buAutoNum type="arabicPeriod" startAt="2"/>
            </a:pPr>
            <a:r>
              <a:rPr lang="en-US" sz="2000" dirty="0"/>
              <a:t>//End For Loop</a:t>
            </a:r>
          </a:p>
          <a:p>
            <a:r>
              <a:rPr lang="en-US" sz="2000" dirty="0"/>
              <a:t>4. do if </a:t>
            </a:r>
            <a:r>
              <a:rPr lang="en-US" sz="2000" b="1" dirty="0" err="1"/>
              <a:t>GraphColoringTrace</a:t>
            </a:r>
            <a:r>
              <a:rPr lang="en-US" sz="2000" dirty="0"/>
              <a:t>(G,color,1) = 0</a:t>
            </a:r>
          </a:p>
          <a:p>
            <a:r>
              <a:rPr lang="en-US" sz="2000" dirty="0"/>
              <a:t>5.	then print "Solution does not exist"</a:t>
            </a:r>
          </a:p>
          <a:p>
            <a:r>
              <a:rPr lang="en-US" sz="2000" dirty="0"/>
              <a:t>6. 	then return 0</a:t>
            </a:r>
          </a:p>
          <a:p>
            <a:r>
              <a:rPr lang="en-US" sz="2000" dirty="0"/>
              <a:t>7. //End IF</a:t>
            </a:r>
          </a:p>
          <a:p>
            <a:r>
              <a:rPr lang="en-US" sz="2000" dirty="0"/>
              <a:t>8. </a:t>
            </a:r>
            <a:r>
              <a:rPr lang="en-US" sz="2000" b="1" dirty="0" err="1"/>
              <a:t>Display_Solution</a:t>
            </a:r>
            <a:r>
              <a:rPr lang="en-US" sz="2000" dirty="0"/>
              <a:t>(color)  </a:t>
            </a:r>
          </a:p>
          <a:p>
            <a:r>
              <a:rPr lang="en-US" sz="2000" dirty="0"/>
              <a:t>9. return 1</a:t>
            </a:r>
          </a:p>
        </p:txBody>
      </p:sp>
    </p:spTree>
    <p:extLst>
      <p:ext uri="{BB962C8B-B14F-4D97-AF65-F5344CB8AC3E}">
        <p14:creationId xmlns:p14="http://schemas.microsoft.com/office/powerpoint/2010/main" val="420601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D7D556-F611-4CCB-BD49-DD3D89374ACC}"/>
              </a:ext>
            </a:extLst>
          </p:cNvPr>
          <p:cNvSpPr txBox="1"/>
          <p:nvPr/>
        </p:nvSpPr>
        <p:spPr>
          <a:xfrm>
            <a:off x="0" y="169817"/>
            <a:ext cx="10593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			2- Backtracking Algorithm</a:t>
            </a:r>
            <a:r>
              <a:rPr lang="en-US" b="1" dirty="0">
                <a:solidFill>
                  <a:schemeClr val="accent1"/>
                </a:solidFill>
              </a:rPr>
              <a:t>(PSUDOCODE)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0E2350-650F-4EE5-9D4E-14D46D966753}"/>
              </a:ext>
            </a:extLst>
          </p:cNvPr>
          <p:cNvSpPr txBox="1"/>
          <p:nvPr/>
        </p:nvSpPr>
        <p:spPr>
          <a:xfrm>
            <a:off x="145868" y="1225689"/>
            <a:ext cx="119002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GraphColoringTrace</a:t>
            </a:r>
            <a:r>
              <a:rPr lang="en-US" sz="2000" dirty="0"/>
              <a:t>(G[V][V],Color[M],v)</a:t>
            </a:r>
          </a:p>
          <a:p>
            <a:r>
              <a:rPr lang="en-US" sz="2000" dirty="0"/>
              <a:t>1. do if v = V+1</a:t>
            </a:r>
          </a:p>
          <a:p>
            <a:r>
              <a:rPr lang="en-US" sz="2000" dirty="0"/>
              <a:t>2.	then return 1</a:t>
            </a:r>
          </a:p>
          <a:p>
            <a:r>
              <a:rPr lang="en-US" sz="2000" dirty="0"/>
              <a:t>3. for c &lt;--- 1 to M</a:t>
            </a:r>
          </a:p>
          <a:p>
            <a:r>
              <a:rPr lang="en-US" sz="2000" dirty="0"/>
              <a:t>4. 	 do if </a:t>
            </a:r>
            <a:r>
              <a:rPr lang="en-US" sz="2000" b="1" dirty="0" err="1"/>
              <a:t>Check_Availability</a:t>
            </a:r>
            <a:r>
              <a:rPr lang="en-US" sz="2000" dirty="0"/>
              <a:t>(</a:t>
            </a:r>
            <a:r>
              <a:rPr lang="en-US" sz="2000" dirty="0" err="1"/>
              <a:t>v,G,color,c</a:t>
            </a:r>
            <a:r>
              <a:rPr lang="en-US" sz="2000" dirty="0"/>
              <a:t>) = 1</a:t>
            </a:r>
          </a:p>
          <a:p>
            <a:pPr marL="457200" indent="-457200">
              <a:buAutoNum type="arabicPeriod" startAt="5"/>
            </a:pPr>
            <a:r>
              <a:rPr lang="en-US" sz="2000" dirty="0"/>
              <a:t>         then color[v] = c </a:t>
            </a:r>
          </a:p>
          <a:p>
            <a:pPr marL="457200" indent="-457200">
              <a:buAutoNum type="arabicPeriod" startAt="5"/>
            </a:pPr>
            <a:r>
              <a:rPr lang="en-US" sz="2000" dirty="0"/>
              <a:t>         do if </a:t>
            </a:r>
            <a:r>
              <a:rPr lang="en-US" sz="2000" b="1" dirty="0" err="1"/>
              <a:t>GraphColoringTrace</a:t>
            </a:r>
            <a:r>
              <a:rPr lang="en-US" sz="2000" dirty="0"/>
              <a:t>(</a:t>
            </a:r>
            <a:r>
              <a:rPr lang="en-US" sz="2000" dirty="0" err="1"/>
              <a:t>G,Color</a:t>
            </a:r>
            <a:r>
              <a:rPr lang="en-US" sz="2000" dirty="0"/>
              <a:t>[M],v+</a:t>
            </a:r>
            <a:r>
              <a:rPr lang="en-US" sz="2000"/>
              <a:t>1) = 1</a:t>
            </a:r>
            <a:endParaRPr lang="en-US" sz="2000" dirty="0"/>
          </a:p>
          <a:p>
            <a:pPr marL="457200" indent="-457200">
              <a:buFontTx/>
              <a:buAutoNum type="arabicPeriod" startAt="6"/>
            </a:pPr>
            <a:r>
              <a:rPr lang="en-US" sz="2000" dirty="0"/>
              <a:t>                          then return 1</a:t>
            </a:r>
          </a:p>
          <a:p>
            <a:pPr marL="457200" indent="-457200">
              <a:buFontTx/>
              <a:buAutoNum type="arabicPeriod" startAt="6"/>
            </a:pPr>
            <a:r>
              <a:rPr lang="en-US" sz="2000" dirty="0"/>
              <a:t>          //END IF</a:t>
            </a:r>
          </a:p>
          <a:p>
            <a:pPr marL="457200" indent="-457200">
              <a:buAutoNum type="arabicPeriod" startAt="8"/>
            </a:pPr>
            <a:r>
              <a:rPr lang="en-US" sz="2000" dirty="0"/>
              <a:t>  then color[v]= -1</a:t>
            </a:r>
          </a:p>
          <a:p>
            <a:r>
              <a:rPr lang="en-US" sz="2000" dirty="0"/>
              <a:t>9.     //END IF</a:t>
            </a:r>
          </a:p>
          <a:p>
            <a:r>
              <a:rPr lang="en-US" sz="2000" dirty="0"/>
              <a:t>10. //END FOR LOOP</a:t>
            </a:r>
          </a:p>
          <a:p>
            <a:r>
              <a:rPr lang="en-US" sz="2000" dirty="0"/>
              <a:t>11. return 0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2E63C37-8C4B-4623-A835-E19B20CD7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61" y="1225689"/>
            <a:ext cx="5436907" cy="5632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865174-6B5F-4CD4-B562-C2DE9E332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523" y="1440180"/>
            <a:ext cx="43243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2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38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3" name="Rectangle 49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4" name="Rectangle 51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CD7D556-F611-4CCB-BD49-DD3D89374ACC}"/>
              </a:ext>
            </a:extLst>
          </p:cNvPr>
          <p:cNvSpPr txBox="1"/>
          <p:nvPr/>
        </p:nvSpPr>
        <p:spPr>
          <a:xfrm>
            <a:off x="836247" y="1085549"/>
            <a:ext cx="3430947" cy="4686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+mj-lt"/>
                <a:ea typeface="+mj-ea"/>
                <a:cs typeface="+mj-cs"/>
              </a:rPr>
              <a:t>(</a:t>
            </a:r>
            <a:r>
              <a:rPr lang="en-US" sz="2400" dirty="0" err="1"/>
              <a:t>Check_Availability</a:t>
            </a:r>
            <a:r>
              <a:rPr lang="en-US" sz="2400" dirty="0">
                <a:latin typeface="+mj-lt"/>
                <a:ea typeface="+mj-ea"/>
                <a:cs typeface="+mj-cs"/>
              </a:rPr>
              <a:t>)</a:t>
            </a:r>
          </a:p>
        </p:txBody>
      </p:sp>
      <p:cxnSp>
        <p:nvCxnSpPr>
          <p:cNvPr id="77" name="Straight Connector 57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3">
            <a:extLst>
              <a:ext uri="{FF2B5EF4-FFF2-40B4-BE49-F238E27FC236}">
                <a16:creationId xmlns:a16="http://schemas.microsoft.com/office/drawing/2014/main" id="{040E2350-650F-4EE5-9D4E-14D46D966753}"/>
              </a:ext>
            </a:extLst>
          </p:cNvPr>
          <p:cNvSpPr txBox="1"/>
          <p:nvPr/>
        </p:nvSpPr>
        <p:spPr>
          <a:xfrm>
            <a:off x="5041399" y="1085549"/>
            <a:ext cx="5579707" cy="4686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/>
              <a:t>Check_Availability</a:t>
            </a:r>
            <a:r>
              <a:rPr lang="en-US" dirty="0"/>
              <a:t>(</a:t>
            </a:r>
            <a:r>
              <a:rPr lang="en-US" dirty="0" err="1"/>
              <a:t>v,G</a:t>
            </a:r>
            <a:r>
              <a:rPr lang="en-US" dirty="0"/>
              <a:t>[V][V],color[M],c)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1. for </a:t>
            </a:r>
            <a:r>
              <a:rPr lang="en-US" dirty="0" err="1"/>
              <a:t>i</a:t>
            </a:r>
            <a:r>
              <a:rPr lang="en-US" dirty="0"/>
              <a:t> &lt;--- 1 to V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2.	do if G[v][</a:t>
            </a:r>
            <a:r>
              <a:rPr lang="en-US" dirty="0" err="1"/>
              <a:t>i</a:t>
            </a:r>
            <a:r>
              <a:rPr lang="en-US" dirty="0"/>
              <a:t>] = 1 and c= color[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3. 		then return 0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4. return 1</a:t>
            </a:r>
          </a:p>
        </p:txBody>
      </p:sp>
    </p:spTree>
    <p:extLst>
      <p:ext uri="{BB962C8B-B14F-4D97-AF65-F5344CB8AC3E}">
        <p14:creationId xmlns:p14="http://schemas.microsoft.com/office/powerpoint/2010/main" val="2523328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F5F11E2-372A-4BB2-92F0-AB0C31C5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r>
              <a:rPr lang="en-US" b="1" dirty="0"/>
              <a:t>Time complexity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7F29A0-D825-448D-9DE2-7E5F8EEF60E3}"/>
              </a:ext>
            </a:extLst>
          </p:cNvPr>
          <p:cNvSpPr txBox="1"/>
          <p:nvPr/>
        </p:nvSpPr>
        <p:spPr>
          <a:xfrm>
            <a:off x="1154953" y="2429691"/>
            <a:ext cx="9882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operation is function </a:t>
            </a:r>
            <a:r>
              <a:rPr lang="en-US" b="1" dirty="0"/>
              <a:t>check</a:t>
            </a:r>
            <a:r>
              <a:rPr lang="ar-EG" b="1" dirty="0"/>
              <a:t>_</a:t>
            </a:r>
            <a:r>
              <a:rPr lang="en-US" b="1" dirty="0"/>
              <a:t>Availability</a:t>
            </a:r>
            <a:endParaRPr lang="ar-EG" b="1" dirty="0"/>
          </a:p>
          <a:p>
            <a:endParaRPr lang="en-US" dirty="0"/>
          </a:p>
          <a:p>
            <a:r>
              <a:rPr lang="en-US" b="1" dirty="0"/>
              <a:t>Check</a:t>
            </a:r>
            <a:r>
              <a:rPr lang="ar-EG" b="1" dirty="0"/>
              <a:t>_</a:t>
            </a:r>
            <a:r>
              <a:rPr lang="en-US" b="1" dirty="0"/>
              <a:t>Availability(G[V][V],color) time complexity:-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EC8B4-BF29-4E65-9671-5F0A7D157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429000"/>
            <a:ext cx="5124450" cy="15957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1730E4-D627-414F-AACE-7EB5C115A7D3}"/>
              </a:ext>
            </a:extLst>
          </p:cNvPr>
          <p:cNvSpPr txBox="1"/>
          <p:nvPr/>
        </p:nvSpPr>
        <p:spPr>
          <a:xfrm>
            <a:off x="1371600" y="5120640"/>
            <a:ext cx="9882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# all of the combination of colors = </a:t>
            </a:r>
            <a:r>
              <a:rPr lang="en-US" b="1" dirty="0"/>
              <a:t>m</a:t>
            </a:r>
            <a:r>
              <a:rPr lang="en-US" b="1" baseline="30000" dirty="0"/>
              <a:t>V</a:t>
            </a:r>
            <a:r>
              <a:rPr lang="en-US" dirty="0"/>
              <a:t>. So the time complexity is </a:t>
            </a:r>
            <a:r>
              <a:rPr lang="en-US" b="1" dirty="0"/>
              <a:t>O(m</a:t>
            </a:r>
            <a:r>
              <a:rPr lang="en-US" b="1" baseline="30000" dirty="0"/>
              <a:t>V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Hint: this time complexity is max but the average is less than it.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8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D7D556-F611-4CCB-BD49-DD3D89374ACC}"/>
              </a:ext>
            </a:extLst>
          </p:cNvPr>
          <p:cNvSpPr txBox="1"/>
          <p:nvPr/>
        </p:nvSpPr>
        <p:spPr>
          <a:xfrm>
            <a:off x="0" y="326572"/>
            <a:ext cx="9274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			</a:t>
            </a:r>
            <a:r>
              <a:rPr lang="en-US" sz="3200" b="1" dirty="0">
                <a:solidFill>
                  <a:schemeClr val="accent1"/>
                </a:solidFill>
              </a:rPr>
              <a:t>	3- Naive Approach(PSUDOCODE)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0E2350-650F-4EE5-9D4E-14D46D966753}"/>
              </a:ext>
            </a:extLst>
          </p:cNvPr>
          <p:cNvSpPr txBox="1"/>
          <p:nvPr/>
        </p:nvSpPr>
        <p:spPr>
          <a:xfrm>
            <a:off x="145868" y="1225689"/>
            <a:ext cx="119002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Graph_Coloring</a:t>
            </a:r>
            <a:r>
              <a:rPr lang="en-US" sz="2000" dirty="0"/>
              <a:t>(G[V][V], </a:t>
            </a:r>
            <a:r>
              <a:rPr lang="en-US" sz="2000" dirty="0" err="1"/>
              <a:t>i</a:t>
            </a:r>
            <a:r>
              <a:rPr lang="en-US" sz="2000" dirty="0"/>
              <a:t>, color[M])</a:t>
            </a:r>
          </a:p>
          <a:p>
            <a:r>
              <a:rPr lang="en-US" sz="2000" dirty="0"/>
              <a:t>1. do if </a:t>
            </a:r>
            <a:r>
              <a:rPr lang="en-US" sz="2000" dirty="0" err="1"/>
              <a:t>i</a:t>
            </a:r>
            <a:r>
              <a:rPr lang="en-US" sz="2000" dirty="0"/>
              <a:t> = number of vertices V + 1</a:t>
            </a:r>
          </a:p>
          <a:p>
            <a:r>
              <a:rPr lang="en-US" sz="2000" dirty="0"/>
              <a:t>2.	then do if </a:t>
            </a:r>
            <a:r>
              <a:rPr lang="en-US" sz="2000" b="1" dirty="0" err="1"/>
              <a:t>check_Availability</a:t>
            </a:r>
            <a:r>
              <a:rPr lang="en-US" sz="2000" dirty="0"/>
              <a:t>(</a:t>
            </a:r>
            <a:r>
              <a:rPr lang="en-US" sz="2000" dirty="0" err="1"/>
              <a:t>G,color</a:t>
            </a:r>
            <a:r>
              <a:rPr lang="en-US" sz="2000" dirty="0"/>
              <a:t>)=1</a:t>
            </a:r>
          </a:p>
          <a:p>
            <a:r>
              <a:rPr lang="en-US" sz="2000" dirty="0"/>
              <a:t>3.		then </a:t>
            </a:r>
            <a:r>
              <a:rPr lang="en-US" sz="2000" b="1" dirty="0" err="1"/>
              <a:t>printSolution</a:t>
            </a:r>
            <a:r>
              <a:rPr lang="en-US" sz="2000" dirty="0"/>
              <a:t>(color)</a:t>
            </a:r>
          </a:p>
          <a:p>
            <a:pPr marL="457200" indent="-457200">
              <a:buAutoNum type="arabicPeriod" startAt="4"/>
            </a:pPr>
            <a:r>
              <a:rPr lang="en-US" sz="2000" dirty="0"/>
              <a:t>       then return 1</a:t>
            </a:r>
          </a:p>
          <a:p>
            <a:pPr marL="457200" indent="-457200">
              <a:buAutoNum type="arabicPeriod" startAt="4"/>
            </a:pPr>
            <a:r>
              <a:rPr lang="en-US" sz="2000" dirty="0"/>
              <a:t>      // END IF	</a:t>
            </a:r>
          </a:p>
          <a:p>
            <a:r>
              <a:rPr lang="en-US" sz="2000" dirty="0"/>
              <a:t>6.      return 0</a:t>
            </a:r>
          </a:p>
          <a:p>
            <a:r>
              <a:rPr lang="en-US" sz="2000" dirty="0"/>
              <a:t>7. //END IF</a:t>
            </a:r>
          </a:p>
          <a:p>
            <a:r>
              <a:rPr lang="en-US" sz="2000" dirty="0"/>
              <a:t>6. for j &lt;--- 1 to M</a:t>
            </a:r>
          </a:p>
          <a:p>
            <a:r>
              <a:rPr lang="en-US" sz="2000" dirty="0"/>
              <a:t>7.      do color[</a:t>
            </a:r>
            <a:r>
              <a:rPr lang="en-US" sz="2000" dirty="0" err="1"/>
              <a:t>i</a:t>
            </a:r>
            <a:r>
              <a:rPr lang="en-US" sz="2000" dirty="0"/>
              <a:t>] = j</a:t>
            </a:r>
          </a:p>
          <a:p>
            <a:r>
              <a:rPr lang="en-US" sz="2000" dirty="0"/>
              <a:t>8.	 do if </a:t>
            </a:r>
            <a:r>
              <a:rPr lang="en-US" sz="2000" b="1" dirty="0" err="1"/>
              <a:t>Graph_Coloring</a:t>
            </a:r>
            <a:r>
              <a:rPr lang="en-US" sz="2000" dirty="0"/>
              <a:t> (G, i+1, color)= 1</a:t>
            </a:r>
          </a:p>
          <a:p>
            <a:pPr marL="457200" indent="-457200">
              <a:buAutoNum type="arabicPeriod" startAt="9"/>
            </a:pPr>
            <a:r>
              <a:rPr lang="en-US" sz="2000" dirty="0"/>
              <a:t>    then return 1</a:t>
            </a:r>
          </a:p>
          <a:p>
            <a:pPr marL="457200" indent="-457200">
              <a:buAutoNum type="arabicPeriod" startAt="9"/>
            </a:pPr>
            <a:r>
              <a:rPr lang="en-US" sz="2000" dirty="0"/>
              <a:t>  // END IF</a:t>
            </a:r>
          </a:p>
          <a:p>
            <a:pPr marL="457200" indent="-457200">
              <a:buAutoNum type="arabicPeriod" startAt="10"/>
            </a:pPr>
            <a:r>
              <a:rPr lang="en-US" sz="2000" dirty="0"/>
              <a:t>do color[</a:t>
            </a:r>
            <a:r>
              <a:rPr lang="en-US" sz="2000" dirty="0" err="1"/>
              <a:t>i</a:t>
            </a:r>
            <a:r>
              <a:rPr lang="en-US" sz="2000" dirty="0"/>
              <a:t>] = 0</a:t>
            </a:r>
          </a:p>
          <a:p>
            <a:pPr marL="457200" indent="-457200">
              <a:buAutoNum type="arabicPeriod" startAt="10"/>
            </a:pPr>
            <a:r>
              <a:rPr lang="en-US" sz="2000" dirty="0"/>
              <a:t>//END FOR LOOP</a:t>
            </a:r>
          </a:p>
          <a:p>
            <a:r>
              <a:rPr lang="en-US" sz="2000" dirty="0"/>
              <a:t>11. return 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A97CC-A428-4C64-8535-A66660720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851" y="1225688"/>
            <a:ext cx="5291807" cy="5016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C4815D-EEB4-4E76-8B42-8ED772970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851" y="1296889"/>
            <a:ext cx="43243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981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Graph Coloring  </vt:lpstr>
      <vt:lpstr>      Algorithm used</vt:lpstr>
      <vt:lpstr>PowerPoint Presentation</vt:lpstr>
      <vt:lpstr> Time complexity </vt:lpstr>
      <vt:lpstr>PowerPoint Presentation</vt:lpstr>
      <vt:lpstr>PowerPoint Presentation</vt:lpstr>
      <vt:lpstr>PowerPoint Presentation</vt:lpstr>
      <vt:lpstr> Time complexity </vt:lpstr>
      <vt:lpstr>PowerPoint Presentation</vt:lpstr>
      <vt:lpstr>PowerPoint Presentation</vt:lpstr>
      <vt:lpstr> Time complexity </vt:lpstr>
      <vt:lpstr>Email: abdelrahman_20180314@fci.Helwan.edu.eg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Coloring  </dc:title>
  <dc:creator>Abdelrahman Ragab</dc:creator>
  <cp:lastModifiedBy>Abdelrahman Ragab</cp:lastModifiedBy>
  <cp:revision>22</cp:revision>
  <dcterms:created xsi:type="dcterms:W3CDTF">2020-05-27T22:46:43Z</dcterms:created>
  <dcterms:modified xsi:type="dcterms:W3CDTF">2020-05-29T20:21:40Z</dcterms:modified>
</cp:coreProperties>
</file>